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319" r:id="rId5"/>
    <p:sldId id="312" r:id="rId6"/>
    <p:sldId id="270" r:id="rId7"/>
    <p:sldId id="317" r:id="rId8"/>
    <p:sldId id="318" r:id="rId9"/>
    <p:sldId id="321" r:id="rId10"/>
    <p:sldId id="320" r:id="rId11"/>
    <p:sldId id="333" r:id="rId12"/>
    <p:sldId id="331" r:id="rId13"/>
    <p:sldId id="332" r:id="rId14"/>
    <p:sldId id="343" r:id="rId15"/>
    <p:sldId id="322" r:id="rId16"/>
    <p:sldId id="334" r:id="rId17"/>
    <p:sldId id="346" r:id="rId18"/>
    <p:sldId id="323" r:id="rId19"/>
    <p:sldId id="335" r:id="rId20"/>
    <p:sldId id="329" r:id="rId21"/>
    <p:sldId id="336" r:id="rId22"/>
    <p:sldId id="345" r:id="rId23"/>
    <p:sldId id="325" r:id="rId24"/>
    <p:sldId id="340" r:id="rId25"/>
    <p:sldId id="341" r:id="rId26"/>
    <p:sldId id="342" r:id="rId27"/>
    <p:sldId id="339" r:id="rId28"/>
    <p:sldId id="338" r:id="rId29"/>
    <p:sldId id="327" r:id="rId30"/>
    <p:sldId id="328" r:id="rId31"/>
    <p:sldId id="337" r:id="rId32"/>
    <p:sldId id="344" r:id="rId33"/>
  </p:sldIdLst>
  <p:sldSz cx="12192000" cy="6858000"/>
  <p:notesSz cx="6808788" cy="99409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81E923-E676-FDC1-841C-90F07438990A}" name="Andersen, Mark Lund" initials="MA" userId="S::marklund.andersen@sweco.dk::b6b7831e-d0b5-4425-afe8-a88e13c56d06" providerId="AD"/>
  <p188:author id="{D4C5BDD4-BD4E-EBBA-1520-5EAFB7C8FBA2}" name="Ida Marie Østergaard" initials="IMØ" userId="S::imos@vd.dk::d4175a6b-8c7f-45fe-b7a9-c1626d4275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525" autoAdjust="0"/>
  </p:normalViewPr>
  <p:slideViewPr>
    <p:cSldViewPr snapToGrid="0" showGuides="1">
      <p:cViewPr varScale="1">
        <p:scale>
          <a:sx n="101" d="100"/>
          <a:sy n="101" d="100"/>
        </p:scale>
        <p:origin x="126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63687BE-E0FD-6148-80CD-BD7B4B1E92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8E31E33-4A29-CBA7-7112-8FD018AD8B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20F88-8DD4-4125-AC5B-C528B80746FC}" type="datetimeFigureOut">
              <a:rPr lang="da-DK" smtClean="0"/>
              <a:t>14-11-2024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942CED-6688-078E-4F24-D90B2A2BBA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7979384-7051-72CD-A1C5-898262C37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9F800-EAB2-47F2-9769-04870CCDD5C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8737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658DF-90D1-4708-8BFA-8D453EB6DD4E}" type="datetimeFigureOut">
              <a:rPr lang="da-DK" smtClean="0"/>
              <a:t>14-11-2024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714E7-9A5E-4DB0-8CCE-A50B4DBCD94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422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9621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1566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4552">
              <a:buFont typeface="Symbol" panose="05050102010706020507" pitchFamily="18" charset="2"/>
              <a:buChar char=""/>
            </a:pPr>
            <a:r>
              <a:rPr lang="da-DK" sz="1200" dirty="0">
                <a:latin typeface="Arial" panose="020B0604020202020204" pitchFamily="34" charset="0"/>
                <a:cs typeface="Times New Roman" panose="02020603050405020304" pitchFamily="18" charset="0"/>
              </a:rPr>
              <a:t>Udarbejdes af repræsentanter for vejsektoren</a:t>
            </a:r>
          </a:p>
          <a:p>
            <a:pPr marL="344552">
              <a:buFont typeface="Symbol" panose="05050102010706020507" pitchFamily="18" charset="2"/>
              <a:buChar char=""/>
            </a:pPr>
            <a:r>
              <a:rPr lang="da-DK" sz="1200" dirty="0">
                <a:latin typeface="Arial" panose="020B0604020202020204" pitchFamily="34" charset="0"/>
                <a:cs typeface="Times New Roman" panose="02020603050405020304" pitchFamily="18" charset="0"/>
              </a:rPr>
              <a:t>Understøtter udvikling og formidling af nye teknikker, metoder og </a:t>
            </a:r>
            <a:r>
              <a:rPr lang="da-DK" sz="1200" dirty="0" err="1">
                <a:latin typeface="Arial" panose="020B0604020202020204" pitchFamily="34" charset="0"/>
                <a:cs typeface="Times New Roman" panose="02020603050405020304" pitchFamily="18" charset="0"/>
              </a:rPr>
              <a:t>best</a:t>
            </a:r>
            <a:r>
              <a:rPr lang="da-DK" sz="12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200" dirty="0" err="1">
                <a:latin typeface="Arial" panose="020B0604020202020204" pitchFamily="34" charset="0"/>
                <a:cs typeface="Times New Roman" panose="02020603050405020304" pitchFamily="18" charset="0"/>
              </a:rPr>
              <a:t>practise</a:t>
            </a:r>
            <a:endParaRPr lang="da-DK" sz="12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4552">
              <a:buFont typeface="Symbol" panose="05050102010706020507" pitchFamily="18" charset="2"/>
              <a:buChar char=""/>
            </a:pPr>
            <a:r>
              <a:rPr lang="da-DK" sz="1200" dirty="0">
                <a:latin typeface="Arial" panose="020B0604020202020204" pitchFamily="34" charset="0"/>
                <a:cs typeface="Times New Roman" panose="02020603050405020304" pitchFamily="18" charset="0"/>
              </a:rPr>
              <a:t>Sikrer en ensartet opgaveløsning</a:t>
            </a:r>
          </a:p>
          <a:p>
            <a:pPr marL="344552">
              <a:buFont typeface="Symbol" panose="05050102010706020507" pitchFamily="18" charset="2"/>
              <a:buChar char=""/>
            </a:pPr>
            <a:r>
              <a:rPr lang="da-DK" sz="1200" dirty="0">
                <a:latin typeface="Arial" panose="020B0604020202020204" pitchFamily="34" charset="0"/>
                <a:cs typeface="Times New Roman" panose="02020603050405020304" pitchFamily="18" charset="0"/>
              </a:rPr>
              <a:t>Understøtte vejsektorens arbejde med at planlægge, projektere, udbyde og gennemføre opgaver af såvel anlægsteknisk som driftsmæssig karakter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43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Der findes forskellige typer af turborundkørsler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Nogle typer er for komplekse til DK. Selv fagpersoner fra Holland udtaler, at disse er </a:t>
            </a:r>
            <a:r>
              <a:rPr lang="da-DK"/>
              <a:t>for komplekse.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684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204 turborundkørsler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Antal ulykker 3 år før etablering og 3 år efter etablering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907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204 turborundkørsler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Antal ulykker 3 år før etablering og 3 år efter etablering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9323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176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993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6898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714E7-9A5E-4DB0-8CCE-A50B4DBCD94B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535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1 - evt. m/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596430E8-6FBB-7A72-CB4F-93859253E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b="11734"/>
          <a:stretch>
            <a:fillRect/>
          </a:stretch>
        </p:blipFill>
        <p:spPr bwMode="auto">
          <a:xfrm>
            <a:off x="-14285" y="3019692"/>
            <a:ext cx="12215813" cy="4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ladsholder til billede 3">
            <a:extLst>
              <a:ext uri="{FF2B5EF4-FFF2-40B4-BE49-F238E27FC236}">
                <a16:creationId xmlns:a16="http://schemas.microsoft.com/office/drawing/2014/main" id="{53436481-4334-3B80-212A-FEF8F0CF4E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4284" y="3019692"/>
            <a:ext cx="12215813" cy="4009708"/>
          </a:xfrm>
        </p:spPr>
        <p:txBody>
          <a:bodyPr tIns="97200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📸 </a:t>
            </a:r>
            <a:br>
              <a:rPr lang="da-DK" noProof="0" dirty="0"/>
            </a:br>
            <a:r>
              <a:rPr lang="da-DK" noProof="0" dirty="0"/>
              <a:t>1. Klik på kameraet for at markere pladsholderen      .   </a:t>
            </a:r>
            <a:br>
              <a:rPr lang="da-DK" noProof="0" dirty="0"/>
            </a:br>
            <a:r>
              <a:rPr lang="da-DK" noProof="0" dirty="0"/>
              <a:t>2. Vælg et billede fra </a:t>
            </a:r>
            <a:r>
              <a:rPr lang="da-DK" noProof="0" dirty="0" err="1"/>
              <a:t>Skyfish</a:t>
            </a:r>
            <a:r>
              <a:rPr lang="da-DK" noProof="0" dirty="0"/>
              <a:t> i Templafy opgaveruden </a:t>
            </a:r>
            <a:br>
              <a:rPr lang="da-DK" noProof="0" dirty="0"/>
            </a:br>
            <a:r>
              <a:rPr lang="da-DK" noProof="0" dirty="0"/>
              <a:t>               ELLER slet pladsholderen for at bevare den blå baggrund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1" y="342900"/>
            <a:ext cx="11505484" cy="997868"/>
          </a:xfrm>
        </p:spPr>
        <p:txBody>
          <a:bodyPr anchor="ctr" anchorCtr="0"/>
          <a:lstStyle>
            <a:lvl1pPr>
              <a:lnSpc>
                <a:spcPct val="88000"/>
              </a:lnSpc>
              <a:defRPr sz="3700" b="1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 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2 linjer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1" y="1484784"/>
            <a:ext cx="11505484" cy="640884"/>
          </a:xfrm>
        </p:spPr>
        <p:txBody>
          <a:bodyPr anchor="t" anchorCtr="0"/>
          <a:lstStyle>
            <a:lvl1pPr marL="0" indent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2000" b="1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Undertitel / Afsender / Dato / Arrangement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2 linjer</a:t>
            </a:r>
          </a:p>
        </p:txBody>
      </p: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3619" y="2533404"/>
            <a:ext cx="1404000" cy="339637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43618" y="2445509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6EECF010-C80C-1E56-F39D-6BF24673E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704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F - 2 spalter m/oversk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45C02AA6-7368-27BB-4937-77A75CD381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9207D6E-246B-5816-E83D-D0C8E7F4F20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88" y="816176"/>
            <a:ext cx="11511320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ACA11FA9-3BF5-CCF2-7C9C-22227E83E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868" y="1980046"/>
            <a:ext cx="5579998" cy="456931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lang="da-DK" sz="1999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7336" indent="0">
              <a:buNone/>
              <a:defRPr/>
            </a:lvl2pPr>
          </a:lstStyle>
          <a:p>
            <a:pPr lvl="0"/>
            <a:r>
              <a:rPr lang="en-US" dirty="0"/>
              <a:t>K</a:t>
            </a:r>
            <a:r>
              <a:rPr lang="da-DK" dirty="0"/>
              <a:t>lik for at tilføje Beskrivelse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BA0DEE0-368A-2251-075E-85F565706F3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70" y="2611671"/>
            <a:ext cx="5580000" cy="39034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2DDED442-6643-6459-33BC-59BBA262E7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9560" y="1980046"/>
            <a:ext cx="5578847" cy="456931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lang="da-DK" sz="1999" b="1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647336" indent="0">
              <a:buNone/>
              <a:defRPr/>
            </a:lvl2pPr>
          </a:lstStyle>
          <a:p>
            <a:pPr marL="35963" lvl="0" indent="0" algn="l" rtl="0" eaLnBrk="1" fontAlgn="base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SzPct val="100000"/>
              <a:buFontTx/>
              <a:buNone/>
            </a:pPr>
            <a:r>
              <a:rPr lang="en-US" dirty="0"/>
              <a:t>K</a:t>
            </a:r>
            <a:r>
              <a:rPr lang="da-DK" dirty="0"/>
              <a:t>lik for at tilføje Beskrivelse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4332B3C-8262-404D-E0E1-439BDB55103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9565" y="2601879"/>
            <a:ext cx="5580000" cy="39034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3D1FA80-39A1-DF6E-2DD2-1871356E9C73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59822A84-2BB4-C30F-B39F-9899AC5931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VDLogoHide1">
            <a:extLst>
              <a:ext uri="{FF2B5EF4-FFF2-40B4-BE49-F238E27FC236}">
                <a16:creationId xmlns:a16="http://schemas.microsoft.com/office/drawing/2014/main" id="{6833DFE0-969C-E4AB-3358-F9992E2EF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6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G - 2 spalter m/beskrivels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45C02AA6-7368-27BB-4937-77A75CD381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9207D6E-246B-5816-E83D-D0C8E7F4F20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11507042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28295-661F-BB40-4E81-167D57B6699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70" y="1980045"/>
            <a:ext cx="5580000" cy="39034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ACA11FA9-3BF5-CCF2-7C9C-22227E83E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871" y="6048383"/>
            <a:ext cx="5579999" cy="456931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sz="1500"/>
            </a:lvl1pPr>
            <a:lvl2pPr marL="647336" indent="0">
              <a:buNone/>
              <a:defRPr/>
            </a:lvl2pPr>
          </a:lstStyle>
          <a:p>
            <a:pPr lvl="0"/>
            <a:r>
              <a:rPr lang="en-US" dirty="0"/>
              <a:t>K</a:t>
            </a:r>
            <a:r>
              <a:rPr lang="da-DK" dirty="0"/>
              <a:t>lik for at tilføje Beskrivelse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4FE98C7-D333-CBF4-CA23-12BD2CC92F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9565" y="1970247"/>
            <a:ext cx="5580000" cy="39066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0" name="Pladsholder til tekst 6">
            <a:extLst>
              <a:ext uri="{FF2B5EF4-FFF2-40B4-BE49-F238E27FC236}">
                <a16:creationId xmlns:a16="http://schemas.microsoft.com/office/drawing/2014/main" id="{87E2617E-0A77-B6A1-EE31-70AEF9372E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136" y="6048383"/>
            <a:ext cx="5569994" cy="456931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sz="1500"/>
            </a:lvl1pPr>
            <a:lvl2pPr marL="647336" indent="0">
              <a:buNone/>
              <a:defRPr/>
            </a:lvl2pPr>
          </a:lstStyle>
          <a:p>
            <a:pPr lvl="0"/>
            <a:r>
              <a:rPr lang="da-DK" dirty="0"/>
              <a:t>Klik for at tilføje Beskrivelse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3D1FA80-39A1-DF6E-2DD2-1871356E9C73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59822A84-2BB4-C30F-B39F-9899AC5931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VDLogoHide1">
            <a:extLst>
              <a:ext uri="{FF2B5EF4-FFF2-40B4-BE49-F238E27FC236}">
                <a16:creationId xmlns:a16="http://schemas.microsoft.com/office/drawing/2014/main" id="{6833DFE0-969C-E4AB-3358-F9992E2EF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7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H - 2 spalter, bred+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EAC2CA68-7653-F6C1-8572-B6E1E4C34E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BA2FC797-B8A8-4C8E-1155-9E1C15C66E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11507042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71" y="1980039"/>
            <a:ext cx="6654455" cy="453506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647698" indent="-285748">
              <a:buFont typeface="Arial" panose="020B0604020202020204" pitchFamily="34" charset="0"/>
              <a:buChar char="•"/>
              <a:defRPr/>
            </a:lvl2pPr>
            <a:lvl3pPr marL="915986" indent="-285748">
              <a:buFont typeface="Arial" panose="020B0604020202020204" pitchFamily="34" charset="0"/>
              <a:buChar char="•"/>
              <a:defRPr/>
            </a:lvl3pPr>
            <a:lvl4pPr marL="1182685" indent="-285748">
              <a:buFont typeface="Arial" panose="020B0604020202020204" pitchFamily="34" charset="0"/>
              <a:buChar char="•"/>
              <a:defRPr/>
            </a:lvl4pPr>
            <a:lvl5pPr marL="1450973" indent="-28574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F8AB7F8-1C1F-B485-8DCD-0DFDEDF0B49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335223" y="1970247"/>
            <a:ext cx="4514338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13FC3A3-99C6-1E25-3940-1FEC8E1743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2" name="VDLogoHide1">
            <a:extLst>
              <a:ext uri="{FF2B5EF4-FFF2-40B4-BE49-F238E27FC236}">
                <a16:creationId xmlns:a16="http://schemas.microsoft.com/office/drawing/2014/main" id="{45090B91-AC30-C4E1-674D-15C19DA65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A90CC055-968D-4185-5413-5D79A7F60BD9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59444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 -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F9CA3EA-71E7-EDF5-54FD-5AFEF3EC5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E6CF02B-F910-52F5-C1C2-C13D781AE59A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1" y="816176"/>
            <a:ext cx="11525659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66" y="1980039"/>
            <a:ext cx="361303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47316-8898-26C9-E19D-92E3C72A3CC2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93790" y="1980039"/>
            <a:ext cx="361303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E76ED40-2FA5-4A6C-53B0-5A305A1132F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249714" y="1970247"/>
            <a:ext cx="361303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04472-DB0F-D9DE-EEA0-0690C3C668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VDLogoHide1">
            <a:extLst>
              <a:ext uri="{FF2B5EF4-FFF2-40B4-BE49-F238E27FC236}">
                <a16:creationId xmlns:a16="http://schemas.microsoft.com/office/drawing/2014/main" id="{E007FAB5-62FE-6862-240B-017EF70E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F958B04C-CBF1-3F1B-BDD2-12E3FE150FBE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15834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0" y="3"/>
            <a:ext cx="12189600" cy="6858001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89907" tIns="46751" rIns="89907" bIns="467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3464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865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1" y="2599585"/>
            <a:ext cx="11505484" cy="1981549"/>
          </a:xfrm>
        </p:spPr>
        <p:txBody>
          <a:bodyPr anchor="t" anchorCtr="0"/>
          <a:lstStyle>
            <a:lvl1pPr>
              <a:lnSpc>
                <a:spcPct val="90000"/>
              </a:lnSpc>
              <a:defRPr sz="70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Break </a:t>
            </a:r>
            <a:br>
              <a:rPr lang="da-DK" dirty="0"/>
            </a:br>
            <a:r>
              <a:rPr lang="da-DK" dirty="0"/>
              <a:t>- Klik for at tilføje tekst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4" y="5157200"/>
            <a:ext cx="11505485" cy="1069875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700" b="1" spc="-100" baseline="0">
                <a:solidFill>
                  <a:schemeClr val="bg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tekst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43619" y="1844824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2" name="VDLogoHide1">
            <a:extLst>
              <a:ext uri="{FF2B5EF4-FFF2-40B4-BE49-F238E27FC236}">
                <a16:creationId xmlns:a16="http://schemas.microsoft.com/office/drawing/2014/main" id="{3CF20BAE-35AB-5A77-29B2-6585C72AD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C4488DA3-9FDC-B315-13B1-388DEF022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378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0" y="3"/>
            <a:ext cx="12189600" cy="6858001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89907" tIns="46751" rIns="89907" bIns="467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3464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865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1" y="2599585"/>
            <a:ext cx="11505484" cy="1981549"/>
          </a:xfrm>
        </p:spPr>
        <p:txBody>
          <a:bodyPr anchor="t" anchorCtr="0"/>
          <a:lstStyle>
            <a:lvl1pPr>
              <a:lnSpc>
                <a:spcPct val="90000"/>
              </a:lnSpc>
              <a:defRPr sz="70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Slut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Klik for at tilføje tekst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4" y="5157200"/>
            <a:ext cx="11505485" cy="1069875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700" b="1" spc="-100" baseline="0">
                <a:solidFill>
                  <a:schemeClr val="bg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tekst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43619" y="1844824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/>
          <a:stretch/>
        </p:blipFill>
        <p:spPr>
          <a:xfrm>
            <a:off x="343619" y="260649"/>
            <a:ext cx="1404000" cy="339637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902412B1-B65A-507F-5733-8F4ED86EF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9501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m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A0D56B75-68C0-DDAD-A688-72F4067A91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VDLogoHide1">
            <a:extLst>
              <a:ext uri="{FF2B5EF4-FFF2-40B4-BE49-F238E27FC236}">
                <a16:creationId xmlns:a16="http://schemas.microsoft.com/office/drawing/2014/main" id="{4BC3509C-3355-4FC9-F099-506A422C3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0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A0D56B75-68C0-DDAD-A688-72F4067A91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4245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E38EE27-81A0-1A04-7109-E65A1C7FD80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88" y="816176"/>
            <a:ext cx="9877880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67" y="1980039"/>
            <a:ext cx="9877101" cy="453506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i="0"/>
            </a:lvl1pPr>
            <a:lvl2pPr marL="649350" indent="-285748">
              <a:buFont typeface="Arial" panose="020B0604020202020204" pitchFamily="34" charset="0"/>
              <a:buChar char="•"/>
              <a:defRPr/>
            </a:lvl2pPr>
            <a:lvl3pPr marL="915748" indent="-285748">
              <a:buFont typeface="Arial" panose="020B0604020202020204" pitchFamily="34" charset="0"/>
              <a:buChar char="•"/>
              <a:defRPr/>
            </a:lvl3pPr>
            <a:lvl4pPr marL="1185748" indent="-285748">
              <a:buFont typeface="Arial" panose="020B0604020202020204" pitchFamily="34" charset="0"/>
              <a:buChar char="•"/>
              <a:defRPr/>
            </a:lvl4pPr>
            <a:lvl5pPr marL="1452148" indent="-28574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a-DK" noProof="0" dirty="0"/>
              <a:t>Klik for at indsætte (evt. billede skal venstrestilles)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A0D56B75-68C0-DDAD-A688-72F4067A91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VDLogoHide1">
            <a:extLst>
              <a:ext uri="{FF2B5EF4-FFF2-40B4-BE49-F238E27FC236}">
                <a16:creationId xmlns:a16="http://schemas.microsoft.com/office/drawing/2014/main" id="{4BC3509C-3355-4FC9-F099-506A422C3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7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2 - evt. m/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billede 5">
            <a:extLst>
              <a:ext uri="{FF2B5EF4-FFF2-40B4-BE49-F238E27FC236}">
                <a16:creationId xmlns:a16="http://schemas.microsoft.com/office/drawing/2014/main" id="{3BF0F14A-BC31-631D-1A35-9C0D2A64B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303"/>
          <a:stretch>
            <a:fillRect/>
          </a:stretch>
        </p:blipFill>
        <p:spPr bwMode="auto">
          <a:xfrm>
            <a:off x="4" y="1609460"/>
            <a:ext cx="12192001" cy="52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dsholder til billede 3">
            <a:extLst>
              <a:ext uri="{FF2B5EF4-FFF2-40B4-BE49-F238E27FC236}">
                <a16:creationId xmlns:a16="http://schemas.microsoft.com/office/drawing/2014/main" id="{2AD4EADA-180E-CA41-2E6B-DF742E407A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9046" y="1600154"/>
            <a:ext cx="12220575" cy="5273619"/>
          </a:xfrm>
        </p:spPr>
        <p:txBody>
          <a:bodyPr tIns="172800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📸 </a:t>
            </a:r>
            <a:br>
              <a:rPr lang="da-DK" noProof="0" dirty="0"/>
            </a:br>
            <a:r>
              <a:rPr lang="da-DK" noProof="0" dirty="0"/>
              <a:t>1. Klik på kameraet for at markere pladsholderen      .   </a:t>
            </a:r>
            <a:br>
              <a:rPr lang="da-DK" noProof="0" dirty="0"/>
            </a:br>
            <a:r>
              <a:rPr lang="da-DK" noProof="0" dirty="0"/>
              <a:t>2. Vælg et billede fra </a:t>
            </a:r>
            <a:r>
              <a:rPr lang="da-DK" noProof="0" dirty="0" err="1"/>
              <a:t>Skyfish</a:t>
            </a:r>
            <a:r>
              <a:rPr lang="da-DK" noProof="0" dirty="0"/>
              <a:t> i Templafy opgaveruden </a:t>
            </a:r>
            <a:br>
              <a:rPr lang="da-DK" noProof="0" dirty="0"/>
            </a:br>
            <a:r>
              <a:rPr lang="da-DK" noProof="0" dirty="0"/>
              <a:t>               ELLER slet pladsholderen for at bevare den blå baggrund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40340135-6E5B-C30A-75FA-4B7B128547B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9363" y="816169"/>
            <a:ext cx="11504771" cy="4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Titel – kun 1 linje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18B58B-D14C-81EA-E702-414FE04A22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UNDERTITEL / AFSENDER / DATO / ARRANGEMENT – kun 1 linje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20773" y="254038"/>
            <a:ext cx="1038352" cy="251291"/>
          </a:xfrm>
          <a:prstGeom prst="rect">
            <a:avLst/>
          </a:prstGeom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8C17B54F-F76B-E2B7-E1F9-BDC9A4209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48642" y="330636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193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3 - evt. m/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B7D7DACD-54C6-5947-D215-217C5C002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r="23893"/>
          <a:stretch>
            <a:fillRect/>
          </a:stretch>
        </p:blipFill>
        <p:spPr bwMode="auto">
          <a:xfrm>
            <a:off x="4241416" y="342903"/>
            <a:ext cx="7950584" cy="653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F665C585-95B6-9ED0-757B-C5EE8ED46F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37553" y="342903"/>
            <a:ext cx="7950584" cy="6530867"/>
          </a:xfrm>
        </p:spPr>
        <p:txBody>
          <a:bodyPr tIns="1728000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📸 </a:t>
            </a:r>
            <a:br>
              <a:rPr lang="da-DK" noProof="0" dirty="0"/>
            </a:br>
            <a:r>
              <a:rPr lang="da-DK" noProof="0" dirty="0"/>
              <a:t>1. Klik på kameraet for at markere pladsholderen      .   </a:t>
            </a:r>
            <a:br>
              <a:rPr lang="da-DK" noProof="0" dirty="0"/>
            </a:br>
            <a:r>
              <a:rPr lang="da-DK" noProof="0" dirty="0"/>
              <a:t>2. Vælg et billede fra </a:t>
            </a:r>
            <a:r>
              <a:rPr lang="da-DK" noProof="0" dirty="0" err="1"/>
              <a:t>Skyfish</a:t>
            </a:r>
            <a:r>
              <a:rPr lang="da-DK" noProof="0" dirty="0"/>
              <a:t> i Templafy opgaveruden </a:t>
            </a:r>
            <a:br>
              <a:rPr lang="da-DK" noProof="0" dirty="0"/>
            </a:br>
            <a:r>
              <a:rPr lang="da-DK" noProof="0" dirty="0"/>
              <a:t> ELLER slet pladsholderen for at bevare den blå baggrund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2" y="2547761"/>
            <a:ext cx="3520850" cy="2033366"/>
          </a:xfrm>
        </p:spPr>
        <p:txBody>
          <a:bodyPr anchor="t" anchorCtr="0"/>
          <a:lstStyle>
            <a:lvl1pPr>
              <a:lnSpc>
                <a:spcPct val="88000"/>
              </a:lnSpc>
              <a:defRPr sz="3700" b="1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 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op til</a:t>
            </a:r>
            <a:br>
              <a:rPr lang="da-DK" dirty="0"/>
            </a:br>
            <a:r>
              <a:rPr lang="da-DK" dirty="0"/>
              <a:t>4 linjer 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3615" y="4725144"/>
            <a:ext cx="3520137" cy="936104"/>
          </a:xfrm>
        </p:spPr>
        <p:txBody>
          <a:bodyPr anchor="t" anchorCtr="0"/>
          <a:lstStyle>
            <a:lvl1pPr marL="0" indent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  <a:defRPr sz="1500" b="0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Undertitel / </a:t>
            </a:r>
            <a:br>
              <a:rPr lang="da-DK" dirty="0"/>
            </a:br>
            <a:r>
              <a:rPr lang="da-DK" dirty="0"/>
              <a:t>Afsender / Dato / Arrangement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op til 4 linjer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3614" y="2204863"/>
            <a:ext cx="3545846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3619" y="342904"/>
            <a:ext cx="1404000" cy="339637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649CD8D1-7F5B-95B4-9B29-E873E2CC6B0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3614" y="6492548"/>
            <a:ext cx="3545846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816B44AC-8B42-3110-8095-FD3C3BDC58FF}"/>
              </a:ext>
            </a:extLst>
          </p:cNvPr>
          <p:cNvSpPr/>
          <p:nvPr userDrawn="1"/>
        </p:nvSpPr>
        <p:spPr bwMode="auto">
          <a:xfrm>
            <a:off x="119340" y="6237320"/>
            <a:ext cx="3960440" cy="432047"/>
          </a:xfrm>
          <a:prstGeom prst="rect">
            <a:avLst/>
          </a:prstGeom>
          <a:solidFill>
            <a:schemeClr val="bg1"/>
          </a:solidFill>
          <a:ln w="25400" cap="sq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800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BB6827C6-BDD4-8906-546A-B4874478F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25292" y="462811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439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4 -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0" y="3"/>
            <a:ext cx="12189600" cy="6858001"/>
          </a:xfrm>
          <a:prstGeom prst="rect">
            <a:avLst/>
          </a:prstGeom>
          <a:solidFill>
            <a:srgbClr val="005EB8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89907" tIns="46751" rIns="89907" bIns="4675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3464" rtl="0" eaLnBrk="1" fontAlgn="base" latinLnBrk="0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sz="1865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42901" y="2599585"/>
            <a:ext cx="11505484" cy="1981549"/>
          </a:xfrm>
        </p:spPr>
        <p:txBody>
          <a:bodyPr anchor="t" anchorCtr="0"/>
          <a:lstStyle>
            <a:lvl1pPr>
              <a:lnSpc>
                <a:spcPct val="90000"/>
              </a:lnSpc>
              <a:defRPr sz="7000" b="1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Klik for at tilføje Titel </a:t>
            </a:r>
            <a:br>
              <a:rPr lang="da-DK" dirty="0"/>
            </a:br>
            <a:r>
              <a:rPr lang="da-DK" noProof="0" dirty="0"/>
              <a:t>–</a:t>
            </a:r>
            <a:r>
              <a:rPr lang="da-DK" dirty="0"/>
              <a:t> evt. 2 linjer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4" y="5157200"/>
            <a:ext cx="11505485" cy="1069875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700" b="1" spc="-100" baseline="0">
                <a:solidFill>
                  <a:schemeClr val="bg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Undertitel / </a:t>
            </a:r>
            <a:br>
              <a:rPr lang="da-DK" dirty="0"/>
            </a:br>
            <a:r>
              <a:rPr lang="da-DK" dirty="0"/>
              <a:t>Afsender / Dato / Arrangement </a:t>
            </a:r>
            <a:r>
              <a:rPr lang="da-DK" noProof="0" dirty="0"/>
              <a:t>–</a:t>
            </a:r>
            <a:r>
              <a:rPr lang="da-DK" dirty="0"/>
              <a:t> evt. 2 linjer</a:t>
            </a: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D25A1F41-3612-A13F-EC03-063AB102B6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00256" y="342901"/>
            <a:ext cx="3443098" cy="1285900"/>
          </a:xfrm>
        </p:spPr>
        <p:txBody>
          <a:bodyPr/>
          <a:lstStyle>
            <a:lvl1pPr marL="0" indent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tilføje evt. Ekstra noter.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0DD7090E-FD46-AC74-E5E4-9CA1D288FDEB}"/>
              </a:ext>
            </a:extLst>
          </p:cNvPr>
          <p:cNvCxnSpPr/>
          <p:nvPr userDrawn="1"/>
        </p:nvCxnSpPr>
        <p:spPr bwMode="auto">
          <a:xfrm>
            <a:off x="343619" y="1844824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15" name="VDLogoHide1">
            <a:extLst>
              <a:ext uri="{FF2B5EF4-FFF2-40B4-BE49-F238E27FC236}">
                <a16:creationId xmlns:a16="http://schemas.microsoft.com/office/drawing/2014/main" id="{8A0A9C06-55CF-4405-FC39-AF29C1917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/>
          <a:stretch/>
        </p:blipFill>
        <p:spPr>
          <a:xfrm>
            <a:off x="343619" y="260649"/>
            <a:ext cx="1404000" cy="339637"/>
          </a:xfrm>
          <a:prstGeom prst="rect">
            <a:avLst/>
          </a:prstGeom>
        </p:spPr>
      </p:pic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9B13C690-078A-F83F-5CF2-A81A4CAA0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4778" y="348576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756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B - beskrivelse 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E4FA96D-DA08-12AC-D619-99AF675C46A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28613" y="1973263"/>
            <a:ext cx="11534775" cy="368776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br>
              <a:rPr lang="da-DK" dirty="0"/>
            </a:br>
            <a:br>
              <a:rPr lang="da-DK" dirty="0"/>
            </a:br>
            <a:r>
              <a:rPr lang="da-DK" dirty="0"/>
              <a:t>Klik for at indsætte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972865-8D49-B39C-FE4E-83DD7B94B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E78E121-7EBB-4C4D-9BB7-F91A76E46A3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11507042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ACA11FA9-3BF5-CCF2-7C9C-22227E83E1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871" y="5829307"/>
            <a:ext cx="11524880" cy="676007"/>
          </a:xfrm>
        </p:spPr>
        <p:txBody>
          <a:bodyPr/>
          <a:lstStyle>
            <a:lvl1pPr marL="35963" indent="0">
              <a:lnSpc>
                <a:spcPct val="100000"/>
              </a:lnSpc>
              <a:buFontTx/>
              <a:buNone/>
              <a:defRPr sz="1500"/>
            </a:lvl1pPr>
            <a:lvl2pPr marL="647336" indent="0">
              <a:buNone/>
              <a:defRPr/>
            </a:lvl2pPr>
          </a:lstStyle>
          <a:p>
            <a:pPr lvl="0"/>
            <a:r>
              <a:rPr lang="da-DK" dirty="0"/>
              <a:t>Klik for at tilføje Beskrivelse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378E7BF1-44DB-964E-8539-28A155943E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VDLogoHide1">
            <a:extLst>
              <a:ext uri="{FF2B5EF4-FFF2-40B4-BE49-F238E27FC236}">
                <a16:creationId xmlns:a16="http://schemas.microsoft.com/office/drawing/2014/main" id="{938C498A-48BA-0EA7-8B4B-C93FE0A16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FF200740-98C2-D4A9-739D-40C4E4D422E0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690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C - overskrift til venstre +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76C5CC3-07F0-A054-D0FA-B86C9171B24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64279" y="0"/>
            <a:ext cx="5927725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Klik for at indsætte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9677E09-CA1A-19B6-9383-CEEE6DCCD9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4581059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21C2D79E-479D-5AB8-E045-44F2455DE70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5611813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68" y="1980039"/>
            <a:ext cx="558668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D13CBE3A-3ACE-BFCD-D607-CAE4E73B79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30677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6" name="VDLogoHide1">
            <a:extLst>
              <a:ext uri="{FF2B5EF4-FFF2-40B4-BE49-F238E27FC236}">
                <a16:creationId xmlns:a16="http://schemas.microsoft.com/office/drawing/2014/main" id="{1FB15BBA-57BD-8787-196B-42CD67186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5768790" y="275128"/>
            <a:ext cx="159553" cy="251291"/>
          </a:xfrm>
          <a:prstGeom prst="rect">
            <a:avLst/>
          </a:prstGeom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F3C5F4D8-53E7-62D2-40C4-9570116CE49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57980" y="620688"/>
            <a:ext cx="5590925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5984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D - overskrift til venstr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81F9B43F-DECC-0311-C995-E75F81E0D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r="31483"/>
          <a:stretch>
            <a:fillRect/>
          </a:stretch>
        </p:blipFill>
        <p:spPr bwMode="auto">
          <a:xfrm>
            <a:off x="6263665" y="3"/>
            <a:ext cx="59221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9677E09-CA1A-19B6-9383-CEEE6DCCD9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4581059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21C2D79E-479D-5AB8-E045-44F2455DE70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2" y="816176"/>
            <a:ext cx="5611813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68" y="1980039"/>
            <a:ext cx="5586682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129010D-26E1-AA28-0F33-15792F4893B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58827" y="-1"/>
            <a:ext cx="5938927" cy="6858001"/>
          </a:xfrm>
          <a:noFill/>
        </p:spPr>
        <p:txBody>
          <a:bodyPr tIns="1332000"/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99"/>
              </a:spcBef>
              <a:spcAft>
                <a:spcPts val="599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br>
              <a:rPr lang="da-DK" noProof="0" dirty="0"/>
            </a:br>
            <a:br>
              <a:rPr lang="da-DK" noProof="0" dirty="0"/>
            </a:br>
            <a:r>
              <a:rPr lang="da-DK" noProof="0" dirty="0"/>
              <a:t>📸 </a:t>
            </a:r>
            <a:br>
              <a:rPr lang="da-DK" noProof="0" dirty="0"/>
            </a:br>
            <a:r>
              <a:rPr lang="da-DK" noProof="0" dirty="0"/>
              <a:t>1. Klik på kameraet for at markere pladsholderen     .   </a:t>
            </a:r>
            <a:br>
              <a:rPr lang="da-DK" noProof="0" dirty="0"/>
            </a:br>
            <a:r>
              <a:rPr lang="da-DK" noProof="0" dirty="0"/>
              <a:t>2. Vælg et billede fra </a:t>
            </a:r>
            <a:r>
              <a:rPr lang="da-DK" noProof="0" dirty="0" err="1"/>
              <a:t>Skyfish</a:t>
            </a:r>
            <a:r>
              <a:rPr lang="da-DK" noProof="0" dirty="0"/>
              <a:t> i Templafy opgaveruden </a:t>
            </a:r>
            <a:br>
              <a:rPr lang="da-DK" noProof="0" dirty="0"/>
            </a:br>
            <a:r>
              <a:rPr lang="da-DK" noProof="0" dirty="0"/>
              <a:t> ELLER slet pladsholderen for at bevare den blå baggrund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D13CBE3A-3ACE-BFCD-D607-CAE4E73B79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30677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6" name="VDLogoHide1">
            <a:extLst>
              <a:ext uri="{FF2B5EF4-FFF2-40B4-BE49-F238E27FC236}">
                <a16:creationId xmlns:a16="http://schemas.microsoft.com/office/drawing/2014/main" id="{1FB15BBA-57BD-8787-196B-42CD67186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4634"/>
          <a:stretch/>
        </p:blipFill>
        <p:spPr>
          <a:xfrm>
            <a:off x="5768790" y="275128"/>
            <a:ext cx="159553" cy="251291"/>
          </a:xfrm>
          <a:prstGeom prst="rect">
            <a:avLst/>
          </a:prstGeom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F3C5F4D8-53E7-62D2-40C4-9570116CE49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57980" y="620688"/>
            <a:ext cx="5590925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758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E -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F9CA3EA-71E7-EDF5-54FD-5AFEF3EC5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981" y="342900"/>
            <a:ext cx="9856991" cy="171734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000" b="0" cap="all" baseline="0">
                <a:solidFill>
                  <a:schemeClr val="accent1"/>
                </a:solidFill>
                <a:latin typeface="+mj-lt"/>
              </a:defRPr>
            </a:lvl1pPr>
            <a:lvl2pPr marL="60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Klik for at tilføje TEMAOVERSKRIFT – kun 1 linje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FE6CF02B-F910-52F5-C1C2-C13D781AE59A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37091" y="816176"/>
            <a:ext cx="11525659" cy="96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8817621-3E9A-67C5-BEC2-90115DAF73C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7870" y="1980039"/>
            <a:ext cx="5580000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1A0FBD7-5C67-667D-A68F-86F6D12435F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9565" y="1970247"/>
            <a:ext cx="5580000" cy="453506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04472-DB0F-D9DE-EEA0-0690C3C668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VDLogoHide1">
            <a:extLst>
              <a:ext uri="{FF2B5EF4-FFF2-40B4-BE49-F238E27FC236}">
                <a16:creationId xmlns:a16="http://schemas.microsoft.com/office/drawing/2014/main" id="{E007FAB5-62FE-6862-240B-017EF70E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4634"/>
          <a:stretch/>
        </p:blipFill>
        <p:spPr>
          <a:xfrm>
            <a:off x="11670584" y="275128"/>
            <a:ext cx="159553" cy="251291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F958B04C-CBF1-3F1B-BDD2-12E3FE150FBE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442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336314" y="804424"/>
            <a:ext cx="9878657" cy="10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tilføje Overskrift </a:t>
            </a:r>
            <a:br>
              <a:rPr lang="da-DK" noProof="0" dirty="0"/>
            </a:br>
            <a:r>
              <a:rPr lang="da-DK" noProof="0" dirty="0"/>
              <a:t>– evt. 2 linjer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315" y="1987972"/>
            <a:ext cx="9878657" cy="452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Klik for at indsætte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4"/>
            <a:r>
              <a:rPr lang="da-DK" noProof="0" dirty="0"/>
              <a:t>Sjette niveau</a:t>
            </a:r>
          </a:p>
          <a:p>
            <a:pPr lvl="4"/>
            <a:r>
              <a:rPr lang="da-DK" noProof="0" dirty="0"/>
              <a:t>Syvende niveau</a:t>
            </a:r>
          </a:p>
          <a:p>
            <a:pPr lvl="4"/>
            <a:r>
              <a:rPr lang="da-DK" noProof="0" dirty="0"/>
              <a:t>Ottende niveau</a:t>
            </a:r>
          </a:p>
          <a:p>
            <a:pPr lvl="4"/>
            <a:r>
              <a:rPr lang="da-DK" noProof="0" dirty="0"/>
              <a:t>Niende niveau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57A9DA8-C49D-C21B-EBFC-43F75ABD8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568" y="342899"/>
            <a:ext cx="338464" cy="17173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da-DK" sz="1000" b="0" cap="all" baseline="0" smtClean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fld id="{6ACBDE86-91AD-4605-99AD-6345013A9E73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7B9871E0-DE49-D6C2-90D3-AC3BA4F31A60}"/>
              </a:ext>
            </a:extLst>
          </p:cNvPr>
          <p:cNvCxnSpPr/>
          <p:nvPr userDrawn="1"/>
        </p:nvCxnSpPr>
        <p:spPr bwMode="auto">
          <a:xfrm>
            <a:off x="357980" y="620688"/>
            <a:ext cx="11504771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57AB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pic>
        <p:nvPicPr>
          <p:cNvPr id="4" name="VDLogoHide1">
            <a:extLst>
              <a:ext uri="{FF2B5EF4-FFF2-40B4-BE49-F238E27FC236}">
                <a16:creationId xmlns:a16="http://schemas.microsoft.com/office/drawing/2014/main" id="{2F0A22B7-2C5D-DB23-B911-219DC8DFD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84634"/>
          <a:stretch/>
        </p:blipFill>
        <p:spPr>
          <a:xfrm>
            <a:off x="11670580" y="286550"/>
            <a:ext cx="136760" cy="2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0" r:id="rId6"/>
    <p:sldLayoutId id="2147483677" r:id="rId7"/>
    <p:sldLayoutId id="2147483671" r:id="rId8"/>
    <p:sldLayoutId id="2147483666" r:id="rId9"/>
    <p:sldLayoutId id="2147483667" r:id="rId10"/>
    <p:sldLayoutId id="2147483668" r:id="rId11"/>
    <p:sldLayoutId id="2147483669" r:id="rId12"/>
    <p:sldLayoutId id="2147483674" r:id="rId13"/>
    <p:sldLayoutId id="2147483672" r:id="rId14"/>
    <p:sldLayoutId id="2147483673" r:id="rId15"/>
    <p:sldLayoutId id="2147483675" r:id="rId16"/>
    <p:sldLayoutId id="2147483676" r:id="rId17"/>
  </p:sldLayoutIdLst>
  <p:hf hdr="0" ftr="0" dt="0"/>
  <p:txStyles>
    <p:titleStyle>
      <a:lvl1pPr algn="l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700" b="1" spc="-100" baseline="0">
          <a:solidFill>
            <a:schemeClr val="accent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28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28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28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28" b="1">
          <a:solidFill>
            <a:schemeClr val="tx1"/>
          </a:solidFill>
          <a:latin typeface="Arial" charset="0"/>
          <a:cs typeface="Arial" charset="0"/>
        </a:defRPr>
      </a:lvl5pPr>
      <a:lvl6pPr marL="608957" algn="l" rtl="0" eaLnBrk="1" fontAlgn="base" hangingPunct="1">
        <a:spcBef>
          <a:spcPct val="0"/>
        </a:spcBef>
        <a:spcAft>
          <a:spcPct val="0"/>
        </a:spcAft>
        <a:defRPr sz="2931">
          <a:solidFill>
            <a:srgbClr val="50504B"/>
          </a:solidFill>
          <a:latin typeface="Arial" pitchFamily="34" charset="0"/>
        </a:defRPr>
      </a:lvl6pPr>
      <a:lvl7pPr marL="1217918" algn="l" rtl="0" eaLnBrk="1" fontAlgn="base" hangingPunct="1">
        <a:spcBef>
          <a:spcPct val="0"/>
        </a:spcBef>
        <a:spcAft>
          <a:spcPct val="0"/>
        </a:spcAft>
        <a:defRPr sz="2931">
          <a:solidFill>
            <a:srgbClr val="50504B"/>
          </a:solidFill>
          <a:latin typeface="Arial" pitchFamily="34" charset="0"/>
        </a:defRPr>
      </a:lvl7pPr>
      <a:lvl8pPr marL="1826876" algn="l" rtl="0" eaLnBrk="1" fontAlgn="base" hangingPunct="1">
        <a:spcBef>
          <a:spcPct val="0"/>
        </a:spcBef>
        <a:spcAft>
          <a:spcPct val="0"/>
        </a:spcAft>
        <a:defRPr sz="2931">
          <a:solidFill>
            <a:srgbClr val="50504B"/>
          </a:solidFill>
          <a:latin typeface="Arial" pitchFamily="34" charset="0"/>
        </a:defRPr>
      </a:lvl8pPr>
      <a:lvl9pPr marL="2435834" algn="l" rtl="0" eaLnBrk="1" fontAlgn="base" hangingPunct="1">
        <a:spcBef>
          <a:spcPct val="0"/>
        </a:spcBef>
        <a:spcAft>
          <a:spcPct val="0"/>
        </a:spcAft>
        <a:defRPr sz="2931">
          <a:solidFill>
            <a:srgbClr val="50504B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599"/>
        </a:spcBef>
        <a:spcAft>
          <a:spcPts val="599"/>
        </a:spcAft>
        <a:buSzPct val="100000"/>
        <a:buFont typeface="Arial" panose="020B0604020202020204" pitchFamily="34" charset="0"/>
        <a:buChar char="•"/>
        <a:defRPr sz="1999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647698" indent="-285748" algn="l" rtl="0" eaLnBrk="1" fontAlgn="base" hangingPunct="1">
        <a:lnSpc>
          <a:spcPct val="100000"/>
        </a:lnSpc>
        <a:spcBef>
          <a:spcPts val="599"/>
        </a:spcBef>
        <a:spcAft>
          <a:spcPts val="599"/>
        </a:spcAft>
        <a:buSzPct val="100000"/>
        <a:buFont typeface="Arial" panose="020B0604020202020204" pitchFamily="34" charset="0"/>
        <a:buChar char="•"/>
        <a:defRPr sz="1799">
          <a:solidFill>
            <a:schemeClr val="tx1"/>
          </a:solidFill>
          <a:latin typeface="+mn-lt"/>
          <a:cs typeface="Arial" pitchFamily="34" charset="0"/>
        </a:defRPr>
      </a:lvl2pPr>
      <a:lvl3pPr marL="915986" indent="-285748" algn="l" rtl="0" eaLnBrk="1" fontAlgn="base" hangingPunct="1">
        <a:lnSpc>
          <a:spcPct val="100000"/>
        </a:lnSpc>
        <a:spcBef>
          <a:spcPts val="599"/>
        </a:spcBef>
        <a:spcAft>
          <a:spcPts val="599"/>
        </a:spcAft>
        <a:buSzPct val="100000"/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  <a:cs typeface="Arial" pitchFamily="34" charset="0"/>
        </a:defRPr>
      </a:lvl3pPr>
      <a:lvl4pPr marL="1182685" indent="-285748" algn="l" rtl="0" eaLnBrk="1" fontAlgn="base" hangingPunct="1">
        <a:lnSpc>
          <a:spcPct val="100000"/>
        </a:lnSpc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  <a:cs typeface="Arial" charset="0"/>
        </a:defRPr>
      </a:lvl4pPr>
      <a:lvl5pPr marL="1450973" marR="0" indent="-285748" algn="l" defTabSz="914398" rtl="0" eaLnBrk="1" fontAlgn="base" latinLnBrk="0" hangingPunct="1">
        <a:lnSpc>
          <a:spcPct val="100000"/>
        </a:lnSpc>
        <a:spcBef>
          <a:spcPts val="599"/>
        </a:spcBef>
        <a:spcAft>
          <a:spcPts val="599"/>
        </a:spcAft>
        <a:buClrTx/>
        <a:buSzTx/>
        <a:buFont typeface="Arial" panose="020B0604020202020204" pitchFamily="34" charset="0"/>
        <a:buChar char="•"/>
        <a:tabLst/>
        <a:defRPr sz="1599" i="1">
          <a:solidFill>
            <a:schemeClr val="tx1"/>
          </a:solidFill>
          <a:latin typeface="+mn-lt"/>
          <a:cs typeface="Arial" charset="0"/>
        </a:defRPr>
      </a:lvl5pPr>
      <a:lvl6pPr marL="2157782" indent="-251740" algn="l" rtl="0" eaLnBrk="1" fontAlgn="base" hangingPunct="1"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</a:defRPr>
      </a:lvl6pPr>
      <a:lvl7pPr marL="2157782" indent="-251740" algn="l" rtl="0" eaLnBrk="1" fontAlgn="base" hangingPunct="1"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</a:defRPr>
      </a:lvl7pPr>
      <a:lvl8pPr marL="2157782" indent="-251740" algn="l" rtl="0" eaLnBrk="1" fontAlgn="base" hangingPunct="1"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</a:defRPr>
      </a:lvl8pPr>
      <a:lvl9pPr marL="2157782" indent="-251740" algn="l" rtl="0" eaLnBrk="1" fontAlgn="base" hangingPunct="1">
        <a:spcBef>
          <a:spcPts val="599"/>
        </a:spcBef>
        <a:spcAft>
          <a:spcPts val="599"/>
        </a:spcAft>
        <a:buFont typeface="Arial" panose="020B0604020202020204" pitchFamily="34" charset="0"/>
        <a:buChar char="•"/>
        <a:defRPr sz="1599" i="1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8957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7918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6876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5834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4794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3751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2710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1670" algn="l" defTabSz="121791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92" userDrawn="1">
          <p15:clr>
            <a:srgbClr val="000000"/>
          </p15:clr>
        </p15:guide>
        <p15:guide id="2" pos="3840" userDrawn="1">
          <p15:clr>
            <a:srgbClr val="000000"/>
          </p15:clr>
        </p15:guide>
        <p15:guide id="5" pos="507" userDrawn="1">
          <p15:clr>
            <a:srgbClr val="000000"/>
          </p15:clr>
        </p15:guide>
        <p15:guide id="6" pos="7171" userDrawn="1">
          <p15:clr>
            <a:srgbClr val="000000"/>
          </p15:clr>
        </p15:guide>
        <p15:guide id="7" orient="horz" pos="981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E278A9BE-630E-C5C4-860F-F16EB3729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1" y="2547761"/>
            <a:ext cx="3894651" cy="2033366"/>
          </a:xfrm>
        </p:spPr>
        <p:txBody>
          <a:bodyPr/>
          <a:lstStyle/>
          <a:p>
            <a:r>
              <a:rPr lang="da-DK" dirty="0"/>
              <a:t>Turborundkørsler </a:t>
            </a:r>
            <a:br>
              <a:rPr lang="da-DK" dirty="0"/>
            </a:br>
            <a:r>
              <a:rPr lang="da-DK" dirty="0"/>
              <a:t> </a:t>
            </a:r>
            <a:r>
              <a:rPr lang="da-DK" sz="1800" i="1" dirty="0"/>
              <a:t>- Også i Danmark? </a:t>
            </a:r>
            <a:br>
              <a:rPr lang="da-DK" sz="1800" i="1" dirty="0"/>
            </a:br>
            <a:br>
              <a:rPr lang="da-DK" sz="1800" i="1" dirty="0"/>
            </a:br>
            <a:br>
              <a:rPr lang="da-DK" sz="1800" b="0" i="1" dirty="0"/>
            </a:br>
            <a:r>
              <a:rPr lang="da-DK" sz="1800" b="0" dirty="0"/>
              <a:t>Ida Marie Østergaard, Vejdirektoratet</a:t>
            </a:r>
            <a:br>
              <a:rPr lang="da-DK" sz="1800" b="0" dirty="0"/>
            </a:br>
            <a:r>
              <a:rPr lang="da-DK" sz="1800" b="0" dirty="0"/>
              <a:t>Mark Lund Andersen, </a:t>
            </a:r>
            <a:r>
              <a:rPr lang="da-DK" sz="1800" b="0" dirty="0" err="1"/>
              <a:t>Sweco</a:t>
            </a:r>
            <a:endParaRPr lang="da-DK" sz="1800" b="0" i="1" dirty="0"/>
          </a:p>
        </p:txBody>
      </p:sp>
      <p:sp>
        <p:nvSpPr>
          <p:cNvPr id="18" name="Undertitel 17">
            <a:extLst>
              <a:ext uri="{FF2B5EF4-FFF2-40B4-BE49-F238E27FC236}">
                <a16:creationId xmlns:a16="http://schemas.microsoft.com/office/drawing/2014/main" id="{385692D7-4A82-974D-E7FC-79FA56BB5D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Vejregler</a:t>
            </a:r>
          </a:p>
          <a:p>
            <a:endParaRPr lang="da-DK" dirty="0"/>
          </a:p>
        </p:txBody>
      </p:sp>
      <p:pic>
        <p:nvPicPr>
          <p:cNvPr id="7" name="Billede 6" descr="No photo description available.">
            <a:extLst>
              <a:ext uri="{FF2B5EF4-FFF2-40B4-BE49-F238E27FC236}">
                <a16:creationId xmlns:a16="http://schemas.microsoft.com/office/drawing/2014/main" id="{9089E035-1CAB-161D-EE03-5428107CB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r="7465"/>
          <a:stretch/>
        </p:blipFill>
        <p:spPr bwMode="auto">
          <a:xfrm>
            <a:off x="4245423" y="321134"/>
            <a:ext cx="7946577" cy="6552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753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Hvad er en turborundkørsel?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Typer af turborundkørsler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726D997-D6BE-A396-1626-F6E73537871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3"/>
          <a:stretch>
            <a:fillRect/>
          </a:stretch>
        </p:blipFill>
        <p:spPr>
          <a:xfrm>
            <a:off x="595243" y="1860899"/>
            <a:ext cx="2926875" cy="237463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C8A3818-9C30-6ECF-D421-B63B97320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482" y="1915162"/>
            <a:ext cx="2914456" cy="232036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FB9E82F-AB33-7D8F-E5BF-970E65F6E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177" y="1888031"/>
            <a:ext cx="2914456" cy="237463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53F28D0-6865-5650-5D36-D14782727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295" y="4667901"/>
            <a:ext cx="3352221" cy="205982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1A237FB-5D1B-E905-A65C-4C4F09844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36" y="4563648"/>
            <a:ext cx="2784374" cy="228502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63D2BD6-F6EB-13EF-4F67-467BA018B3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2482" y="4563275"/>
            <a:ext cx="2915231" cy="2145569"/>
          </a:xfrm>
          <a:prstGeom prst="rect">
            <a:avLst/>
          </a:prstGeom>
        </p:spPr>
      </p:pic>
      <p:sp>
        <p:nvSpPr>
          <p:cNvPr id="23" name="Gangetegn 22">
            <a:extLst>
              <a:ext uri="{FF2B5EF4-FFF2-40B4-BE49-F238E27FC236}">
                <a16:creationId xmlns:a16="http://schemas.microsoft.com/office/drawing/2014/main" id="{459CE939-019D-8ADA-F4BE-930973620E00}"/>
              </a:ext>
            </a:extLst>
          </p:cNvPr>
          <p:cNvSpPr/>
          <p:nvPr/>
        </p:nvSpPr>
        <p:spPr bwMode="auto">
          <a:xfrm>
            <a:off x="2559754" y="5851740"/>
            <a:ext cx="1006260" cy="1006260"/>
          </a:xfrm>
          <a:prstGeom prst="mathMultiply">
            <a:avLst/>
          </a:prstGeom>
          <a:solidFill>
            <a:srgbClr val="FF0000"/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Gangetegn 23">
            <a:extLst>
              <a:ext uri="{FF2B5EF4-FFF2-40B4-BE49-F238E27FC236}">
                <a16:creationId xmlns:a16="http://schemas.microsoft.com/office/drawing/2014/main" id="{7753016F-2555-94A7-A29D-B91CC422FB88}"/>
              </a:ext>
            </a:extLst>
          </p:cNvPr>
          <p:cNvSpPr/>
          <p:nvPr/>
        </p:nvSpPr>
        <p:spPr bwMode="auto">
          <a:xfrm>
            <a:off x="10371540" y="5854072"/>
            <a:ext cx="1006260" cy="1006260"/>
          </a:xfrm>
          <a:prstGeom prst="mathMultiply">
            <a:avLst/>
          </a:prstGeom>
          <a:solidFill>
            <a:srgbClr val="FF0000"/>
          </a:solidFill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EA00235B-6C00-BB4F-2AC6-216CC92BDD81}"/>
              </a:ext>
            </a:extLst>
          </p:cNvPr>
          <p:cNvSpPr txBox="1"/>
          <p:nvPr/>
        </p:nvSpPr>
        <p:spPr>
          <a:xfrm>
            <a:off x="920345" y="1574013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Standard turborundkørsel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AE40E62A-3B7D-CE79-78D4-7D481C144CAD}"/>
              </a:ext>
            </a:extLst>
          </p:cNvPr>
          <p:cNvSpPr txBox="1"/>
          <p:nvPr/>
        </p:nvSpPr>
        <p:spPr>
          <a:xfrm>
            <a:off x="4821070" y="1574013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4-benet knæ-rundkørsel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67CAAA5A-3FBD-4C82-3234-B129571508D3}"/>
              </a:ext>
            </a:extLst>
          </p:cNvPr>
          <p:cNvSpPr txBox="1"/>
          <p:nvPr/>
        </p:nvSpPr>
        <p:spPr>
          <a:xfrm>
            <a:off x="8781375" y="1630067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Ægge-rundkørsel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89A5125F-561D-849A-EA42-EBAFB61B3E72}"/>
              </a:ext>
            </a:extLst>
          </p:cNvPr>
          <p:cNvSpPr txBox="1"/>
          <p:nvPr/>
        </p:nvSpPr>
        <p:spPr>
          <a:xfrm>
            <a:off x="4821069" y="4313144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3-benet knæ-rundkørsel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084CCDA1-F0CE-447A-4644-C299B72B9661}"/>
              </a:ext>
            </a:extLst>
          </p:cNvPr>
          <p:cNvSpPr txBox="1"/>
          <p:nvPr/>
        </p:nvSpPr>
        <p:spPr>
          <a:xfrm>
            <a:off x="8781375" y="4313144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Stjerne-rundkørsel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8C696093-A171-DF39-E068-123E21EDB8D1}"/>
              </a:ext>
            </a:extLst>
          </p:cNvPr>
          <p:cNvSpPr txBox="1"/>
          <p:nvPr/>
        </p:nvSpPr>
        <p:spPr>
          <a:xfrm>
            <a:off x="920345" y="4313144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Rotor-rundkørsel</a:t>
            </a:r>
          </a:p>
        </p:txBody>
      </p:sp>
    </p:spTree>
    <p:extLst>
      <p:ext uri="{BB962C8B-B14F-4D97-AF65-F5344CB8AC3E}">
        <p14:creationId xmlns:p14="http://schemas.microsoft.com/office/powerpoint/2010/main" val="1319195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Hvad er en turborundkørsel?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en turborundkørsel?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130605A-0798-A8D2-5BD1-7FC6E61B2D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980039"/>
            <a:ext cx="5148532" cy="453506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Fordele ved anvendelse af turborundkørsler:</a:t>
            </a:r>
            <a:endParaRPr lang="da-DK" sz="1600" dirty="0"/>
          </a:p>
          <a:p>
            <a:r>
              <a:rPr lang="da-DK" sz="1600" dirty="0"/>
              <a:t>Trafiksikkerhed</a:t>
            </a:r>
          </a:p>
          <a:p>
            <a:r>
              <a:rPr lang="da-DK" sz="1600" dirty="0"/>
              <a:t>Kapacitet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4BD0D80-10DC-4798-008B-3869EA94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474" y="3429000"/>
            <a:ext cx="5586075" cy="3171825"/>
          </a:xfrm>
          <a:prstGeom prst="rect">
            <a:avLst/>
          </a:prstGeom>
        </p:spPr>
      </p:pic>
      <p:pic>
        <p:nvPicPr>
          <p:cNvPr id="2050" name="Picture 2" descr="Flanders Turbo Roundabout Project | Hi-Way Services Ltd.">
            <a:extLst>
              <a:ext uri="{FF2B5EF4-FFF2-40B4-BE49-F238E27FC236}">
                <a16:creationId xmlns:a16="http://schemas.microsoft.com/office/drawing/2014/main" id="{CB6B4D43-E895-7EFB-0ADE-8526D342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71" y="3429000"/>
            <a:ext cx="4757738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3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Trafiksikkerhed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Trafiksikkerhed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FB3DBF3-6176-CA4B-CBA9-B66CAD5A324D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sz="2000" dirty="0"/>
              <a:t>Antallet af konfliktpunkter mindskes</a:t>
            </a:r>
          </a:p>
          <a:p>
            <a:r>
              <a:rPr lang="da-DK" sz="2000" dirty="0"/>
              <a:t>Mindsker især trængningsulykker</a:t>
            </a:r>
          </a:p>
          <a:p>
            <a:endParaRPr lang="da-DK" sz="16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40DD065-FABA-D98B-C77F-32CC4382F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102" y="3429776"/>
            <a:ext cx="6997880" cy="3287317"/>
          </a:xfrm>
          <a:prstGeom prst="rect">
            <a:avLst/>
          </a:prstGeom>
        </p:spPr>
      </p:pic>
      <p:pic>
        <p:nvPicPr>
          <p:cNvPr id="4098" name="Picture 2" descr="Maidstone's Running Horse Roundabout redesign completed: What do drivers  think?">
            <a:extLst>
              <a:ext uri="{FF2B5EF4-FFF2-40B4-BE49-F238E27FC236}">
                <a16:creationId xmlns:a16="http://schemas.microsoft.com/office/drawing/2014/main" id="{6A26B700-95EA-EB1E-0247-0375D6B5A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7" y="3705528"/>
            <a:ext cx="4509656" cy="273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477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Trafiksikkerhed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Trafiksikkerhed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FB3DBF3-6176-CA4B-CBA9-B66CAD5A324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5085159" cy="4535060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Hollandsk før- og efterstudie:</a:t>
            </a:r>
          </a:p>
          <a:p>
            <a:r>
              <a:rPr lang="da-DK" sz="1600" dirty="0"/>
              <a:t>Effekt i forhold til tidligere situation</a:t>
            </a:r>
          </a:p>
          <a:p>
            <a:r>
              <a:rPr lang="da-DK" sz="1600" dirty="0"/>
              <a:t>Effekt i og uden for tættere bebyggelse</a:t>
            </a:r>
          </a:p>
          <a:p>
            <a:r>
              <a:rPr lang="da-DK" sz="1600" dirty="0"/>
              <a:t>Effekt af udformning af tilfart</a:t>
            </a:r>
          </a:p>
          <a:p>
            <a:pPr lvl="1"/>
            <a:endParaRPr lang="da-DK" sz="1400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ED99DDBC-8F95-81DC-19AD-8554EB756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838777"/>
              </p:ext>
            </p:extLst>
          </p:nvPr>
        </p:nvGraphicFramePr>
        <p:xfrm>
          <a:off x="6067406" y="876682"/>
          <a:ext cx="5786727" cy="1790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909">
                  <a:extLst>
                    <a:ext uri="{9D8B030D-6E8A-4147-A177-3AD203B41FA5}">
                      <a16:colId xmlns:a16="http://schemas.microsoft.com/office/drawing/2014/main" val="2320783045"/>
                    </a:ext>
                  </a:extLst>
                </a:gridCol>
                <a:gridCol w="1928909">
                  <a:extLst>
                    <a:ext uri="{9D8B030D-6E8A-4147-A177-3AD203B41FA5}">
                      <a16:colId xmlns:a16="http://schemas.microsoft.com/office/drawing/2014/main" val="188811918"/>
                    </a:ext>
                  </a:extLst>
                </a:gridCol>
                <a:gridCol w="1928909">
                  <a:extLst>
                    <a:ext uri="{9D8B030D-6E8A-4147-A177-3AD203B41FA5}">
                      <a16:colId xmlns:a16="http://schemas.microsoft.com/office/drawing/2014/main" val="3208243841"/>
                    </a:ext>
                  </a:extLst>
                </a:gridCol>
              </a:tblGrid>
              <a:tr h="585906">
                <a:tc>
                  <a:txBody>
                    <a:bodyPr/>
                    <a:lstStyle/>
                    <a:p>
                      <a:r>
                        <a:rPr lang="da-DK" sz="1100" dirty="0"/>
                        <a:t>Tidligere situation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Reduktion af ulykker efter etablering af turborundkørsel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Signifikant</a:t>
                      </a:r>
                    </a:p>
                  </a:txBody>
                  <a:tcPr marL="65101" marR="65101" marT="32550" marB="32550" anchor="ctr"/>
                </a:tc>
                <a:extLst>
                  <a:ext uri="{0D108BD9-81ED-4DB2-BD59-A6C34878D82A}">
                    <a16:rowId xmlns:a16="http://schemas.microsoft.com/office/drawing/2014/main" val="3681974426"/>
                  </a:ext>
                </a:extLst>
              </a:tr>
              <a:tr h="264019">
                <a:tc>
                  <a:txBody>
                    <a:bodyPr/>
                    <a:lstStyle/>
                    <a:p>
                      <a:r>
                        <a:rPr lang="da-DK" sz="1100" dirty="0"/>
                        <a:t>Prioriteret kryds</a:t>
                      </a:r>
                    </a:p>
                  </a:txBody>
                  <a:tcPr marL="65101" marR="65101" marT="32550" marB="325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75 %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Ja</a:t>
                      </a:r>
                    </a:p>
                  </a:txBody>
                  <a:tcPr marL="65101" marR="65101" marT="32550" marB="32550" anchor="ctr"/>
                </a:tc>
                <a:extLst>
                  <a:ext uri="{0D108BD9-81ED-4DB2-BD59-A6C34878D82A}">
                    <a16:rowId xmlns:a16="http://schemas.microsoft.com/office/drawing/2014/main" val="461443234"/>
                  </a:ext>
                </a:extLst>
              </a:tr>
              <a:tr h="264019">
                <a:tc>
                  <a:txBody>
                    <a:bodyPr/>
                    <a:lstStyle/>
                    <a:p>
                      <a:r>
                        <a:rPr lang="da-DK" sz="1100" dirty="0"/>
                        <a:t>Signalanlæg</a:t>
                      </a:r>
                    </a:p>
                  </a:txBody>
                  <a:tcPr marL="65101" marR="65101" marT="32550" marB="325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74 %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Ja</a:t>
                      </a:r>
                    </a:p>
                  </a:txBody>
                  <a:tcPr marL="65101" marR="65101" marT="32550" marB="32550" anchor="ctr"/>
                </a:tc>
                <a:extLst>
                  <a:ext uri="{0D108BD9-81ED-4DB2-BD59-A6C34878D82A}">
                    <a16:rowId xmlns:a16="http://schemas.microsoft.com/office/drawing/2014/main" val="2419336153"/>
                  </a:ext>
                </a:extLst>
              </a:tr>
              <a:tr h="264019">
                <a:tc>
                  <a:txBody>
                    <a:bodyPr/>
                    <a:lstStyle/>
                    <a:p>
                      <a:r>
                        <a:rPr lang="da-DK" sz="1100" dirty="0"/>
                        <a:t>Enkeltsporet rundkørsel</a:t>
                      </a:r>
                    </a:p>
                  </a:txBody>
                  <a:tcPr marL="65101" marR="65101" marT="32550" marB="325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61 %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Ja</a:t>
                      </a:r>
                    </a:p>
                  </a:txBody>
                  <a:tcPr marL="65101" marR="65101" marT="32550" marB="32550" anchor="ctr"/>
                </a:tc>
                <a:extLst>
                  <a:ext uri="{0D108BD9-81ED-4DB2-BD59-A6C34878D82A}">
                    <a16:rowId xmlns:a16="http://schemas.microsoft.com/office/drawing/2014/main" val="3822607130"/>
                  </a:ext>
                </a:extLst>
              </a:tr>
              <a:tr h="412304">
                <a:tc>
                  <a:txBody>
                    <a:bodyPr/>
                    <a:lstStyle/>
                    <a:p>
                      <a:r>
                        <a:rPr lang="da-DK" sz="1100" dirty="0"/>
                        <a:t>2-sporet og flersporet rundkørsel</a:t>
                      </a:r>
                    </a:p>
                  </a:txBody>
                  <a:tcPr marL="65101" marR="65101" marT="32550" marB="325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53 %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Nej</a:t>
                      </a:r>
                    </a:p>
                  </a:txBody>
                  <a:tcPr marL="65101" marR="65101" marT="32550" marB="32550" anchor="ctr"/>
                </a:tc>
                <a:extLst>
                  <a:ext uri="{0D108BD9-81ED-4DB2-BD59-A6C34878D82A}">
                    <a16:rowId xmlns:a16="http://schemas.microsoft.com/office/drawing/2014/main" val="1028078525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B84729C5-5B3F-3B23-DF4C-D4409D69D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744839"/>
              </p:ext>
            </p:extLst>
          </p:nvPr>
        </p:nvGraphicFramePr>
        <p:xfrm>
          <a:off x="6067406" y="2862421"/>
          <a:ext cx="5786727" cy="1113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909">
                  <a:extLst>
                    <a:ext uri="{9D8B030D-6E8A-4147-A177-3AD203B41FA5}">
                      <a16:colId xmlns:a16="http://schemas.microsoft.com/office/drawing/2014/main" val="2320783045"/>
                    </a:ext>
                  </a:extLst>
                </a:gridCol>
                <a:gridCol w="1928909">
                  <a:extLst>
                    <a:ext uri="{9D8B030D-6E8A-4147-A177-3AD203B41FA5}">
                      <a16:colId xmlns:a16="http://schemas.microsoft.com/office/drawing/2014/main" val="188811918"/>
                    </a:ext>
                  </a:extLst>
                </a:gridCol>
                <a:gridCol w="1928909">
                  <a:extLst>
                    <a:ext uri="{9D8B030D-6E8A-4147-A177-3AD203B41FA5}">
                      <a16:colId xmlns:a16="http://schemas.microsoft.com/office/drawing/2014/main" val="3208243841"/>
                    </a:ext>
                  </a:extLst>
                </a:gridCol>
              </a:tblGrid>
              <a:tr h="585906">
                <a:tc>
                  <a:txBody>
                    <a:bodyPr/>
                    <a:lstStyle/>
                    <a:p>
                      <a:r>
                        <a:rPr lang="da-DK" sz="1100" dirty="0"/>
                        <a:t>Område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Reduktion af ulykker efter etablering af turborundkørsel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Signifikant</a:t>
                      </a:r>
                    </a:p>
                  </a:txBody>
                  <a:tcPr marL="65101" marR="65101" marT="32550" marB="32550" anchor="ctr"/>
                </a:tc>
                <a:extLst>
                  <a:ext uri="{0D108BD9-81ED-4DB2-BD59-A6C34878D82A}">
                    <a16:rowId xmlns:a16="http://schemas.microsoft.com/office/drawing/2014/main" val="3681974426"/>
                  </a:ext>
                </a:extLst>
              </a:tr>
              <a:tr h="264019">
                <a:tc>
                  <a:txBody>
                    <a:bodyPr/>
                    <a:lstStyle/>
                    <a:p>
                      <a:r>
                        <a:rPr lang="da-DK" sz="1100" dirty="0"/>
                        <a:t>Uden for tættere bebyggelse</a:t>
                      </a:r>
                    </a:p>
                  </a:txBody>
                  <a:tcPr marL="65101" marR="65101" marT="32550" marB="325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71 %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Ja</a:t>
                      </a:r>
                    </a:p>
                  </a:txBody>
                  <a:tcPr marL="65101" marR="65101" marT="32550" marB="32550" anchor="ctr"/>
                </a:tc>
                <a:extLst>
                  <a:ext uri="{0D108BD9-81ED-4DB2-BD59-A6C34878D82A}">
                    <a16:rowId xmlns:a16="http://schemas.microsoft.com/office/drawing/2014/main" val="461443234"/>
                  </a:ext>
                </a:extLst>
              </a:tr>
              <a:tr h="264019">
                <a:tc>
                  <a:txBody>
                    <a:bodyPr/>
                    <a:lstStyle/>
                    <a:p>
                      <a:r>
                        <a:rPr lang="da-DK" sz="1100" dirty="0"/>
                        <a:t>Inden for tættere bebyggelse</a:t>
                      </a:r>
                    </a:p>
                  </a:txBody>
                  <a:tcPr marL="65101" marR="65101" marT="32550" marB="325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52 %</a:t>
                      </a:r>
                    </a:p>
                  </a:txBody>
                  <a:tcPr marL="65101" marR="65101" marT="32550" marB="325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100" dirty="0"/>
                        <a:t>Ja</a:t>
                      </a:r>
                    </a:p>
                  </a:txBody>
                  <a:tcPr marL="65101" marR="65101" marT="32550" marB="32550" anchor="ctr"/>
                </a:tc>
                <a:extLst>
                  <a:ext uri="{0D108BD9-81ED-4DB2-BD59-A6C34878D82A}">
                    <a16:rowId xmlns:a16="http://schemas.microsoft.com/office/drawing/2014/main" val="2419336153"/>
                  </a:ext>
                </a:extLst>
              </a:tr>
            </a:tbl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7B90C905-47C1-ED5E-62A0-76F22363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439" y="4045770"/>
            <a:ext cx="5152659" cy="258432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7631718-5465-B333-3A94-A41D8E33F2F3}"/>
              </a:ext>
            </a:extLst>
          </p:cNvPr>
          <p:cNvSpPr txBox="1"/>
          <p:nvPr/>
        </p:nvSpPr>
        <p:spPr>
          <a:xfrm>
            <a:off x="6750968" y="6630098"/>
            <a:ext cx="4419599" cy="20074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1000" kern="1200" dirty="0"/>
              <a:t>Eksempel på vinkelret og ikke vinkelret tilfart ved turborundkørsler.</a:t>
            </a:r>
          </a:p>
        </p:txBody>
      </p:sp>
    </p:spTree>
    <p:extLst>
      <p:ext uri="{BB962C8B-B14F-4D97-AF65-F5344CB8AC3E}">
        <p14:creationId xmlns:p14="http://schemas.microsoft.com/office/powerpoint/2010/main" val="204057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Trafiksikkerhed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Trafiksikkerhed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FB3DBF3-6176-CA4B-CBA9-B66CAD5A324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5085159" cy="4535060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Lette trafikanter i turborundkørsler:</a:t>
            </a:r>
          </a:p>
          <a:p>
            <a:pPr marL="306450" lvl="1" indent="0">
              <a:buNone/>
            </a:pPr>
            <a:r>
              <a:rPr lang="da-DK" sz="1800" dirty="0"/>
              <a:t>Holland:</a:t>
            </a:r>
          </a:p>
          <a:p>
            <a:pPr lvl="1"/>
            <a:r>
              <a:rPr lang="da-DK" sz="1600" dirty="0"/>
              <a:t>Bilister pålægges vigepligt i byområder</a:t>
            </a:r>
          </a:p>
          <a:p>
            <a:pPr lvl="1"/>
            <a:r>
              <a:rPr lang="da-DK" sz="1600" dirty="0"/>
              <a:t>Cyklister pålægges vigepligt udenfor byområder</a:t>
            </a:r>
          </a:p>
          <a:p>
            <a:pPr marL="363602" lvl="1" indent="0">
              <a:buNone/>
            </a:pPr>
            <a:r>
              <a:rPr lang="da-DK" sz="1800" dirty="0"/>
              <a:t>Polen:</a:t>
            </a:r>
          </a:p>
          <a:p>
            <a:pPr lvl="1"/>
            <a:r>
              <a:rPr lang="da-DK" sz="1600" dirty="0"/>
              <a:t>Lette trafikanter krydser ude af niveau ved en intensitet på over 400 pr. time</a:t>
            </a:r>
          </a:p>
          <a:p>
            <a:pPr lvl="1"/>
            <a:r>
              <a:rPr lang="da-DK" sz="1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Hvis krydsningen sker over mere end to vognbaner, anvendes signalregulering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7631718-5465-B333-3A94-A41D8E33F2F3}"/>
              </a:ext>
            </a:extLst>
          </p:cNvPr>
          <p:cNvSpPr txBox="1"/>
          <p:nvPr/>
        </p:nvSpPr>
        <p:spPr>
          <a:xfrm>
            <a:off x="6750968" y="6630098"/>
            <a:ext cx="4419599" cy="20074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1000" kern="1200" dirty="0"/>
              <a:t>Eksempel </a:t>
            </a:r>
            <a:r>
              <a:rPr lang="da-DK" sz="1000" dirty="0"/>
              <a:t>på tu</a:t>
            </a:r>
            <a:r>
              <a:rPr lang="da-DK" sz="1000" kern="1200" dirty="0"/>
              <a:t>rborundkørsel udenfor byområde.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E2F451B-1922-BC59-ECC5-94959F335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23"/>
          <a:stretch/>
        </p:blipFill>
        <p:spPr>
          <a:xfrm>
            <a:off x="6750968" y="4059765"/>
            <a:ext cx="4499610" cy="261508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A56555E-6C51-E47F-BF02-E4E747A4E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56"/>
          <a:stretch/>
        </p:blipFill>
        <p:spPr>
          <a:xfrm>
            <a:off x="6750968" y="734859"/>
            <a:ext cx="4499610" cy="3095625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C0E81D8E-D72B-7C0B-10C4-664CEE32917E}"/>
              </a:ext>
            </a:extLst>
          </p:cNvPr>
          <p:cNvSpPr txBox="1"/>
          <p:nvPr/>
        </p:nvSpPr>
        <p:spPr>
          <a:xfrm>
            <a:off x="6830979" y="3794527"/>
            <a:ext cx="4419599" cy="20074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1000" kern="1200" dirty="0"/>
              <a:t>Eksempel </a:t>
            </a:r>
            <a:r>
              <a:rPr lang="da-DK" sz="1000" dirty="0"/>
              <a:t>på tu</a:t>
            </a:r>
            <a:r>
              <a:rPr lang="da-DK" sz="1000" kern="1200" dirty="0"/>
              <a:t>rborundkørsel i byområde.</a:t>
            </a:r>
          </a:p>
        </p:txBody>
      </p:sp>
    </p:spTree>
    <p:extLst>
      <p:ext uri="{BB962C8B-B14F-4D97-AF65-F5344CB8AC3E}">
        <p14:creationId xmlns:p14="http://schemas.microsoft.com/office/powerpoint/2010/main" val="2389122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Vognbaneadskillelse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Vognbaneadskillelse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0600862-F9C4-2CCC-B36F-644F554113D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dirty="0"/>
              <a:t>Forskellige typer af vognbaneadskillelser, men ens formål:</a:t>
            </a:r>
          </a:p>
          <a:p>
            <a:r>
              <a:rPr lang="da-DK" sz="1600" dirty="0"/>
              <a:t>Bør ikke overraske trafikanter (kontrastfarve, lys eller reflekser)</a:t>
            </a:r>
          </a:p>
          <a:p>
            <a:r>
              <a:rPr lang="da-DK" sz="1600" dirty="0"/>
              <a:t>Ubehag ved overkørsel ved 30 km/t</a:t>
            </a:r>
          </a:p>
          <a:p>
            <a:r>
              <a:rPr lang="da-DK" sz="1600" dirty="0"/>
              <a:t>Overkørbare for store køretøjer</a:t>
            </a:r>
          </a:p>
          <a:p>
            <a:r>
              <a:rPr lang="da-DK" sz="1600" dirty="0"/>
              <a:t>Må ikke hindre afvanding af rundkørslen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160F274-7B19-B184-3429-AA434F63C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763" y="816175"/>
            <a:ext cx="4733370" cy="324041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2A82C34-74F4-627F-5521-E8AA60288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48"/>
          <a:stretch/>
        </p:blipFill>
        <p:spPr>
          <a:xfrm>
            <a:off x="9780641" y="4153749"/>
            <a:ext cx="2073492" cy="219785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157A894-1CB4-D7D1-B2F8-FF90215A9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44"/>
          <a:stretch/>
        </p:blipFill>
        <p:spPr>
          <a:xfrm>
            <a:off x="7120763" y="4156850"/>
            <a:ext cx="2522015" cy="219475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64480129-8550-CB44-88AA-D12637456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" y="4814279"/>
            <a:ext cx="5528414" cy="1589536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76C4A41-0D55-9E72-782C-9111DF0E27D9}"/>
              </a:ext>
            </a:extLst>
          </p:cNvPr>
          <p:cNvSpPr txBox="1"/>
          <p:nvPr/>
        </p:nvSpPr>
        <p:spPr>
          <a:xfrm>
            <a:off x="7127433" y="6259059"/>
            <a:ext cx="4726700" cy="2671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900" dirty="0">
                <a:solidFill>
                  <a:srgbClr val="000000"/>
                </a:solidFill>
              </a:rPr>
              <a:t>Eksempler på fysiske vognbaneadskillelser</a:t>
            </a:r>
            <a:r>
              <a:rPr lang="da-DK" sz="1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BE5B33D9-7177-3DFB-3FD3-ADB97D0860A6}"/>
              </a:ext>
            </a:extLst>
          </p:cNvPr>
          <p:cNvSpPr txBox="1"/>
          <p:nvPr/>
        </p:nvSpPr>
        <p:spPr>
          <a:xfrm>
            <a:off x="1002082" y="6270216"/>
            <a:ext cx="4419599" cy="26719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1000" dirty="0">
                <a:solidFill>
                  <a:srgbClr val="000000"/>
                </a:solidFill>
              </a:rPr>
              <a:t>Eksempel på vognbaneadskillelse jf. de hollandske standarder. Alle mål i meter.</a:t>
            </a:r>
          </a:p>
        </p:txBody>
      </p:sp>
    </p:spTree>
    <p:extLst>
      <p:ext uri="{BB962C8B-B14F-4D97-AF65-F5344CB8AC3E}">
        <p14:creationId xmlns:p14="http://schemas.microsoft.com/office/powerpoint/2010/main" val="213022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Vognbaneadskillelse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Vognbaneadskillelse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4" name="yt1s.com - Częsty błąd na rondzie turbinowym_1080p">
            <a:hlinkClick r:id="" action="ppaction://media"/>
            <a:extLst>
              <a:ext uri="{FF2B5EF4-FFF2-40B4-BE49-F238E27FC236}">
                <a16:creationId xmlns:a16="http://schemas.microsoft.com/office/drawing/2014/main" id="{51EB9B06-65D5-D1A5-B835-BC4F5E3608AD}"/>
              </a:ext>
            </a:extLst>
          </p:cNvPr>
          <p:cNvPicPr>
            <a:picLocks noGrp="1" noChangeAspect="1"/>
          </p:cNvPicPr>
          <p:nvPr>
            <p:ph sz="quarter" idx="2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001" y="1940285"/>
            <a:ext cx="7999998" cy="4500000"/>
          </a:xfrm>
        </p:spPr>
      </p:pic>
    </p:spTree>
    <p:extLst>
      <p:ext uri="{BB962C8B-B14F-4D97-AF65-F5344CB8AC3E}">
        <p14:creationId xmlns:p14="http://schemas.microsoft.com/office/powerpoint/2010/main" val="179119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Vognbaneadskillelse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Vognbaneadskillelse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7" name="yt1s.com - Nawet policja nie umie jeździć po rondzie Górników w Głogowie_1080p">
            <a:hlinkClick r:id="" action="ppaction://media"/>
            <a:extLst>
              <a:ext uri="{FF2B5EF4-FFF2-40B4-BE49-F238E27FC236}">
                <a16:creationId xmlns:a16="http://schemas.microsoft.com/office/drawing/2014/main" id="{87E30328-B75E-8CA0-0211-BA46223B78EE}"/>
              </a:ext>
            </a:extLst>
          </p:cNvPr>
          <p:cNvPicPr>
            <a:picLocks noGrp="1" noChangeAspect="1"/>
          </p:cNvPicPr>
          <p:nvPr>
            <p:ph sz="quarter" idx="2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6085" y="1784567"/>
            <a:ext cx="7999829" cy="45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4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Vognbaneadskillelse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Vognbaneadskillelse - drift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0600862-F9C4-2CCC-B36F-644F554113D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4752023" cy="4535060"/>
          </a:xfrm>
        </p:spPr>
        <p:txBody>
          <a:bodyPr/>
          <a:lstStyle/>
          <a:p>
            <a:pPr marL="0" indent="0">
              <a:buNone/>
            </a:pPr>
            <a:r>
              <a:rPr lang="da-DK" sz="1400" dirty="0"/>
              <a:t>Opmærksomhedspunkter ifm. driften af turborundkørsler:</a:t>
            </a:r>
          </a:p>
          <a:p>
            <a:r>
              <a:rPr lang="da-DK" sz="1400" dirty="0"/>
              <a:t>Sikre at blade, jord, grus osv. langs den fysiske vognbaneadskillelse ikke hindre afledning af vand på tværs af den fysiske vognbaneadskillelse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Erfaringer fra fagpersoner fra Holland og Polen:</a:t>
            </a:r>
          </a:p>
          <a:p>
            <a:r>
              <a:rPr lang="da-DK" sz="1400" dirty="0"/>
              <a:t>Ingen erfaringer med at der skulle være problematikker ift. sne- og glatførebekæmpelse af turborundkørsler</a:t>
            </a:r>
          </a:p>
          <a:p>
            <a:pPr lvl="1"/>
            <a:r>
              <a:rPr lang="da-DK" sz="1200" dirty="0"/>
              <a:t>Der kan dannes små snedriver ved de fysiske vognbaneadskillelser som saltet vil smelte</a:t>
            </a:r>
          </a:p>
          <a:p>
            <a:pPr marL="592200" lvl="1" indent="-285750"/>
            <a:r>
              <a:rPr lang="da-DK" sz="1200" dirty="0"/>
              <a:t>Ved kraftigt snefald kan der dannes snedriver som indskrænker vognbanerne, men trafikanterne tilpasser sig forholdene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A7351F5-A964-CC97-7BBE-3B0A2B68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12" y="1518339"/>
            <a:ext cx="3311525" cy="257619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AE9644E-5D2A-FDC0-9A1D-5EC99BE73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345" y="4269343"/>
            <a:ext cx="6028466" cy="218474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5165EA8-7E74-0D25-A35E-E3484517F9DB}"/>
              </a:ext>
            </a:extLst>
          </p:cNvPr>
          <p:cNvSpPr txBox="1"/>
          <p:nvPr/>
        </p:nvSpPr>
        <p:spPr>
          <a:xfrm>
            <a:off x="6548074" y="3854495"/>
            <a:ext cx="4419599" cy="26719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2500"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1000" dirty="0">
                <a:solidFill>
                  <a:srgbClr val="000000"/>
                </a:solidFill>
              </a:rPr>
              <a:t>Eksempel på vognbaneadskillelse tilpasset snerydning med sneplov. Alle mål i meter.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4A8329E-06CC-D166-8754-28384802565C}"/>
              </a:ext>
            </a:extLst>
          </p:cNvPr>
          <p:cNvSpPr txBox="1"/>
          <p:nvPr/>
        </p:nvSpPr>
        <p:spPr>
          <a:xfrm>
            <a:off x="6548073" y="6348754"/>
            <a:ext cx="4419599" cy="2671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900" dirty="0">
                <a:solidFill>
                  <a:srgbClr val="000000"/>
                </a:solidFill>
              </a:rPr>
              <a:t>Eksempel på vognbaneadskillelse fra Slovenien</a:t>
            </a:r>
            <a:r>
              <a:rPr lang="da-DK" sz="10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682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Kapacitet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Hastighedsniveau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219C9CF-29B9-95BB-9699-43BFD1202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538" y="264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BD539243-DDA4-ECD4-CDDC-D8341E0E7FD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5932304" cy="4535060"/>
          </a:xfrm>
        </p:spPr>
        <p:txBody>
          <a:bodyPr/>
          <a:lstStyle/>
          <a:p>
            <a:r>
              <a:rPr lang="da-DK" dirty="0"/>
              <a:t>Lavere hastighedsniveau i turborundkørsler ift. traditionelle 2-sporede rundkørsler.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AAAD819-499D-3EE1-34E7-6652DE72A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454876"/>
              </p:ext>
            </p:extLst>
          </p:nvPr>
        </p:nvGraphicFramePr>
        <p:xfrm>
          <a:off x="2164865" y="3508160"/>
          <a:ext cx="7862269" cy="2278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4957">
                  <a:extLst>
                    <a:ext uri="{9D8B030D-6E8A-4147-A177-3AD203B41FA5}">
                      <a16:colId xmlns:a16="http://schemas.microsoft.com/office/drawing/2014/main" val="1318941721"/>
                    </a:ext>
                  </a:extLst>
                </a:gridCol>
                <a:gridCol w="839616">
                  <a:extLst>
                    <a:ext uri="{9D8B030D-6E8A-4147-A177-3AD203B41FA5}">
                      <a16:colId xmlns:a16="http://schemas.microsoft.com/office/drawing/2014/main" val="3184853079"/>
                    </a:ext>
                  </a:extLst>
                </a:gridCol>
                <a:gridCol w="839616">
                  <a:extLst>
                    <a:ext uri="{9D8B030D-6E8A-4147-A177-3AD203B41FA5}">
                      <a16:colId xmlns:a16="http://schemas.microsoft.com/office/drawing/2014/main" val="829676149"/>
                    </a:ext>
                  </a:extLst>
                </a:gridCol>
                <a:gridCol w="839616">
                  <a:extLst>
                    <a:ext uri="{9D8B030D-6E8A-4147-A177-3AD203B41FA5}">
                      <a16:colId xmlns:a16="http://schemas.microsoft.com/office/drawing/2014/main" val="1732625122"/>
                    </a:ext>
                  </a:extLst>
                </a:gridCol>
                <a:gridCol w="839616">
                  <a:extLst>
                    <a:ext uri="{9D8B030D-6E8A-4147-A177-3AD203B41FA5}">
                      <a16:colId xmlns:a16="http://schemas.microsoft.com/office/drawing/2014/main" val="423892158"/>
                    </a:ext>
                  </a:extLst>
                </a:gridCol>
                <a:gridCol w="839616">
                  <a:extLst>
                    <a:ext uri="{9D8B030D-6E8A-4147-A177-3AD203B41FA5}">
                      <a16:colId xmlns:a16="http://schemas.microsoft.com/office/drawing/2014/main" val="3277093065"/>
                    </a:ext>
                  </a:extLst>
                </a:gridCol>
                <a:gridCol w="839616">
                  <a:extLst>
                    <a:ext uri="{9D8B030D-6E8A-4147-A177-3AD203B41FA5}">
                      <a16:colId xmlns:a16="http://schemas.microsoft.com/office/drawing/2014/main" val="4096114336"/>
                    </a:ext>
                  </a:extLst>
                </a:gridCol>
                <a:gridCol w="839616">
                  <a:extLst>
                    <a:ext uri="{9D8B030D-6E8A-4147-A177-3AD203B41FA5}">
                      <a16:colId xmlns:a16="http://schemas.microsoft.com/office/drawing/2014/main" val="3070273020"/>
                    </a:ext>
                  </a:extLst>
                </a:gridCol>
              </a:tblGrid>
              <a:tr h="387502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000">
                          <a:effectLst/>
                        </a:rPr>
                        <a:t> </a:t>
                      </a:r>
                      <a:endParaRPr lang="da-DK" sz="10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200" dirty="0">
                          <a:effectLst/>
                        </a:rPr>
                        <a:t>Dimension på midterøs radius [m]:</a:t>
                      </a:r>
                      <a:endParaRPr lang="da-DK" sz="12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163153"/>
                  </a:ext>
                </a:extLst>
              </a:tr>
              <a:tr h="47267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200" dirty="0">
                          <a:effectLst/>
                        </a:rPr>
                        <a:t>Planlægningshastighed:</a:t>
                      </a:r>
                      <a:endParaRPr lang="da-DK" sz="12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000" b="1" dirty="0">
                          <a:effectLst/>
                        </a:rPr>
                        <a:t>10,5</a:t>
                      </a:r>
                      <a:endParaRPr lang="da-DK" sz="1000" b="1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000" b="1" dirty="0">
                          <a:effectLst/>
                        </a:rPr>
                        <a:t>12</a:t>
                      </a:r>
                      <a:endParaRPr lang="da-DK" sz="1000" b="1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000" b="1" dirty="0">
                          <a:effectLst/>
                        </a:rPr>
                        <a:t>15</a:t>
                      </a:r>
                      <a:endParaRPr lang="da-DK" sz="1000" b="1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000" b="1" dirty="0">
                          <a:effectLst/>
                        </a:rPr>
                        <a:t>20</a:t>
                      </a:r>
                      <a:endParaRPr lang="da-DK" sz="1000" b="1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000" b="1" dirty="0">
                          <a:effectLst/>
                        </a:rPr>
                        <a:t>25</a:t>
                      </a:r>
                      <a:endParaRPr lang="da-DK" sz="1000" b="1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000" b="1" dirty="0">
                          <a:effectLst/>
                        </a:rPr>
                        <a:t>30</a:t>
                      </a:r>
                      <a:endParaRPr lang="da-DK" sz="1000" b="1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000" b="1" dirty="0">
                          <a:effectLst/>
                        </a:rPr>
                        <a:t>40</a:t>
                      </a:r>
                      <a:endParaRPr lang="da-DK" sz="1000" b="1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3779848"/>
                  </a:ext>
                </a:extLst>
              </a:tr>
              <a:tr h="47267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Enkeltsporet rundkørsel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38-41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37-39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37-38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38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40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41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47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8381790"/>
                  </a:ext>
                </a:extLst>
              </a:tr>
              <a:tr h="47267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2-sporet rundkørsel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65-85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57-70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50-55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47-50 km/t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48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47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50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0725994"/>
                  </a:ext>
                </a:extLst>
              </a:tr>
              <a:tr h="47267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Turborundkørsel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37-41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37-39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38-39 km/t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40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42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44 km/t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50 km/t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4053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34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286A6ABB-7926-7091-5EE0-659000EAE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4891" r="14695"/>
          <a:stretch/>
        </p:blipFill>
        <p:spPr>
          <a:xfrm>
            <a:off x="0" y="0"/>
            <a:ext cx="12263702" cy="6858000"/>
          </a:xfrm>
          <a:prstGeom prst="rect">
            <a:avLst/>
          </a:prstGeom>
        </p:spPr>
      </p:pic>
      <p:sp>
        <p:nvSpPr>
          <p:cNvPr id="8" name="Undertitel 7">
            <a:extLst>
              <a:ext uri="{FF2B5EF4-FFF2-40B4-BE49-F238E27FC236}">
                <a16:creationId xmlns:a16="http://schemas.microsoft.com/office/drawing/2014/main" id="{B1C028F1-ECF2-7A18-A1C4-AC2A79BB6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Program - Turborundkørsler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6E1C8ED-9FC4-504C-7FC7-8CC0E74AD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88" y="665405"/>
            <a:ext cx="9877880" cy="968391"/>
          </a:xfrm>
        </p:spPr>
        <p:txBody>
          <a:bodyPr/>
          <a:lstStyle/>
          <a:p>
            <a:r>
              <a:rPr lang="da-DK" dirty="0"/>
              <a:t>Program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A8C1733C-D165-4876-A6EB-2B045423A86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7981" y="1633796"/>
            <a:ext cx="9877101" cy="5016499"/>
          </a:xfrm>
        </p:spPr>
        <p:txBody>
          <a:bodyPr/>
          <a:lstStyle/>
          <a:p>
            <a:r>
              <a:rPr lang="da-DK" sz="2000" dirty="0"/>
              <a:t>Vejregler – hvad er det?</a:t>
            </a:r>
          </a:p>
          <a:p>
            <a:r>
              <a:rPr lang="da-DK" sz="2000" dirty="0"/>
              <a:t>Formål</a:t>
            </a:r>
          </a:p>
          <a:p>
            <a:r>
              <a:rPr lang="da-DK" sz="2000" dirty="0"/>
              <a:t>Introduktion til turborundkørslerne</a:t>
            </a:r>
          </a:p>
          <a:p>
            <a:pPr lvl="1"/>
            <a:r>
              <a:rPr lang="da-DK" sz="1800" dirty="0"/>
              <a:t>Trafiksikkerhed</a:t>
            </a:r>
          </a:p>
          <a:p>
            <a:pPr lvl="1"/>
            <a:r>
              <a:rPr lang="da-DK" sz="1800" dirty="0"/>
              <a:t>Vognbaneadskillelse</a:t>
            </a:r>
          </a:p>
          <a:p>
            <a:pPr lvl="1"/>
            <a:r>
              <a:rPr lang="da-DK" sz="1800" dirty="0"/>
              <a:t>Kapacitet	</a:t>
            </a:r>
          </a:p>
          <a:p>
            <a:pPr lvl="1"/>
            <a:r>
              <a:rPr lang="da-DK" sz="1800" dirty="0"/>
              <a:t>Afmærkning og vejvisning</a:t>
            </a:r>
          </a:p>
          <a:p>
            <a:pPr lvl="1"/>
            <a:r>
              <a:rPr lang="da-DK" sz="1800" dirty="0"/>
              <a:t>Hastighedsniveau </a:t>
            </a:r>
          </a:p>
          <a:p>
            <a:pPr lvl="1"/>
            <a:r>
              <a:rPr lang="da-DK" sz="1800" dirty="0"/>
              <a:t>Trafikantadfærd</a:t>
            </a:r>
          </a:p>
          <a:p>
            <a:r>
              <a:rPr lang="da-DK" sz="2000" dirty="0"/>
              <a:t>Turborundkørsler i Danmark?</a:t>
            </a:r>
          </a:p>
          <a:p>
            <a:endParaRPr lang="da-DK" sz="1800" dirty="0"/>
          </a:p>
          <a:p>
            <a:endParaRPr lang="da-DK" sz="180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97192D-E196-CED7-BF18-6DEBFAE328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FF1027EA-7480-6D66-AD16-3269F74E11B6}"/>
              </a:ext>
            </a:extLst>
          </p:cNvPr>
          <p:cNvSpPr txBox="1">
            <a:spLocks/>
          </p:cNvSpPr>
          <p:nvPr/>
        </p:nvSpPr>
        <p:spPr bwMode="auto">
          <a:xfrm>
            <a:off x="10901645" y="6338344"/>
            <a:ext cx="3113415" cy="5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700" b="1" spc="-100" baseline="0">
                <a:solidFill>
                  <a:schemeClr val="accent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528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528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528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528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608957" algn="l" rtl="0" eaLnBrk="1" fontAlgn="base" hangingPunct="1">
              <a:spcBef>
                <a:spcPct val="0"/>
              </a:spcBef>
              <a:spcAft>
                <a:spcPct val="0"/>
              </a:spcAft>
              <a:defRPr sz="2931">
                <a:solidFill>
                  <a:srgbClr val="50504B"/>
                </a:solidFill>
                <a:latin typeface="Arial" pitchFamily="34" charset="0"/>
              </a:defRPr>
            </a:lvl6pPr>
            <a:lvl7pPr marL="1217918" algn="l" rtl="0" eaLnBrk="1" fontAlgn="base" hangingPunct="1">
              <a:spcBef>
                <a:spcPct val="0"/>
              </a:spcBef>
              <a:spcAft>
                <a:spcPct val="0"/>
              </a:spcAft>
              <a:defRPr sz="2931">
                <a:solidFill>
                  <a:srgbClr val="50504B"/>
                </a:solidFill>
                <a:latin typeface="Arial" pitchFamily="34" charset="0"/>
              </a:defRPr>
            </a:lvl7pPr>
            <a:lvl8pPr marL="1826876" algn="l" rtl="0" eaLnBrk="1" fontAlgn="base" hangingPunct="1">
              <a:spcBef>
                <a:spcPct val="0"/>
              </a:spcBef>
              <a:spcAft>
                <a:spcPct val="0"/>
              </a:spcAft>
              <a:defRPr sz="2931">
                <a:solidFill>
                  <a:srgbClr val="50504B"/>
                </a:solidFill>
                <a:latin typeface="Arial" pitchFamily="34" charset="0"/>
              </a:defRPr>
            </a:lvl8pPr>
            <a:lvl9pPr marL="2435834" algn="l" rtl="0" eaLnBrk="1" fontAlgn="base" hangingPunct="1">
              <a:spcBef>
                <a:spcPct val="0"/>
              </a:spcBef>
              <a:spcAft>
                <a:spcPct val="0"/>
              </a:spcAft>
              <a:defRPr sz="2931">
                <a:solidFill>
                  <a:srgbClr val="50504B"/>
                </a:solidFill>
                <a:latin typeface="Arial" pitchFamily="34" charset="0"/>
              </a:defRPr>
            </a:lvl9pPr>
          </a:lstStyle>
          <a:p>
            <a:r>
              <a:rPr lang="da-DK" sz="1600" kern="0"/>
              <a:t>Vejregler.dk</a:t>
            </a:r>
            <a:endParaRPr lang="da-DK" sz="1600" kern="0" dirty="0"/>
          </a:p>
        </p:txBody>
      </p:sp>
    </p:spTree>
    <p:extLst>
      <p:ext uri="{BB962C8B-B14F-4D97-AF65-F5344CB8AC3E}">
        <p14:creationId xmlns:p14="http://schemas.microsoft.com/office/powerpoint/2010/main" val="1525979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Kapacitet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Kapacitet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219C9CF-29B9-95BB-9699-43BFD1202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538" y="2646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Pladsholder til indhold 15">
            <a:extLst>
              <a:ext uri="{FF2B5EF4-FFF2-40B4-BE49-F238E27FC236}">
                <a16:creationId xmlns:a16="http://schemas.microsoft.com/office/drawing/2014/main" id="{BD539243-DDA4-ECD4-CDDC-D8341E0E7FD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5932304" cy="4535060"/>
          </a:xfrm>
        </p:spPr>
        <p:txBody>
          <a:bodyPr/>
          <a:lstStyle/>
          <a:p>
            <a:r>
              <a:rPr lang="da-DK" dirty="0"/>
              <a:t>Kapaciteter jf. de hollandske standarder</a:t>
            </a:r>
          </a:p>
          <a:p>
            <a:r>
              <a:rPr lang="da-DK" dirty="0"/>
              <a:t>Praktisk kapacitet tættere på den teoretiske kapacitet</a:t>
            </a:r>
          </a:p>
          <a:p>
            <a:pPr lvl="1"/>
            <a:r>
              <a:rPr lang="da-DK" dirty="0"/>
              <a:t>Trafikantadfærd</a:t>
            </a:r>
          </a:p>
        </p:txBody>
      </p:sp>
      <p:graphicFrame>
        <p:nvGraphicFramePr>
          <p:cNvPr id="17" name="Pladsholder til indhold 10">
            <a:extLst>
              <a:ext uri="{FF2B5EF4-FFF2-40B4-BE49-F238E27FC236}">
                <a16:creationId xmlns:a16="http://schemas.microsoft.com/office/drawing/2014/main" id="{5E5FD941-60CF-5BFA-EF52-CF5C7AB711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966003"/>
              </p:ext>
            </p:extLst>
          </p:nvPr>
        </p:nvGraphicFramePr>
        <p:xfrm>
          <a:off x="6901205" y="1300371"/>
          <a:ext cx="4869731" cy="4873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3505">
                  <a:extLst>
                    <a:ext uri="{9D8B030D-6E8A-4147-A177-3AD203B41FA5}">
                      <a16:colId xmlns:a16="http://schemas.microsoft.com/office/drawing/2014/main" val="1569717491"/>
                    </a:ext>
                  </a:extLst>
                </a:gridCol>
                <a:gridCol w="1492898">
                  <a:extLst>
                    <a:ext uri="{9D8B030D-6E8A-4147-A177-3AD203B41FA5}">
                      <a16:colId xmlns:a16="http://schemas.microsoft.com/office/drawing/2014/main" val="3285492551"/>
                    </a:ext>
                  </a:extLst>
                </a:gridCol>
                <a:gridCol w="1283328">
                  <a:extLst>
                    <a:ext uri="{9D8B030D-6E8A-4147-A177-3AD203B41FA5}">
                      <a16:colId xmlns:a16="http://schemas.microsoft.com/office/drawing/2014/main" val="3349833321"/>
                    </a:ext>
                  </a:extLst>
                </a:gridCol>
              </a:tblGrid>
              <a:tr h="245355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Kryds type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br>
                        <a:rPr lang="da-DK" sz="1100" dirty="0">
                          <a:effectLst/>
                        </a:rPr>
                      </a:br>
                      <a:r>
                        <a:rPr lang="da-DK" sz="1100" dirty="0">
                          <a:effectLst/>
                        </a:rPr>
                        <a:t>Praktisk [krt./t.]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br>
                        <a:rPr lang="da-DK" sz="1100" dirty="0">
                          <a:effectLst/>
                        </a:rPr>
                      </a:br>
                      <a:r>
                        <a:rPr lang="da-DK" sz="1100" dirty="0">
                          <a:effectLst/>
                        </a:rPr>
                        <a:t>Teoretisk [krt./t.]</a:t>
                      </a:r>
                      <a:br>
                        <a:rPr lang="da-DK" sz="1100" dirty="0">
                          <a:effectLst/>
                        </a:rPr>
                      </a:b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6312971"/>
                  </a:ext>
                </a:extLst>
              </a:tr>
              <a:tr h="49071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b="0" dirty="0">
                          <a:effectLst/>
                        </a:rPr>
                        <a:t>Enkeltsporet rundkørsel</a:t>
                      </a:r>
                      <a:endParaRPr lang="da-DK" sz="1100" b="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2.000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2.700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1301965"/>
                  </a:ext>
                </a:extLst>
              </a:tr>
              <a:tr h="736065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b="0" dirty="0">
                          <a:effectLst/>
                        </a:rPr>
                        <a:t>2-sporet rundkørsel med enkeltsporet til- og frafarter</a:t>
                      </a:r>
                      <a:endParaRPr lang="da-DK" sz="1100" b="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2.200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3.600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634387"/>
                  </a:ext>
                </a:extLst>
              </a:tr>
              <a:tr h="98142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b="0" dirty="0">
                          <a:effectLst/>
                        </a:rPr>
                        <a:t>2-sporet rundkørsel med 2-sporet tilfarter og enkeltsporet frafarter</a:t>
                      </a:r>
                      <a:endParaRPr lang="da-DK" sz="1100" b="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3.000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3.600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7096780"/>
                  </a:ext>
                </a:extLst>
              </a:tr>
              <a:tr h="736065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b="0" dirty="0">
                          <a:effectLst/>
                        </a:rPr>
                        <a:t>2-sporet rundkørsel med 2-sporet til- og frafarter</a:t>
                      </a:r>
                      <a:endParaRPr lang="da-DK" sz="1100" b="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3.500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4.000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7765386"/>
                  </a:ext>
                </a:extLst>
              </a:tr>
              <a:tr h="49071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b="0">
                          <a:effectLst/>
                        </a:rPr>
                        <a:t>Standard turborundkørsel</a:t>
                      </a:r>
                      <a:endParaRPr lang="da-DK" sz="1100" b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3.500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3.800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8355790"/>
                  </a:ext>
                </a:extLst>
              </a:tr>
              <a:tr h="245355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b="0">
                          <a:effectLst/>
                        </a:rPr>
                        <a:t>Spiral rundkørsel</a:t>
                      </a:r>
                      <a:endParaRPr lang="da-DK" sz="1100" b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4.000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4.300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2637114"/>
                  </a:ext>
                </a:extLst>
              </a:tr>
              <a:tr h="245355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b="0" dirty="0">
                          <a:effectLst/>
                        </a:rPr>
                        <a:t>Rotor rundkørsel</a:t>
                      </a:r>
                      <a:endParaRPr lang="da-DK" sz="1100" b="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4.500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5.000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1633110"/>
                  </a:ext>
                </a:extLst>
              </a:tr>
              <a:tr h="490711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b="0">
                          <a:effectLst/>
                        </a:rPr>
                        <a:t>Prioriteret vejkryds (med venstresving)</a:t>
                      </a:r>
                      <a:endParaRPr lang="da-DK" sz="1100" b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>
                          <a:effectLst/>
                        </a:rPr>
                        <a:t>1.500</a:t>
                      </a:r>
                      <a:endParaRPr lang="da-DK" sz="110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50"/>
                        </a:spcAft>
                      </a:pPr>
                      <a:r>
                        <a:rPr lang="da-DK" sz="1100" dirty="0">
                          <a:effectLst/>
                        </a:rPr>
                        <a:t>1.800</a:t>
                      </a:r>
                      <a:endParaRPr lang="da-DK" sz="1100" dirty="0">
                        <a:solidFill>
                          <a:srgbClr val="7A7A7C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346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16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Afmærkning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Afmærkning i turborundkørsler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FB3DBF3-6176-CA4B-CBA9-B66CAD5A324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5758133" cy="453506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Forskellige metoder til afmærkning ved turborundkørsler:</a:t>
            </a:r>
          </a:p>
          <a:p>
            <a:r>
              <a:rPr lang="da-DK" sz="1600" dirty="0"/>
              <a:t>Holland: Fiskekrogspile i tilfarter</a:t>
            </a:r>
          </a:p>
          <a:p>
            <a:pPr marL="0" indent="0">
              <a:buNone/>
            </a:pPr>
            <a:endParaRPr lang="da-DK" sz="16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304A8BF-13CC-0044-2DAF-8B216E32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97" r="2" b="16781"/>
          <a:stretch/>
        </p:blipFill>
        <p:spPr>
          <a:xfrm>
            <a:off x="7314019" y="1655099"/>
            <a:ext cx="4540114" cy="4860000"/>
          </a:xfrm>
          <a:prstGeom prst="rect">
            <a:avLst/>
          </a:prstGeom>
          <a:noFill/>
        </p:spPr>
      </p:pic>
      <p:pic>
        <p:nvPicPr>
          <p:cNvPr id="6" name="Billede 5" descr="Et billede, der indeholder skitse, silhuet&#10;&#10;Automatisk genereret beskrivelse">
            <a:extLst>
              <a:ext uri="{FF2B5EF4-FFF2-40B4-BE49-F238E27FC236}">
                <a16:creationId xmlns:a16="http://schemas.microsoft.com/office/drawing/2014/main" id="{95BDDE5D-E83E-8E3B-4378-915AA9692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45" y="4284559"/>
            <a:ext cx="4696261" cy="223054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98F6CD9-D24D-D348-1602-A98FFF681F4B}"/>
              </a:ext>
            </a:extLst>
          </p:cNvPr>
          <p:cNvSpPr txBox="1"/>
          <p:nvPr/>
        </p:nvSpPr>
        <p:spPr>
          <a:xfrm>
            <a:off x="718774" y="6515098"/>
            <a:ext cx="4799932" cy="1621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900" kern="1200" dirty="0"/>
              <a:t>Pileafmærkning som anvendes som kørebaneafmærkning ved turborundkørsler i Holland.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DE788F8-42A0-273C-A842-4A5DC4C36A8D}"/>
              </a:ext>
            </a:extLst>
          </p:cNvPr>
          <p:cNvSpPr txBox="1"/>
          <p:nvPr/>
        </p:nvSpPr>
        <p:spPr>
          <a:xfrm>
            <a:off x="7184110" y="6515097"/>
            <a:ext cx="4799932" cy="1621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900" kern="1200" dirty="0"/>
              <a:t>Eksempel på kørebaneafmærkning ved turborundkørsler i Holland.</a:t>
            </a:r>
          </a:p>
        </p:txBody>
      </p:sp>
    </p:spTree>
    <p:extLst>
      <p:ext uri="{BB962C8B-B14F-4D97-AF65-F5344CB8AC3E}">
        <p14:creationId xmlns:p14="http://schemas.microsoft.com/office/powerpoint/2010/main" val="3223406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Afmærkning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Afmærkning i turborundkørsler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22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FB3DBF3-6176-CA4B-CBA9-B66CAD5A324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5758133" cy="453506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Forskellige metoder til afmærkning ved turborundkørsler:</a:t>
            </a:r>
          </a:p>
          <a:p>
            <a:r>
              <a:rPr lang="da-DK" sz="1600" dirty="0"/>
              <a:t>Holland: Fiskekrogspile i tilfarter</a:t>
            </a:r>
          </a:p>
          <a:p>
            <a:r>
              <a:rPr lang="da-DK" sz="1600" dirty="0"/>
              <a:t>Polen: Pileafmærkning i tilfarter og nogle tilfælde i cirkulationsarealet</a:t>
            </a:r>
          </a:p>
          <a:p>
            <a:endParaRPr lang="da-DK" sz="16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B260E0F-DAA8-E838-3E6F-3FCC4153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00" r="1" b="1"/>
          <a:stretch/>
        </p:blipFill>
        <p:spPr>
          <a:xfrm>
            <a:off x="7314026" y="1655099"/>
            <a:ext cx="4540107" cy="4860000"/>
          </a:xfrm>
          <a:prstGeom prst="rect">
            <a:avLst/>
          </a:prstGeom>
          <a:noFill/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E89D9013-7FBF-A234-0E45-27283A753734}"/>
              </a:ext>
            </a:extLst>
          </p:cNvPr>
          <p:cNvSpPr txBox="1"/>
          <p:nvPr/>
        </p:nvSpPr>
        <p:spPr>
          <a:xfrm>
            <a:off x="7184110" y="6515097"/>
            <a:ext cx="4799932" cy="1621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900" kern="1200" dirty="0"/>
              <a:t>Eksempel på kørebaneafmærkning ved turborundkørsler i Polen.</a:t>
            </a:r>
          </a:p>
        </p:txBody>
      </p:sp>
    </p:spTree>
    <p:extLst>
      <p:ext uri="{BB962C8B-B14F-4D97-AF65-F5344CB8AC3E}">
        <p14:creationId xmlns:p14="http://schemas.microsoft.com/office/powerpoint/2010/main" val="1203823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Afmærkning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Afmærkning i turborundkørsler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FB3DBF3-6176-CA4B-CBA9-B66CAD5A324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5758133" cy="453506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Forskellige metoder til afmærkning ved turborundkørsler</a:t>
            </a:r>
            <a:r>
              <a:rPr lang="da-DK" sz="1600" dirty="0"/>
              <a:t>:</a:t>
            </a:r>
          </a:p>
          <a:p>
            <a:r>
              <a:rPr lang="da-DK" sz="1600" dirty="0"/>
              <a:t>Holland: Fiskekrogspile i tilfarter</a:t>
            </a:r>
          </a:p>
          <a:p>
            <a:r>
              <a:rPr lang="da-DK" sz="1600" dirty="0"/>
              <a:t>Polen: Pileafmærkning i tilfarter og nogle tilfælde i cirkulationsarealet</a:t>
            </a:r>
          </a:p>
          <a:p>
            <a:r>
              <a:rPr lang="da-DK" sz="1600" dirty="0"/>
              <a:t>Tyskland: I nogle tilfælde anvendes fiskekrogspile i venstre vognbane og andre tilfælde pileafmærkning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F4361B8-A5B8-CC60-17A3-762825032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66" r="29747" b="-1"/>
          <a:stretch/>
        </p:blipFill>
        <p:spPr>
          <a:xfrm>
            <a:off x="7293080" y="1632683"/>
            <a:ext cx="4540112" cy="4860000"/>
          </a:xfrm>
          <a:prstGeom prst="rect">
            <a:avLst/>
          </a:prstGeom>
          <a:noFill/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B5E11F6D-D680-37FC-6F68-52250587F32D}"/>
              </a:ext>
            </a:extLst>
          </p:cNvPr>
          <p:cNvSpPr txBox="1"/>
          <p:nvPr/>
        </p:nvSpPr>
        <p:spPr>
          <a:xfrm>
            <a:off x="7184110" y="6515097"/>
            <a:ext cx="4799932" cy="1621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900" kern="1200" dirty="0"/>
              <a:t>Eksempel på kørebaneafmærkning ved turborundkørsler i Tyskland.</a:t>
            </a:r>
          </a:p>
        </p:txBody>
      </p:sp>
    </p:spTree>
    <p:extLst>
      <p:ext uri="{BB962C8B-B14F-4D97-AF65-F5344CB8AC3E}">
        <p14:creationId xmlns:p14="http://schemas.microsoft.com/office/powerpoint/2010/main" val="3613198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Afmærkning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Afmærkning i turborundkørsler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24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3FB3DBF3-6176-CA4B-CBA9-B66CAD5A324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5758133" cy="453506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Forskellige metoder til afmærkning ved turborundkørsler:</a:t>
            </a:r>
          </a:p>
          <a:p>
            <a:r>
              <a:rPr lang="da-DK" sz="1600" dirty="0"/>
              <a:t>Holland: Fiskekrogspile i tilfarter</a:t>
            </a:r>
          </a:p>
          <a:p>
            <a:r>
              <a:rPr lang="da-DK" sz="1600" dirty="0"/>
              <a:t>Polen: Pileafmærkning i tilfarter og nogle tilfælde i cirkulationsarealet</a:t>
            </a:r>
          </a:p>
          <a:p>
            <a:r>
              <a:rPr lang="da-DK" sz="1600" dirty="0"/>
              <a:t>Tyskland: I nogle tilfælde anvendes fiskekrogspile i venstre vognbane og andre tilfælde pileafmærkning</a:t>
            </a:r>
          </a:p>
          <a:p>
            <a:r>
              <a:rPr lang="da-DK" sz="1600" dirty="0"/>
              <a:t>Finland: Ingen pileafmærkning i tilfarter, i nogle tilfælde i cirkulationsarealet </a:t>
            </a:r>
            <a:br>
              <a:rPr lang="da-DK" sz="1600" dirty="0"/>
            </a:br>
            <a:r>
              <a:rPr lang="da-DK" sz="1600" dirty="0"/>
              <a:t>(Tavleportaler til vejledning af trafikanter før indkørsel)</a:t>
            </a:r>
          </a:p>
          <a:p>
            <a:endParaRPr lang="da-DK" sz="16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6C412FB-2832-CB6B-637E-1406806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27" r="15108" b="1"/>
          <a:stretch/>
        </p:blipFill>
        <p:spPr>
          <a:xfrm>
            <a:off x="7314015" y="1655099"/>
            <a:ext cx="4540118" cy="4860000"/>
          </a:xfrm>
          <a:prstGeom prst="rect">
            <a:avLst/>
          </a:prstGeom>
          <a:noFill/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3BB7081-9146-992E-D552-66E0E99B5B26}"/>
              </a:ext>
            </a:extLst>
          </p:cNvPr>
          <p:cNvSpPr txBox="1"/>
          <p:nvPr/>
        </p:nvSpPr>
        <p:spPr>
          <a:xfrm>
            <a:off x="7184110" y="6515097"/>
            <a:ext cx="4799932" cy="1621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900" kern="1200" dirty="0"/>
              <a:t>Eksempel på kørebaneafmærkning ved turborundkørsler i Finland.</a:t>
            </a:r>
          </a:p>
        </p:txBody>
      </p:sp>
    </p:spTree>
    <p:extLst>
      <p:ext uri="{BB962C8B-B14F-4D97-AF65-F5344CB8AC3E}">
        <p14:creationId xmlns:p14="http://schemas.microsoft.com/office/powerpoint/2010/main" val="4202214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Afmærkning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Afmærkning og vejvisning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25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130605A-0798-A8D2-5BD1-7FC6E61B2D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7981" y="1651453"/>
            <a:ext cx="6386044" cy="453506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Hvad skal anbefales i Danmark?</a:t>
            </a:r>
          </a:p>
          <a:p>
            <a:r>
              <a:rPr lang="da-DK" sz="1400" dirty="0"/>
              <a:t>Fiskekrogspile er ikke omfattet af den internationale konvention om færdselstavler, signaler og afmærkning </a:t>
            </a:r>
          </a:p>
          <a:p>
            <a:r>
              <a:rPr lang="da-DK" sz="1400" dirty="0"/>
              <a:t>Pileafmærkning anbefales ikke i cirkulationsarealet, da dette kan opfordre til vognbaneskift</a:t>
            </a:r>
          </a:p>
          <a:p>
            <a:r>
              <a:rPr lang="da-DK" sz="1400" dirty="0"/>
              <a:t>Venstresvingspil i tilfarter kan opfordre til venstresving ved tilfarten til rundkørslen</a:t>
            </a:r>
          </a:p>
          <a:p>
            <a:r>
              <a:rPr lang="da-DK" sz="1400" dirty="0"/>
              <a:t>Kan samme afmærkning som anvendes ved 2-sporede rundkørsler med tvunget højresving overføres til turborundkørsler?</a:t>
            </a:r>
          </a:p>
          <a:p>
            <a:pPr marL="0" indent="0">
              <a:buNone/>
            </a:pPr>
            <a:endParaRPr lang="da-DK" sz="1600" dirty="0"/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0C297D76-3581-4CAB-B37A-F14556A6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409" y="1271551"/>
            <a:ext cx="4499610" cy="3068955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308F6E05-6956-21E6-384D-004CC8694FCE}"/>
              </a:ext>
            </a:extLst>
          </p:cNvPr>
          <p:cNvSpPr txBox="1"/>
          <p:nvPr/>
        </p:nvSpPr>
        <p:spPr>
          <a:xfrm>
            <a:off x="7334409" y="4007980"/>
            <a:ext cx="4499610" cy="50064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900" dirty="0">
                <a:solidFill>
                  <a:srgbClr val="000000"/>
                </a:solidFill>
              </a:rPr>
              <a:t>Eksempel på venstresvingspil ved tilfart til turborundkørsel i Polen</a:t>
            </a:r>
            <a:r>
              <a:rPr lang="da-DK" sz="1000" dirty="0">
                <a:solidFill>
                  <a:srgbClr val="000000"/>
                </a:solidFill>
                <a:latin typeface="Sweco Sans"/>
              </a:rPr>
              <a:t>.</a:t>
            </a:r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B9D95059-F2E3-386B-200C-874DE000E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9" y="4582186"/>
            <a:ext cx="2931795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C76B5ED6-3644-47A8-9F52-BA679B019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017" y="4612373"/>
            <a:ext cx="2525726" cy="2019299"/>
          </a:xfrm>
          <a:prstGeom prst="rect">
            <a:avLst/>
          </a:prstGeom>
        </p:spPr>
      </p:pic>
      <p:sp>
        <p:nvSpPr>
          <p:cNvPr id="31" name="Tekstfelt 30">
            <a:extLst>
              <a:ext uri="{FF2B5EF4-FFF2-40B4-BE49-F238E27FC236}">
                <a16:creationId xmlns:a16="http://schemas.microsoft.com/office/drawing/2014/main" id="{B2807168-A62A-C4DC-E17A-232970F10143}"/>
              </a:ext>
            </a:extLst>
          </p:cNvPr>
          <p:cNvSpPr txBox="1"/>
          <p:nvPr/>
        </p:nvSpPr>
        <p:spPr>
          <a:xfrm>
            <a:off x="740379" y="6607112"/>
            <a:ext cx="4419599" cy="1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900" dirty="0">
                <a:solidFill>
                  <a:srgbClr val="000000"/>
                </a:solidFill>
              </a:rPr>
              <a:t>Diagramorienteringstavle ved turborundkørsler i Holland</a:t>
            </a:r>
            <a:r>
              <a:rPr lang="da-DK" sz="1000" dirty="0">
                <a:solidFill>
                  <a:srgbClr val="000000"/>
                </a:solidFill>
                <a:latin typeface="Sweco Sans"/>
              </a:rPr>
              <a:t>.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ED31A08F-9F37-9C12-4D0E-ECBCB2ED0EBA}"/>
              </a:ext>
            </a:extLst>
          </p:cNvPr>
          <p:cNvSpPr txBox="1"/>
          <p:nvPr/>
        </p:nvSpPr>
        <p:spPr>
          <a:xfrm>
            <a:off x="4182701" y="6610259"/>
            <a:ext cx="3331675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900" dirty="0">
                <a:solidFill>
                  <a:srgbClr val="000000"/>
                </a:solidFill>
              </a:rPr>
              <a:t>Diagramorienteringstavle ved 2-sporede rundkørsler i Danmark.</a:t>
            </a:r>
          </a:p>
        </p:txBody>
      </p:sp>
    </p:spTree>
    <p:extLst>
      <p:ext uri="{BB962C8B-B14F-4D97-AF65-F5344CB8AC3E}">
        <p14:creationId xmlns:p14="http://schemas.microsoft.com/office/powerpoint/2010/main" val="2114854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Turborundkørsel - Trafikantadfærd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Trafikanternes adfærd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26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130605A-0798-A8D2-5BD1-7FC6E61B2D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980039"/>
            <a:ext cx="6006948" cy="4535060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Erfaringer fra fagpersoner fra Holland og Polen:</a:t>
            </a:r>
          </a:p>
          <a:p>
            <a:r>
              <a:rPr lang="da-DK" sz="1600" dirty="0"/>
              <a:t>Tilvænningsperiode som ved anden ny eller ombygget infrastruktur</a:t>
            </a:r>
          </a:p>
          <a:p>
            <a:r>
              <a:rPr lang="da-DK" sz="1600" dirty="0"/>
              <a:t>Fysisk vognbaneadskillelse, for at undgå vognbaneskift</a:t>
            </a:r>
          </a:p>
          <a:p>
            <a:pPr lvl="1"/>
            <a:r>
              <a:rPr lang="da-DK" sz="1400" dirty="0"/>
              <a:t>Fysisk vognbaneadskillelse er en del af standarderne i både Holland og Polen</a:t>
            </a:r>
          </a:p>
          <a:p>
            <a:r>
              <a:rPr lang="da-DK" sz="1600" dirty="0"/>
              <a:t>Vinkelrette tilfarter tydeliggøre start på ny vognbane</a:t>
            </a:r>
          </a:p>
          <a:p>
            <a:r>
              <a:rPr lang="da-DK" sz="1600" dirty="0"/>
              <a:t>Skiltning af fysisk vognbaneadskillelse</a:t>
            </a:r>
          </a:p>
          <a:p>
            <a:pPr marL="0" indent="0">
              <a:buNone/>
            </a:pPr>
            <a:endParaRPr lang="da-DK" sz="16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99C18F1-E143-5E12-A9C2-1B0E767BE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015" y="713805"/>
            <a:ext cx="4499610" cy="2256790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1987A36E-70F4-9DD7-77F5-36D8D202E132}"/>
              </a:ext>
            </a:extLst>
          </p:cNvPr>
          <p:cNvSpPr txBox="1"/>
          <p:nvPr/>
        </p:nvSpPr>
        <p:spPr>
          <a:xfrm>
            <a:off x="7252015" y="-2280303"/>
            <a:ext cx="4539615" cy="543996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900" kern="1200" dirty="0"/>
              <a:t>Eksempel på vinkelret og ikke vinkelret tilfart ved turborundkørsler</a:t>
            </a:r>
            <a:r>
              <a:rPr lang="da-DK" sz="1000" kern="1200" dirty="0"/>
              <a:t>.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8EAEBDE-6E06-DF14-C625-80C1ABB70C49}"/>
              </a:ext>
            </a:extLst>
          </p:cNvPr>
          <p:cNvSpPr txBox="1"/>
          <p:nvPr/>
        </p:nvSpPr>
        <p:spPr>
          <a:xfrm>
            <a:off x="7292020" y="5981894"/>
            <a:ext cx="4499610" cy="6230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chemeClr val="tx2"/>
              </a:buClr>
              <a:buFont typeface="Sweco Sans" panose="00000500000000000000" pitchFamily="2" charset="0"/>
              <a:buChar char="​"/>
            </a:pPr>
            <a:r>
              <a:rPr lang="da-DK" sz="900" kern="1200" dirty="0"/>
              <a:t>Eksempel på skiltning af fysisk vognbaneadskillelse ved tilfart til turborundkørsel.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D4293894-F5DF-3451-8AE0-D6801F6F6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7" b="4392"/>
          <a:stretch/>
        </p:blipFill>
        <p:spPr>
          <a:xfrm>
            <a:off x="7352187" y="3272137"/>
            <a:ext cx="4399438" cy="31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2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Turborundkørsler i danmark?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Turborundkørsler i Danmark?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130605A-0798-A8D2-5BD1-7FC6E61B2D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7" y="1980039"/>
            <a:ext cx="8407547" cy="4535060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/>
              <a:t>Principskitser er udarbejdet pba. de hollandske standarder:</a:t>
            </a:r>
          </a:p>
          <a:p>
            <a:pPr lvl="1"/>
            <a:r>
              <a:rPr lang="da-DK" sz="1400" dirty="0"/>
              <a:t>Standard turborundkørsel</a:t>
            </a:r>
          </a:p>
          <a:p>
            <a:pPr lvl="1"/>
            <a:r>
              <a:rPr lang="da-DK" sz="1400" dirty="0"/>
              <a:t>Ægge-rundkørsel</a:t>
            </a:r>
          </a:p>
          <a:p>
            <a:pPr lvl="1"/>
            <a:r>
              <a:rPr lang="da-DK" sz="1400" dirty="0"/>
              <a:t>4-benet knæ-rundkørsel</a:t>
            </a:r>
          </a:p>
          <a:p>
            <a:pPr lvl="1"/>
            <a:r>
              <a:rPr lang="da-DK" sz="1400" dirty="0"/>
              <a:t>3-benet knæ-rundkørsel</a:t>
            </a:r>
          </a:p>
          <a:p>
            <a:pPr marL="306450" lvl="1" indent="0">
              <a:buNone/>
            </a:pPr>
            <a:r>
              <a:rPr lang="da-DK" sz="1600" dirty="0"/>
              <a:t>Tilrettet til statsvejnettet</a:t>
            </a:r>
          </a:p>
          <a:p>
            <a:pPr lvl="1"/>
            <a:r>
              <a:rPr lang="da-DK" sz="1400" dirty="0"/>
              <a:t>Dimensionsgivende køretøj: SVT</a:t>
            </a:r>
          </a:p>
          <a:p>
            <a:pPr lvl="1"/>
            <a:r>
              <a:rPr lang="da-DK" sz="1400" dirty="0"/>
              <a:t>Tilgængelighedskrævende køretøj: MVT</a:t>
            </a:r>
          </a:p>
          <a:p>
            <a:pPr marL="57152" indent="0">
              <a:buNone/>
            </a:pPr>
            <a:br>
              <a:rPr lang="da-DK" sz="1800" dirty="0"/>
            </a:br>
            <a:r>
              <a:rPr lang="da-DK" sz="1800" dirty="0"/>
              <a:t>Tilvænningsperiode efter anlæg</a:t>
            </a:r>
          </a:p>
          <a:p>
            <a:pPr marL="649352" lvl="1" indent="-285750"/>
            <a:r>
              <a:rPr lang="da-DK" sz="1600" dirty="0"/>
              <a:t>Implementeret med succes i andre lande</a:t>
            </a:r>
          </a:p>
          <a:p>
            <a:pPr marL="649352" lvl="1" indent="-285750"/>
            <a:r>
              <a:rPr lang="da-DK" sz="1600" dirty="0"/>
              <a:t>Lokaliteter med stor bolig-/ arbejdsstedstrafik, hvor trafikanterne er ”hjemmevante”</a:t>
            </a:r>
          </a:p>
        </p:txBody>
      </p:sp>
    </p:spTree>
    <p:extLst>
      <p:ext uri="{BB962C8B-B14F-4D97-AF65-F5344CB8AC3E}">
        <p14:creationId xmlns:p14="http://schemas.microsoft.com/office/powerpoint/2010/main" val="2953287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Turborundkørsler i danmark?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Turborundkørsler i Danmark?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28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130605A-0798-A8D2-5BD1-7FC6E61B2D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980039"/>
            <a:ext cx="11521340" cy="4535060"/>
          </a:xfrm>
        </p:spPr>
        <p:txBody>
          <a:bodyPr/>
          <a:lstStyle/>
          <a:p>
            <a:pPr marL="0" indent="0" algn="ctr">
              <a:buNone/>
            </a:pPr>
            <a:endParaRPr lang="da-DK" sz="2400" i="1" dirty="0"/>
          </a:p>
          <a:p>
            <a:pPr marL="0" indent="0" algn="ctr">
              <a:buNone/>
            </a:pPr>
            <a:endParaRPr lang="da-DK" sz="2400" i="1" dirty="0"/>
          </a:p>
          <a:p>
            <a:pPr marL="0" indent="0" algn="ctr">
              <a:buNone/>
            </a:pPr>
            <a:endParaRPr lang="da-DK" sz="2400" i="1" dirty="0"/>
          </a:p>
          <a:p>
            <a:pPr marL="0" indent="0" algn="ctr">
              <a:buNone/>
            </a:pPr>
            <a:r>
              <a:rPr lang="da-DK" sz="2400" i="1" dirty="0"/>
              <a:t>Tror du, at den første turborundkørsel er etableret indenfor 10 år?</a:t>
            </a:r>
          </a:p>
        </p:txBody>
      </p:sp>
    </p:spTree>
    <p:extLst>
      <p:ext uri="{BB962C8B-B14F-4D97-AF65-F5344CB8AC3E}">
        <p14:creationId xmlns:p14="http://schemas.microsoft.com/office/powerpoint/2010/main" val="3882560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Turborundkørsler i danmark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jeres opmærksomhed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29</a:t>
            </a:fld>
            <a:endParaRPr lang="da-DK" dirty="0"/>
          </a:p>
        </p:txBody>
      </p:sp>
      <p:pic>
        <p:nvPicPr>
          <p:cNvPr id="6" name="Pladsholder til indhold 5" descr="Et billede, der indeholder person, Ansigt, smil, tøj&#10;&#10;Automatisk genereret beskrivelse">
            <a:extLst>
              <a:ext uri="{FF2B5EF4-FFF2-40B4-BE49-F238E27FC236}">
                <a16:creationId xmlns:a16="http://schemas.microsoft.com/office/drawing/2014/main" id="{3098B0F9-429D-3222-C1C8-3C01EA2DBF2F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35" y="2635034"/>
            <a:ext cx="1624584" cy="2438400"/>
          </a:xfr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4725F10-B03E-B5B3-5910-FC79705CB1D5}"/>
              </a:ext>
            </a:extLst>
          </p:cNvPr>
          <p:cNvSpPr txBox="1"/>
          <p:nvPr/>
        </p:nvSpPr>
        <p:spPr>
          <a:xfrm>
            <a:off x="1841390" y="5073434"/>
            <a:ext cx="319587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Mark Lund Andersen</a:t>
            </a:r>
          </a:p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marklund.andersen@sweco.dk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832AED1-1FE6-FF77-FF8B-C34C71D3D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38" y="2866680"/>
            <a:ext cx="1975108" cy="1975108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016C20E6-927A-3A9D-6E0B-75E98A84FC67}"/>
              </a:ext>
            </a:extLst>
          </p:cNvPr>
          <p:cNvSpPr txBox="1"/>
          <p:nvPr/>
        </p:nvSpPr>
        <p:spPr>
          <a:xfrm>
            <a:off x="6812055" y="5073434"/>
            <a:ext cx="319587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Ida Marie Østergaard</a:t>
            </a:r>
          </a:p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imos@vd.dk</a:t>
            </a:r>
          </a:p>
        </p:txBody>
      </p:sp>
    </p:spTree>
    <p:extLst>
      <p:ext uri="{BB962C8B-B14F-4D97-AF65-F5344CB8AC3E}">
        <p14:creationId xmlns:p14="http://schemas.microsoft.com/office/powerpoint/2010/main" val="271025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683B69E-8A60-8140-95F8-4D5FA4F8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59" y="1993379"/>
            <a:ext cx="4509813" cy="364095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5130FF94-0D49-1311-9F88-C02A6D3865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/>
              <a:t>vEJREGELPORTALEN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F79C93E-2A0A-4926-42C0-40AA94EC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Vejregler.dk</a:t>
            </a:r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3218734-CFA0-6416-3EA3-B5DD38050E4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8459" y="5843141"/>
            <a:ext cx="4956942" cy="455509"/>
          </a:xfrm>
        </p:spPr>
        <p:txBody>
          <a:bodyPr/>
          <a:lstStyle/>
          <a:p>
            <a:pPr marL="1652" lvl="1" indent="0">
              <a:buNone/>
            </a:pPr>
            <a:r>
              <a:rPr lang="da-DK" sz="2000" b="1" spc="-100" dirty="0">
                <a:solidFill>
                  <a:schemeClr val="accent1"/>
                </a:solidFill>
                <a:latin typeface="+mj-lt"/>
                <a:ea typeface="+mj-ea"/>
              </a:rPr>
              <a:t>Tilmeld dig nyhedsbrev på vejregler.dk</a:t>
            </a:r>
          </a:p>
          <a:p>
            <a:pPr marL="344552" lvl="1" indent="-342900">
              <a:buFont typeface="Symbol" panose="05050102010706020507" pitchFamily="18" charset="2"/>
              <a:buChar char=""/>
            </a:pPr>
            <a:endParaRPr lang="da-DK" sz="2000" dirty="0">
              <a:highlight>
                <a:srgbClr val="FFFF00"/>
              </a:highlight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344552" lvl="1" indent="-342900">
              <a:buFont typeface="Symbol" panose="05050102010706020507" pitchFamily="18" charset="2"/>
              <a:buChar char=""/>
            </a:pPr>
            <a:endParaRPr lang="da-DK" sz="2000" dirty="0"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EAC8BE3-DE0B-BE36-736E-D8937CFD0C12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4"/>
          <a:stretch>
            <a:fillRect/>
          </a:stretch>
        </p:blipFill>
        <p:spPr>
          <a:xfrm>
            <a:off x="5755290" y="942392"/>
            <a:ext cx="5652115" cy="5356258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E0DC2B9-2BCB-FEDD-20DF-87F4A1784F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3525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AAF82D-26D5-5F0E-8A72-7DBCDF3D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Vejregler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C86A26D-5966-D32F-2F7D-F66BECB824C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70" y="1980039"/>
            <a:ext cx="9877102" cy="4535060"/>
          </a:xfrm>
        </p:spPr>
        <p:txBody>
          <a:bodyPr/>
          <a:lstStyle/>
          <a:p>
            <a:pPr marL="344552"/>
            <a:r>
              <a:rPr lang="da-DK" sz="2000" dirty="0">
                <a:latin typeface="Arial" panose="020B0604020202020204" pitchFamily="34" charset="0"/>
                <a:cs typeface="Times New Roman" panose="02020603050405020304" pitchFamily="18" charset="0"/>
              </a:rPr>
              <a:t>Udarbejdes af repræsentanter for vejsektoren</a:t>
            </a:r>
          </a:p>
          <a:p>
            <a:pPr marL="344552"/>
            <a:r>
              <a:rPr lang="da-DK" sz="2000" dirty="0">
                <a:latin typeface="Arial" panose="020B0604020202020204" pitchFamily="34" charset="0"/>
                <a:cs typeface="Times New Roman" panose="02020603050405020304" pitchFamily="18" charset="0"/>
              </a:rPr>
              <a:t>Understøtter udvikling og formidling af nye teknikker, metoder og </a:t>
            </a:r>
            <a:r>
              <a:rPr lang="da-DK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best</a:t>
            </a:r>
            <a:r>
              <a:rPr lang="da-DK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practise</a:t>
            </a:r>
            <a:endParaRPr lang="da-DK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4552"/>
            <a:r>
              <a:rPr lang="da-DK" sz="2000" dirty="0">
                <a:latin typeface="Arial" panose="020B0604020202020204" pitchFamily="34" charset="0"/>
                <a:cs typeface="Times New Roman" panose="02020603050405020304" pitchFamily="18" charset="0"/>
              </a:rPr>
              <a:t>Sikrer en ensartet opgaveløsning</a:t>
            </a:r>
          </a:p>
          <a:p>
            <a:pPr marL="344552"/>
            <a:r>
              <a:rPr lang="da-DK" sz="2000" dirty="0">
                <a:latin typeface="Arial" panose="020B0604020202020204" pitchFamily="34" charset="0"/>
                <a:cs typeface="Times New Roman" panose="02020603050405020304" pitchFamily="18" charset="0"/>
              </a:rPr>
              <a:t>Understøtte vejsektorens arbejde med at planlægge, projektere, udbyde og gennemføre opgaver af såvel anlægsteknisk som driftsmæssig karakter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2D0FFE-6BEC-56DE-1863-6A0AF62BE9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43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2">
            <a:extLst>
              <a:ext uri="{FF2B5EF4-FFF2-40B4-BE49-F238E27FC236}">
                <a16:creationId xmlns:a16="http://schemas.microsoft.com/office/drawing/2014/main" id="{8DF47906-DC28-695F-DBC3-ADAF4989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91" y="816176"/>
            <a:ext cx="11525659" cy="968391"/>
          </a:xfrm>
        </p:spPr>
        <p:txBody>
          <a:bodyPr/>
          <a:lstStyle/>
          <a:p>
            <a:r>
              <a:rPr lang="da-DK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vejregelgrupper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46D2D7-05F9-007D-E723-B588238BB0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5</a:t>
            </a:fld>
            <a:endParaRPr lang="da-DK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9F4E2C7E-C4CC-CE34-9445-775E45FCBA90}"/>
              </a:ext>
            </a:extLst>
          </p:cNvPr>
          <p:cNvGrpSpPr/>
          <p:nvPr/>
        </p:nvGrpSpPr>
        <p:grpSpPr>
          <a:xfrm>
            <a:off x="328612" y="1890166"/>
            <a:ext cx="11534775" cy="3991546"/>
            <a:chOff x="131589" y="930031"/>
            <a:chExt cx="11902246" cy="4118707"/>
          </a:xfrm>
        </p:grpSpPr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E230774C-7BEA-845C-5C0B-BD23C2929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34" t="34661" r="60943" b="28278"/>
            <a:stretch/>
          </p:blipFill>
          <p:spPr>
            <a:xfrm>
              <a:off x="131589" y="930031"/>
              <a:ext cx="11902246" cy="4118707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26BF1C85-C2D0-D8AE-2294-1D71886CB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171" t="77375" r="60943" b="16411"/>
            <a:stretch/>
          </p:blipFill>
          <p:spPr>
            <a:xfrm>
              <a:off x="4392248" y="1604758"/>
              <a:ext cx="3511158" cy="690574"/>
            </a:xfrm>
            <a:prstGeom prst="rect">
              <a:avLst/>
            </a:prstGeom>
          </p:spPr>
        </p:pic>
      </p:grpSp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2986695A-6269-0A9E-5644-F7FADA3B8E4D}"/>
              </a:ext>
            </a:extLst>
          </p:cNvPr>
          <p:cNvSpPr/>
          <p:nvPr/>
        </p:nvSpPr>
        <p:spPr bwMode="auto">
          <a:xfrm>
            <a:off x="4345757" y="1927874"/>
            <a:ext cx="3591612" cy="653895"/>
          </a:xfrm>
          <a:prstGeom prst="roundRect">
            <a:avLst/>
          </a:prstGeom>
          <a:noFill/>
          <a:ln w="254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9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Litteraturstudie og principskitser af turborundkørsler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130605A-0798-A8D2-5BD1-7FC6E61B2D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980039"/>
            <a:ext cx="5902912" cy="4535060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/>
              <a:t>Formål:</a:t>
            </a:r>
          </a:p>
          <a:p>
            <a:r>
              <a:rPr lang="da-DK" sz="1600" dirty="0"/>
              <a:t>Indhente viden og erfaringer om turborundkørsler fra forskellige lande og omsætte dette til danske forhold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D910A63-9AFD-2591-819A-41FF369EF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80" y="1612833"/>
            <a:ext cx="5613352" cy="495263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1079FB8-2B93-BBE0-5E81-D9F16FC8D217}"/>
              </a:ext>
            </a:extLst>
          </p:cNvPr>
          <p:cNvSpPr txBox="1"/>
          <p:nvPr/>
        </p:nvSpPr>
        <p:spPr>
          <a:xfrm>
            <a:off x="6933821" y="6477130"/>
            <a:ext cx="4419599" cy="2671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1000" dirty="0">
                <a:solidFill>
                  <a:srgbClr val="000000"/>
                </a:solidFill>
              </a:rPr>
              <a:t>Turborundkørsler i Europa.</a:t>
            </a:r>
          </a:p>
        </p:txBody>
      </p:sp>
    </p:spTree>
    <p:extLst>
      <p:ext uri="{BB962C8B-B14F-4D97-AF65-F5344CB8AC3E}">
        <p14:creationId xmlns:p14="http://schemas.microsoft.com/office/powerpoint/2010/main" val="282522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Hvad er en turborundkørsel?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en turborundkørsel?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130605A-0798-A8D2-5BD1-7FC6E61B2D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980039"/>
            <a:ext cx="4952590" cy="453506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Karakteristika:</a:t>
            </a:r>
          </a:p>
          <a:p>
            <a:r>
              <a:rPr lang="da-DK" sz="1600" dirty="0"/>
              <a:t>Mere end én vognbane i cirkulationsarealet</a:t>
            </a:r>
          </a:p>
          <a:p>
            <a:r>
              <a:rPr lang="da-DK" sz="1600" dirty="0"/>
              <a:t>Den korrekte vognbane skal vælges, før der køres ind i turborundkørslen</a:t>
            </a:r>
          </a:p>
          <a:p>
            <a:r>
              <a:rPr lang="da-DK" sz="1600" dirty="0"/>
              <a:t>Der er ikke mulighed for vognbaneskift i selve cirkulationsarealet</a:t>
            </a:r>
          </a:p>
          <a:p>
            <a:r>
              <a:rPr lang="da-DK" sz="1600" dirty="0"/>
              <a:t>Det er kun muligt at forlade rundkørslen via den tidligere valgte vognbane</a:t>
            </a:r>
          </a:p>
        </p:txBody>
      </p:sp>
      <p:pic>
        <p:nvPicPr>
          <p:cNvPr id="4" name="yt1s.com - Amersfoort Turbo Roundabout_1080p">
            <a:hlinkClick r:id="" action="ppaction://media"/>
            <a:extLst>
              <a:ext uri="{FF2B5EF4-FFF2-40B4-BE49-F238E27FC236}">
                <a16:creationId xmlns:a16="http://schemas.microsoft.com/office/drawing/2014/main" id="{E5E1EE13-17BE-E4DB-1171-104FFAD7A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4816" y="1980039"/>
            <a:ext cx="6402873" cy="36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Hvad er en turborundkørsel?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en turborundkørsel?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130605A-0798-A8D2-5BD1-7FC6E61B2D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7868" y="1980039"/>
            <a:ext cx="5148532" cy="4535060"/>
          </a:xfrm>
        </p:spPr>
        <p:txBody>
          <a:bodyPr/>
          <a:lstStyle/>
          <a:p>
            <a:pPr marL="0" indent="0">
              <a:buNone/>
            </a:pPr>
            <a:endParaRPr lang="da-DK" sz="16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BFECC25-059A-AAA4-4404-DB3357D9857C}"/>
              </a:ext>
            </a:extLst>
          </p:cNvPr>
          <p:cNvSpPr txBox="1"/>
          <p:nvPr/>
        </p:nvSpPr>
        <p:spPr>
          <a:xfrm>
            <a:off x="3886200" y="5774626"/>
            <a:ext cx="4419599" cy="2671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1000" dirty="0">
                <a:solidFill>
                  <a:srgbClr val="000000"/>
                </a:solidFill>
              </a:rPr>
              <a:t>2-sporet rundkørsel med tvunget højresving jf. Vejreglerne.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60FF67DF-C85A-2B55-28FD-CB00CE9D3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26"/>
          <a:stretch/>
        </p:blipFill>
        <p:spPr>
          <a:xfrm>
            <a:off x="357981" y="2518138"/>
            <a:ext cx="3600040" cy="3357676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9B909F10-C046-BFB6-860E-C72A59B34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41" y="2419743"/>
            <a:ext cx="3509318" cy="344802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3910B958-3F7D-D5DF-937E-7FC2F9559FC5}"/>
              </a:ext>
            </a:extLst>
          </p:cNvPr>
          <p:cNvSpPr txBox="1"/>
          <p:nvPr/>
        </p:nvSpPr>
        <p:spPr>
          <a:xfrm>
            <a:off x="-25401" y="5774352"/>
            <a:ext cx="4419599" cy="2671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1000" dirty="0">
                <a:solidFill>
                  <a:srgbClr val="000000"/>
                </a:solidFill>
              </a:rPr>
              <a:t>2-sporet rundkørsel uden tvunget højresving jf. Vejreglerne.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CE0FEC9-3FF5-2B43-D421-CFB6DC381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286" y="2677854"/>
            <a:ext cx="3932448" cy="318990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39F53A3-8FC1-09A6-8F08-62FC0BD68FFE}"/>
              </a:ext>
            </a:extLst>
          </p:cNvPr>
          <p:cNvSpPr/>
          <p:nvPr/>
        </p:nvSpPr>
        <p:spPr bwMode="auto">
          <a:xfrm>
            <a:off x="8233979" y="4782055"/>
            <a:ext cx="998375" cy="839755"/>
          </a:xfrm>
          <a:prstGeom prst="rect">
            <a:avLst/>
          </a:prstGeom>
          <a:solidFill>
            <a:schemeClr val="bg1"/>
          </a:solidFill>
          <a:ln w="254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b="1" dirty="0">
              <a:ln w="28575">
                <a:noFill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696A3D20-BDD4-D7EE-6878-935B418D721E}"/>
              </a:ext>
            </a:extLst>
          </p:cNvPr>
          <p:cNvSpPr txBox="1"/>
          <p:nvPr/>
        </p:nvSpPr>
        <p:spPr>
          <a:xfrm>
            <a:off x="7920710" y="5774352"/>
            <a:ext cx="4419599" cy="2671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algn="ctr">
              <a:spcAft>
                <a:spcPts val="600"/>
              </a:spcAft>
              <a:buClr>
                <a:srgbClr val="3F3F42"/>
              </a:buClr>
              <a:buFont typeface="Sweco Sans" panose="00000500000000000000" pitchFamily="2" charset="0"/>
              <a:buChar char="​"/>
            </a:pPr>
            <a:r>
              <a:rPr lang="da-DK" sz="1000" dirty="0">
                <a:solidFill>
                  <a:srgbClr val="000000"/>
                </a:solidFill>
              </a:rPr>
              <a:t>Standard turborundkørsel jf. CROW (de hollandske standarder).</a:t>
            </a:r>
          </a:p>
        </p:txBody>
      </p:sp>
    </p:spTree>
    <p:extLst>
      <p:ext uri="{BB962C8B-B14F-4D97-AF65-F5344CB8AC3E}">
        <p14:creationId xmlns:p14="http://schemas.microsoft.com/office/powerpoint/2010/main" val="3249159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2C366CA9-3ECD-9809-434F-A7A5C5205A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Hvad er en turborundkørsel?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C73999-FD10-2045-F449-1D931A60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Typer af turborundkørsler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D7CFA47-DF3E-9BA5-97D9-CAC411883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ACBDE86-91AD-4605-99AD-6345013A9E73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726D997-D6BE-A396-1626-F6E73537871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595243" y="1860899"/>
            <a:ext cx="2926875" cy="237463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C8A3818-9C30-6ECF-D421-B63B97320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482" y="1915162"/>
            <a:ext cx="2914456" cy="232036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FB9E82F-AB33-7D8F-E5BF-970E65F6E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177" y="1888031"/>
            <a:ext cx="2914456" cy="2374633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53F28D0-6865-5650-5D36-D14782727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295" y="4667901"/>
            <a:ext cx="3352221" cy="205982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1A237FB-5D1B-E905-A65C-4C4F09844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636" y="4563648"/>
            <a:ext cx="2784374" cy="228502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63D2BD6-F6EB-13EF-4F67-467BA018B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2482" y="4563275"/>
            <a:ext cx="2915231" cy="2145569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EA00235B-6C00-BB4F-2AC6-216CC92BDD81}"/>
              </a:ext>
            </a:extLst>
          </p:cNvPr>
          <p:cNvSpPr txBox="1"/>
          <p:nvPr/>
        </p:nvSpPr>
        <p:spPr>
          <a:xfrm>
            <a:off x="920345" y="1574013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Standard turborundkørsel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AE40E62A-3B7D-CE79-78D4-7D481C144CAD}"/>
              </a:ext>
            </a:extLst>
          </p:cNvPr>
          <p:cNvSpPr txBox="1"/>
          <p:nvPr/>
        </p:nvSpPr>
        <p:spPr>
          <a:xfrm>
            <a:off x="4821070" y="1574013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4-benet knæ-rundkørsel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67CAAA5A-3FBD-4C82-3234-B129571508D3}"/>
              </a:ext>
            </a:extLst>
          </p:cNvPr>
          <p:cNvSpPr txBox="1"/>
          <p:nvPr/>
        </p:nvSpPr>
        <p:spPr>
          <a:xfrm>
            <a:off x="8781375" y="1630067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Ægge-rundkørsel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89A5125F-561D-849A-EA42-EBAFB61B3E72}"/>
              </a:ext>
            </a:extLst>
          </p:cNvPr>
          <p:cNvSpPr txBox="1"/>
          <p:nvPr/>
        </p:nvSpPr>
        <p:spPr>
          <a:xfrm>
            <a:off x="4821069" y="4313144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3-benet knæ-rundkørsel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084CCDA1-F0CE-447A-4644-C299B72B9661}"/>
              </a:ext>
            </a:extLst>
          </p:cNvPr>
          <p:cNvSpPr txBox="1"/>
          <p:nvPr/>
        </p:nvSpPr>
        <p:spPr>
          <a:xfrm>
            <a:off x="8781375" y="4313144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Stjerne-rundkørsel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8C696093-A171-DF39-E068-123E21EDB8D1}"/>
              </a:ext>
            </a:extLst>
          </p:cNvPr>
          <p:cNvSpPr txBox="1"/>
          <p:nvPr/>
        </p:nvSpPr>
        <p:spPr>
          <a:xfrm>
            <a:off x="920345" y="4313144"/>
            <a:ext cx="227666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500" dirty="0">
                <a:latin typeface="Arial" pitchFamily="34" charset="0"/>
                <a:cs typeface="Arial" pitchFamily="34" charset="0"/>
              </a:rPr>
              <a:t>Spiral-rundkørsel</a:t>
            </a:r>
          </a:p>
        </p:txBody>
      </p:sp>
    </p:spTree>
    <p:extLst>
      <p:ext uri="{BB962C8B-B14F-4D97-AF65-F5344CB8AC3E}">
        <p14:creationId xmlns:p14="http://schemas.microsoft.com/office/powerpoint/2010/main" val="20921108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8144803046350160"/>
</p:tagLst>
</file>

<file path=ppt/theme/theme1.xml><?xml version="1.0" encoding="utf-8"?>
<a:theme xmlns:a="http://schemas.openxmlformats.org/drawingml/2006/main" name="Vejdirektoratet">
  <a:themeElements>
    <a:clrScheme name="Vejdirektoratet">
      <a:dk1>
        <a:srgbClr val="000000"/>
      </a:dk1>
      <a:lt1>
        <a:srgbClr val="FFFFFF"/>
      </a:lt1>
      <a:dk2>
        <a:srgbClr val="FCC349"/>
      </a:dk2>
      <a:lt2>
        <a:srgbClr val="9BD7F7"/>
      </a:lt2>
      <a:accent1>
        <a:srgbClr val="005EB8"/>
      </a:accent1>
      <a:accent2>
        <a:srgbClr val="0ABAEE"/>
      </a:accent2>
      <a:accent3>
        <a:srgbClr val="00005E"/>
      </a:accent3>
      <a:accent4>
        <a:srgbClr val="F2CECD"/>
      </a:accent4>
      <a:accent5>
        <a:srgbClr val="FFDD00"/>
      </a:accent5>
      <a:accent6>
        <a:srgbClr val="A1CDC4"/>
      </a:accent6>
      <a:hlink>
        <a:srgbClr val="005EB8"/>
      </a:hlink>
      <a:folHlink>
        <a:srgbClr val="005EB8"/>
      </a:folHlink>
    </a:clrScheme>
    <a:fontScheme name="Vejdirektora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sq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b="1" dirty="0" smtClean="0">
            <a:ln w="28575">
              <a:noFill/>
            </a:ln>
            <a:latin typeface="Arial" pitchFamily="34" charset="0"/>
            <a:cs typeface="Arial" pitchFamily="34" charset="0"/>
          </a:defRPr>
        </a:defPPr>
      </a:lstStyle>
    </a:spDef>
    <a:lnDef>
      <a:spPr bwMode="auto">
        <a:solidFill>
          <a:schemeClr val="bg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lg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defRPr sz="15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øn">
      <a:srgbClr val="00A267"/>
    </a:custClr>
    <a:custClr name="Lys Grøn">
      <a:srgbClr val="B3E3D2"/>
    </a:custClr>
    <a:custClr name="Rød">
      <a:srgbClr val="E40000"/>
    </a:custClr>
    <a:custClr name="Grå">
      <a:srgbClr val="868687"/>
    </a:custClr>
    <a:custClr name="Duegrå">
      <a:srgbClr val="E2E6EA"/>
    </a:custClr>
    <a:custClr name="Subtil Blå">
      <a:srgbClr val="F8F9FA"/>
    </a:custClr>
    <a:custClr name="Støvblå">
      <a:srgbClr val="B0D4E0"/>
    </a:custClr>
    <a:custClr name="Turkis">
      <a:srgbClr val="0099B8"/>
    </a:custClr>
    <a:custClr name="Lys Turkis">
      <a:srgbClr val="ACDBDF"/>
    </a:custClr>
    <a:custClr name="Subtil Cyan">
      <a:srgbClr val="E2F2F5"/>
    </a:custClr>
    <a:custClr name="Creme">
      <a:srgbClr val="F5EAD4"/>
    </a:custClr>
    <a:custClr name="Medium Blå">
      <a:srgbClr val="00469C"/>
    </a:custClr>
    <a:custClr name="Syren">
      <a:srgbClr val="B3B3CF"/>
    </a:custClr>
  </a:custClrLst>
  <a:extLst>
    <a:ext uri="{05A4C25C-085E-4340-85A3-A5531E510DB2}">
      <thm15:themeFamily xmlns:thm15="http://schemas.microsoft.com/office/thememl/2012/main" name="Blank.potm" id="{6727040D-9393-4516-A0A0-953B16A57DC3}" vid="{600F0FAE-0C4E-423C-A4DE-724D79C6EF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4a92725-fdc6-447c-b070-189b3812644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5C24DDE79E864CB65438AD114E91F4" ma:contentTypeVersion="15" ma:contentTypeDescription="Opret et nyt dokument." ma:contentTypeScope="" ma:versionID="03994b093b26c155d6556cb5b6fafea0">
  <xsd:schema xmlns:xsd="http://www.w3.org/2001/XMLSchema" xmlns:xs="http://www.w3.org/2001/XMLSchema" xmlns:p="http://schemas.microsoft.com/office/2006/metadata/properties" xmlns:ns3="a4a92725-fdc6-447c-b070-189b38126445" xmlns:ns4="61889a23-c336-4240-9bd9-54f17fdef10c" targetNamespace="http://schemas.microsoft.com/office/2006/metadata/properties" ma:root="true" ma:fieldsID="23297e481deb24e8e634061083079130" ns3:_="" ns4:_="">
    <xsd:import namespace="a4a92725-fdc6-447c-b070-189b38126445"/>
    <xsd:import namespace="61889a23-c336-4240-9bd9-54f17fdef1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92725-fdc6-447c-b070-189b381264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889a23-c336-4240-9bd9-54f17fdef10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50AC00-96EE-4A6C-BA0F-4742FFC8D91B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61889a23-c336-4240-9bd9-54f17fdef10c"/>
    <ds:schemaRef ds:uri="a4a92725-fdc6-447c-b070-189b3812644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351CC1-0FB7-4ACD-832F-4422ECEA7F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a92725-fdc6-447c-b070-189b38126445"/>
    <ds:schemaRef ds:uri="61889a23-c336-4240-9bd9-54f17fdef1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C9E5EA-C3BA-46C3-B00B-5AED275089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4350</TotalTime>
  <Words>1404</Words>
  <Application>Microsoft Office PowerPoint</Application>
  <PresentationFormat>Widescreen</PresentationFormat>
  <Paragraphs>323</Paragraphs>
  <Slides>29</Slides>
  <Notes>10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4" baseType="lpstr">
      <vt:lpstr>Arial</vt:lpstr>
      <vt:lpstr>Calibri</vt:lpstr>
      <vt:lpstr>Sweco Sans</vt:lpstr>
      <vt:lpstr>Symbol</vt:lpstr>
      <vt:lpstr>Vejdirektoratet</vt:lpstr>
      <vt:lpstr>Turborundkørsler   - Også i Danmark?    Ida Marie Østergaard, Vejdirektoratet Mark Lund Andersen, Sweco</vt:lpstr>
      <vt:lpstr>Program</vt:lpstr>
      <vt:lpstr>Vejregler.dk</vt:lpstr>
      <vt:lpstr>Vejregler</vt:lpstr>
      <vt:lpstr>18 vejregelgrupper</vt:lpstr>
      <vt:lpstr>Litteraturstudie og principskitser af turborundkørsler</vt:lpstr>
      <vt:lpstr>Hvad er en turborundkørsel?</vt:lpstr>
      <vt:lpstr>Hvad er en turborundkørsel?</vt:lpstr>
      <vt:lpstr>Typer af turborundkørsler</vt:lpstr>
      <vt:lpstr>Typer af turborundkørsler</vt:lpstr>
      <vt:lpstr>Hvad er en turborundkørsel?</vt:lpstr>
      <vt:lpstr>Trafiksikkerhed</vt:lpstr>
      <vt:lpstr>Trafiksikkerhed</vt:lpstr>
      <vt:lpstr>Trafiksikkerhed</vt:lpstr>
      <vt:lpstr>Vognbaneadskillelse</vt:lpstr>
      <vt:lpstr>Vognbaneadskillelse</vt:lpstr>
      <vt:lpstr>Vognbaneadskillelse</vt:lpstr>
      <vt:lpstr>Vognbaneadskillelse - drift</vt:lpstr>
      <vt:lpstr>Hastighedsniveau</vt:lpstr>
      <vt:lpstr>Kapacitet</vt:lpstr>
      <vt:lpstr>Afmærkning i turborundkørsler</vt:lpstr>
      <vt:lpstr>Afmærkning i turborundkørsler</vt:lpstr>
      <vt:lpstr>Afmærkning i turborundkørsler</vt:lpstr>
      <vt:lpstr>Afmærkning i turborundkørsler</vt:lpstr>
      <vt:lpstr>Afmærkning og vejvisning</vt:lpstr>
      <vt:lpstr>Trafikanternes adfærd</vt:lpstr>
      <vt:lpstr>Turborundkørsler i Danmark?</vt:lpstr>
      <vt:lpstr>Turborundkørsler i Danmark?</vt:lpstr>
      <vt:lpstr>Tak for jeres opmærksomhed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Marianne Tange Hasholt</dc:creator>
  <cp:lastModifiedBy>Ida Marie Østergaard</cp:lastModifiedBy>
  <cp:revision>60</cp:revision>
  <cp:lastPrinted>2023-06-21T07:03:41Z</cp:lastPrinted>
  <dcterms:created xsi:type="dcterms:W3CDTF">2023-05-25T08:56:52Z</dcterms:created>
  <dcterms:modified xsi:type="dcterms:W3CDTF">2024-11-14T10:39:30Z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2023-04-24T14:01:33.2575530Z</vt:lpwstr>
  </property>
  <property fmtid="{D5CDD505-2E9C-101B-9397-08002B2CF9AE}" pid="3" name="ContentTypeId">
    <vt:lpwstr>0x010100E05C24DDE79E864CB65438AD114E91F4</vt:lpwstr>
  </property>
  <property fmtid="{D5CDD505-2E9C-101B-9397-08002B2CF9AE}" pid="4" name="MSIP_Label_43f08ec5-d6d9-4227-8387-ccbfcb3632c4_Enabled">
    <vt:lpwstr>true</vt:lpwstr>
  </property>
  <property fmtid="{D5CDD505-2E9C-101B-9397-08002B2CF9AE}" pid="5" name="MSIP_Label_43f08ec5-d6d9-4227-8387-ccbfcb3632c4_SetDate">
    <vt:lpwstr>2024-11-07T09:11:39Z</vt:lpwstr>
  </property>
  <property fmtid="{D5CDD505-2E9C-101B-9397-08002B2CF9AE}" pid="6" name="MSIP_Label_43f08ec5-d6d9-4227-8387-ccbfcb3632c4_Method">
    <vt:lpwstr>Standard</vt:lpwstr>
  </property>
  <property fmtid="{D5CDD505-2E9C-101B-9397-08002B2CF9AE}" pid="7" name="MSIP_Label_43f08ec5-d6d9-4227-8387-ccbfcb3632c4_Name">
    <vt:lpwstr>Sweco Restricted</vt:lpwstr>
  </property>
  <property fmtid="{D5CDD505-2E9C-101B-9397-08002B2CF9AE}" pid="8" name="MSIP_Label_43f08ec5-d6d9-4227-8387-ccbfcb3632c4_SiteId">
    <vt:lpwstr>b7872ef0-9a00-4c18-8a4a-c7d25c778a9e</vt:lpwstr>
  </property>
  <property fmtid="{D5CDD505-2E9C-101B-9397-08002B2CF9AE}" pid="9" name="MSIP_Label_43f08ec5-d6d9-4227-8387-ccbfcb3632c4_ActionId">
    <vt:lpwstr>e58f05c8-c899-4ebb-9653-a5833677dd71</vt:lpwstr>
  </property>
  <property fmtid="{D5CDD505-2E9C-101B-9397-08002B2CF9AE}" pid="10" name="MSIP_Label_43f08ec5-d6d9-4227-8387-ccbfcb3632c4_ContentBits">
    <vt:lpwstr>0</vt:lpwstr>
  </property>
</Properties>
</file>