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handoutMasterIdLst>
    <p:handoutMasterId r:id="rId36"/>
  </p:handoutMasterIdLst>
  <p:sldIdLst>
    <p:sldId id="2147475071" r:id="rId5"/>
    <p:sldId id="267" r:id="rId6"/>
    <p:sldId id="2147475045" r:id="rId7"/>
    <p:sldId id="270" r:id="rId8"/>
    <p:sldId id="2147475081" r:id="rId9"/>
    <p:sldId id="2147475082" r:id="rId10"/>
    <p:sldId id="2147475080" r:id="rId11"/>
    <p:sldId id="2147475084" r:id="rId12"/>
    <p:sldId id="2147475087" r:id="rId13"/>
    <p:sldId id="2147475086" r:id="rId14"/>
    <p:sldId id="2147475108" r:id="rId15"/>
    <p:sldId id="2147475088" r:id="rId16"/>
    <p:sldId id="2147475110" r:id="rId17"/>
    <p:sldId id="257" r:id="rId18"/>
    <p:sldId id="2147475111" r:id="rId19"/>
    <p:sldId id="2147475109" r:id="rId20"/>
    <p:sldId id="2147475085" r:id="rId21"/>
    <p:sldId id="2147475089" r:id="rId22"/>
    <p:sldId id="2147475099" r:id="rId23"/>
    <p:sldId id="2147475091" r:id="rId24"/>
    <p:sldId id="2147475093" r:id="rId25"/>
    <p:sldId id="2147475094" r:id="rId26"/>
    <p:sldId id="2147475095" r:id="rId27"/>
    <p:sldId id="2147475096" r:id="rId28"/>
    <p:sldId id="2147475104" r:id="rId29"/>
    <p:sldId id="2147475097" r:id="rId30"/>
    <p:sldId id="2147475100" r:id="rId31"/>
    <p:sldId id="2147475101" r:id="rId32"/>
    <p:sldId id="2147475083" r:id="rId33"/>
    <p:sldId id="279" r:id="rId34"/>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sektion" id="{45842C92-E006-4FFA-9276-D113FA184F1F}">
          <p14:sldIdLst>
            <p14:sldId id="2147475071"/>
            <p14:sldId id="267"/>
            <p14:sldId id="2147475045"/>
            <p14:sldId id="270"/>
            <p14:sldId id="2147475081"/>
            <p14:sldId id="2147475082"/>
            <p14:sldId id="2147475080"/>
          </p14:sldIdLst>
        </p14:section>
        <p14:section name="JV" id="{C4A54905-EE5A-4BD8-9E0E-6AF4469B9709}">
          <p14:sldIdLst>
            <p14:sldId id="2147475084"/>
            <p14:sldId id="2147475087"/>
            <p14:sldId id="2147475086"/>
            <p14:sldId id="2147475108"/>
            <p14:sldId id="2147475088"/>
            <p14:sldId id="2147475110"/>
            <p14:sldId id="257"/>
            <p14:sldId id="2147475111"/>
            <p14:sldId id="2147475109"/>
            <p14:sldId id="2147475085"/>
            <p14:sldId id="2147475089"/>
            <p14:sldId id="2147475099"/>
            <p14:sldId id="2147475091"/>
            <p14:sldId id="2147475093"/>
            <p14:sldId id="2147475094"/>
            <p14:sldId id="2147475095"/>
            <p14:sldId id="2147475096"/>
            <p14:sldId id="2147475104"/>
            <p14:sldId id="2147475097"/>
            <p14:sldId id="2147475100"/>
            <p14:sldId id="2147475101"/>
            <p14:sldId id="2147475083"/>
            <p14:sldId id="279"/>
          </p14:sldIdLst>
        </p14:section>
      </p14:sectionLst>
    </p:ext>
    <p:ext uri="{EFAFB233-063F-42B5-8137-9DF3F51BA10A}">
      <p15:sldGuideLst xmlns:p15="http://schemas.microsoft.com/office/powerpoint/2012/main">
        <p15:guide id="2" pos="3840" userDrawn="1">
          <p15:clr>
            <a:srgbClr val="A4A3A4"/>
          </p15:clr>
        </p15:guide>
        <p15:guide id="3" orient="horz" pos="1071" userDrawn="1">
          <p15:clr>
            <a:srgbClr val="F26B43"/>
          </p15:clr>
        </p15:guide>
        <p15:guide id="4" pos="234" userDrawn="1">
          <p15:clr>
            <a:srgbClr val="F26B43"/>
          </p15:clr>
        </p15:guide>
        <p15:guide id="5" pos="7491" userDrawn="1">
          <p15:clr>
            <a:srgbClr val="F26B43"/>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32" autoAdjust="0"/>
    <p:restoredTop sz="55995" autoAdjust="0"/>
  </p:normalViewPr>
  <p:slideViewPr>
    <p:cSldViewPr snapToGrid="0">
      <p:cViewPr varScale="1">
        <p:scale>
          <a:sx n="55" d="100"/>
          <a:sy n="55" d="100"/>
        </p:scale>
        <p:origin x="1382" y="34"/>
      </p:cViewPr>
      <p:guideLst>
        <p:guide pos="3840"/>
        <p:guide orient="horz" pos="1071"/>
        <p:guide pos="234"/>
        <p:guide pos="7491"/>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https://besixmth.sharepoint.com/sites/Besix-MTH/Shared%20Documents/3.%20In%20Progress/19%20Personal%20folders/31.%20LIBMU/01.%20Pr&#230;sentationer%20(afholdt,%20herunder%20Audit)/_2024.03.20%20Audit%20(ESG,%20BESIX)/CO2%20account%20graph,%20The%2030%25.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besixmth.sharepoint.com/sites/Besix-MTH/Shared%20Documents/3.%20In%20Progress/19%20Personal%20folders/31.%20LIBMU/01.%20Pr&#230;sentationer%20(afholdt,%20herunder%20Audit)/_2024.03.20%20Audit%20(ESG,%20BESIX)/CO2%20account%20graph,%20The%2030%25.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Accumulated </a:t>
            </a:r>
            <a:r>
              <a:rPr lang="da-DK" baseline="0"/>
              <a:t>CO2 from start to September 2024</a:t>
            </a:r>
            <a:endParaRPr lang="da-DK"/>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lineChart>
        <c:grouping val="standard"/>
        <c:varyColors val="0"/>
        <c:ser>
          <c:idx val="1"/>
          <c:order val="0"/>
          <c:tx>
            <c:strRef>
              <c:f>'[CO2 account graph, The 30%.xlsx]Per kategori'!$D$24</c:f>
              <c:strCache>
                <c:ptCount val="1"/>
                <c:pt idx="0">
                  <c:v>Gravel, Stone</c:v>
                </c:pt>
              </c:strCache>
            </c:strRef>
          </c:tx>
          <c:spPr>
            <a:ln w="12700" cap="rnd">
              <a:solidFill>
                <a:schemeClr val="accent2"/>
              </a:solidFill>
              <a:round/>
            </a:ln>
            <a:effectLst/>
          </c:spPr>
          <c:marker>
            <c:symbol val="none"/>
          </c:marker>
          <c:cat>
            <c:strRef>
              <c:f>'[CO2 account graph, The 30%.xlsx]Per kategori'!$E$4:$BI$4</c:f>
              <c:strCache>
                <c:ptCount val="18"/>
                <c:pt idx="0">
                  <c:v>April '23</c:v>
                </c:pt>
                <c:pt idx="1">
                  <c:v>May '23</c:v>
                </c:pt>
                <c:pt idx="2">
                  <c:v>June '23</c:v>
                </c:pt>
                <c:pt idx="3">
                  <c:v>July '23</c:v>
                </c:pt>
                <c:pt idx="4">
                  <c:v>August '23</c:v>
                </c:pt>
                <c:pt idx="5">
                  <c:v>September '23</c:v>
                </c:pt>
                <c:pt idx="6">
                  <c:v>October '23</c:v>
                </c:pt>
                <c:pt idx="7">
                  <c:v>November '23</c:v>
                </c:pt>
                <c:pt idx="8">
                  <c:v>Decemer '23</c:v>
                </c:pt>
                <c:pt idx="9">
                  <c:v>January '24</c:v>
                </c:pt>
                <c:pt idx="10">
                  <c:v>February '24</c:v>
                </c:pt>
                <c:pt idx="11">
                  <c:v>March '24</c:v>
                </c:pt>
                <c:pt idx="12">
                  <c:v>April '24</c:v>
                </c:pt>
                <c:pt idx="13">
                  <c:v>May '24</c:v>
                </c:pt>
                <c:pt idx="14">
                  <c:v>June '24</c:v>
                </c:pt>
                <c:pt idx="15">
                  <c:v>July '24</c:v>
                </c:pt>
                <c:pt idx="16">
                  <c:v>August '24</c:v>
                </c:pt>
                <c:pt idx="17">
                  <c:v>September '24</c:v>
                </c:pt>
              </c:strCache>
              <c:extLst/>
            </c:strRef>
          </c:cat>
          <c:val>
            <c:numRef>
              <c:f>'[CO2 account graph, The 30%.xlsx]Per kategori'!$E$34:$BI$34</c:f>
              <c:numCache>
                <c:formatCode>0</c:formatCode>
                <c:ptCount val="18"/>
                <c:pt idx="0">
                  <c:v>28.065100000000001</c:v>
                </c:pt>
                <c:pt idx="1">
                  <c:v>56.780630000000002</c:v>
                </c:pt>
                <c:pt idx="2">
                  <c:v>58.194530000000007</c:v>
                </c:pt>
                <c:pt idx="3">
                  <c:v>64.104530000000011</c:v>
                </c:pt>
                <c:pt idx="4">
                  <c:v>64.704530000000005</c:v>
                </c:pt>
                <c:pt idx="5">
                  <c:v>125.02553</c:v>
                </c:pt>
                <c:pt idx="6">
                  <c:v>129.09253000000001</c:v>
                </c:pt>
                <c:pt idx="7">
                  <c:v>251.2244</c:v>
                </c:pt>
                <c:pt idx="8">
                  <c:v>251.2244</c:v>
                </c:pt>
                <c:pt idx="9">
                  <c:v>357.34740000000005</c:v>
                </c:pt>
                <c:pt idx="10">
                  <c:v>395.0154</c:v>
                </c:pt>
                <c:pt idx="11">
                  <c:v>468.56440000000003</c:v>
                </c:pt>
                <c:pt idx="12">
                  <c:v>491.15340000000003</c:v>
                </c:pt>
                <c:pt idx="13">
                  <c:v>515.5684</c:v>
                </c:pt>
                <c:pt idx="14">
                  <c:v>528.75340000000006</c:v>
                </c:pt>
                <c:pt idx="15">
                  <c:v>550.53539999999998</c:v>
                </c:pt>
                <c:pt idx="16">
                  <c:v>578.22540000000004</c:v>
                </c:pt>
                <c:pt idx="17">
                  <c:v>635.42939999999999</c:v>
                </c:pt>
              </c:numCache>
              <c:extLst/>
            </c:numRef>
          </c:val>
          <c:smooth val="0"/>
          <c:extLst>
            <c:ext xmlns:c16="http://schemas.microsoft.com/office/drawing/2014/chart" uri="{C3380CC4-5D6E-409C-BE32-E72D297353CC}">
              <c16:uniqueId val="{00000000-4198-4227-B555-D26C46FF3CBF}"/>
            </c:ext>
          </c:extLst>
        </c:ser>
        <c:ser>
          <c:idx val="2"/>
          <c:order val="1"/>
          <c:tx>
            <c:strRef>
              <c:f>'[CO2 account graph, The 30%.xlsx]Per kategori'!$D$37</c:f>
              <c:strCache>
                <c:ptCount val="1"/>
                <c:pt idx="0">
                  <c:v>Steel</c:v>
                </c:pt>
              </c:strCache>
            </c:strRef>
          </c:tx>
          <c:spPr>
            <a:ln w="12700" cap="rnd">
              <a:solidFill>
                <a:schemeClr val="tx1">
                  <a:lumMod val="60000"/>
                  <a:lumOff val="40000"/>
                </a:schemeClr>
              </a:solidFill>
              <a:round/>
            </a:ln>
            <a:effectLst/>
          </c:spPr>
          <c:marker>
            <c:symbol val="none"/>
          </c:marker>
          <c:cat>
            <c:strRef>
              <c:f>'[CO2 account graph, The 30%.xlsx]Per kategori'!$E$4:$BI$4</c:f>
              <c:strCache>
                <c:ptCount val="18"/>
                <c:pt idx="0">
                  <c:v>April '23</c:v>
                </c:pt>
                <c:pt idx="1">
                  <c:v>May '23</c:v>
                </c:pt>
                <c:pt idx="2">
                  <c:v>June '23</c:v>
                </c:pt>
                <c:pt idx="3">
                  <c:v>July '23</c:v>
                </c:pt>
                <c:pt idx="4">
                  <c:v>August '23</c:v>
                </c:pt>
                <c:pt idx="5">
                  <c:v>September '23</c:v>
                </c:pt>
                <c:pt idx="6">
                  <c:v>October '23</c:v>
                </c:pt>
                <c:pt idx="7">
                  <c:v>November '23</c:v>
                </c:pt>
                <c:pt idx="8">
                  <c:v>Decemer '23</c:v>
                </c:pt>
                <c:pt idx="9">
                  <c:v>January '24</c:v>
                </c:pt>
                <c:pt idx="10">
                  <c:v>February '24</c:v>
                </c:pt>
                <c:pt idx="11">
                  <c:v>March '24</c:v>
                </c:pt>
                <c:pt idx="12">
                  <c:v>April '24</c:v>
                </c:pt>
                <c:pt idx="13">
                  <c:v>May '24</c:v>
                </c:pt>
                <c:pt idx="14">
                  <c:v>June '24</c:v>
                </c:pt>
                <c:pt idx="15">
                  <c:v>July '24</c:v>
                </c:pt>
                <c:pt idx="16">
                  <c:v>August '24</c:v>
                </c:pt>
                <c:pt idx="17">
                  <c:v>September '24</c:v>
                </c:pt>
              </c:strCache>
              <c:extLst/>
            </c:strRef>
          </c:cat>
          <c:val>
            <c:numRef>
              <c:f>'[CO2 account graph, The 30%.xlsx]Per kategori'!$E$50:$BI$50</c:f>
              <c:numCache>
                <c:formatCode>0</c:formatCode>
                <c:ptCount val="18"/>
                <c:pt idx="0">
                  <c:v>0</c:v>
                </c:pt>
                <c:pt idx="1">
                  <c:v>184.49506</c:v>
                </c:pt>
                <c:pt idx="2">
                  <c:v>184.49506</c:v>
                </c:pt>
                <c:pt idx="3">
                  <c:v>184.49506</c:v>
                </c:pt>
                <c:pt idx="4">
                  <c:v>347.51605999999998</c:v>
                </c:pt>
                <c:pt idx="5">
                  <c:v>3519.3770600000003</c:v>
                </c:pt>
                <c:pt idx="6">
                  <c:v>3519.3770600000003</c:v>
                </c:pt>
                <c:pt idx="7">
                  <c:v>3535.7290600000001</c:v>
                </c:pt>
                <c:pt idx="8">
                  <c:v>3548.2220600000001</c:v>
                </c:pt>
                <c:pt idx="9">
                  <c:v>3560.78206</c:v>
                </c:pt>
                <c:pt idx="10">
                  <c:v>3993.9500600000001</c:v>
                </c:pt>
                <c:pt idx="11">
                  <c:v>4000.7890600000001</c:v>
                </c:pt>
                <c:pt idx="12">
                  <c:v>4451.0440600000002</c:v>
                </c:pt>
                <c:pt idx="13">
                  <c:v>4693.6840600000005</c:v>
                </c:pt>
                <c:pt idx="14">
                  <c:v>5313.2650600000006</c:v>
                </c:pt>
                <c:pt idx="15">
                  <c:v>5874.2340600000007</c:v>
                </c:pt>
                <c:pt idx="16">
                  <c:v>6084.3580600000005</c:v>
                </c:pt>
                <c:pt idx="17">
                  <c:v>10231.69706</c:v>
                </c:pt>
              </c:numCache>
              <c:extLst/>
            </c:numRef>
          </c:val>
          <c:smooth val="0"/>
          <c:extLst>
            <c:ext xmlns:c16="http://schemas.microsoft.com/office/drawing/2014/chart" uri="{C3380CC4-5D6E-409C-BE32-E72D297353CC}">
              <c16:uniqueId val="{00000001-4198-4227-B555-D26C46FF3CBF}"/>
            </c:ext>
          </c:extLst>
        </c:ser>
        <c:ser>
          <c:idx val="3"/>
          <c:order val="2"/>
          <c:tx>
            <c:strRef>
              <c:f>'[CO2 account graph, The 30%.xlsx]Per kategori'!$D$53</c:f>
              <c:strCache>
                <c:ptCount val="1"/>
                <c:pt idx="0">
                  <c:v>Wood</c:v>
                </c:pt>
              </c:strCache>
            </c:strRef>
          </c:tx>
          <c:spPr>
            <a:ln w="12700" cap="rnd">
              <a:solidFill>
                <a:srgbClr val="00B050"/>
              </a:solidFill>
              <a:round/>
            </a:ln>
            <a:effectLst/>
          </c:spPr>
          <c:marker>
            <c:symbol val="none"/>
          </c:marker>
          <c:cat>
            <c:strRef>
              <c:f>'[CO2 account graph, The 30%.xlsx]Per kategori'!$E$4:$BI$4</c:f>
              <c:strCache>
                <c:ptCount val="18"/>
                <c:pt idx="0">
                  <c:v>April '23</c:v>
                </c:pt>
                <c:pt idx="1">
                  <c:v>May '23</c:v>
                </c:pt>
                <c:pt idx="2">
                  <c:v>June '23</c:v>
                </c:pt>
                <c:pt idx="3">
                  <c:v>July '23</c:v>
                </c:pt>
                <c:pt idx="4">
                  <c:v>August '23</c:v>
                </c:pt>
                <c:pt idx="5">
                  <c:v>September '23</c:v>
                </c:pt>
                <c:pt idx="6">
                  <c:v>October '23</c:v>
                </c:pt>
                <c:pt idx="7">
                  <c:v>November '23</c:v>
                </c:pt>
                <c:pt idx="8">
                  <c:v>Decemer '23</c:v>
                </c:pt>
                <c:pt idx="9">
                  <c:v>January '24</c:v>
                </c:pt>
                <c:pt idx="10">
                  <c:v>February '24</c:v>
                </c:pt>
                <c:pt idx="11">
                  <c:v>March '24</c:v>
                </c:pt>
                <c:pt idx="12">
                  <c:v>April '24</c:v>
                </c:pt>
                <c:pt idx="13">
                  <c:v>May '24</c:v>
                </c:pt>
                <c:pt idx="14">
                  <c:v>June '24</c:v>
                </c:pt>
                <c:pt idx="15">
                  <c:v>July '24</c:v>
                </c:pt>
                <c:pt idx="16">
                  <c:v>August '24</c:v>
                </c:pt>
                <c:pt idx="17">
                  <c:v>September '24</c:v>
                </c:pt>
              </c:strCache>
              <c:extLst/>
            </c:strRef>
          </c:cat>
          <c:val>
            <c:numRef>
              <c:f>'[CO2 account graph, The 30%.xlsx]Per kategori'!$E$58:$BI$58</c:f>
              <c:numCache>
                <c:formatCode>0</c:formatCode>
                <c:ptCount val="18"/>
                <c:pt idx="0">
                  <c:v>0</c:v>
                </c:pt>
                <c:pt idx="1">
                  <c:v>0</c:v>
                </c:pt>
                <c:pt idx="2">
                  <c:v>-27.241599999999998</c:v>
                </c:pt>
                <c:pt idx="3">
                  <c:v>-27.241599999999998</c:v>
                </c:pt>
                <c:pt idx="4">
                  <c:v>-33.2866</c:v>
                </c:pt>
                <c:pt idx="5">
                  <c:v>-33.2866</c:v>
                </c:pt>
                <c:pt idx="6">
                  <c:v>-33.2866</c:v>
                </c:pt>
                <c:pt idx="7">
                  <c:v>-33.2866</c:v>
                </c:pt>
                <c:pt idx="8">
                  <c:v>-33.2866</c:v>
                </c:pt>
                <c:pt idx="9">
                  <c:v>-33.2866</c:v>
                </c:pt>
                <c:pt idx="10">
                  <c:v>-36.224599999999995</c:v>
                </c:pt>
                <c:pt idx="11">
                  <c:v>-45.101599999999998</c:v>
                </c:pt>
                <c:pt idx="12">
                  <c:v>-55.904600000000002</c:v>
                </c:pt>
                <c:pt idx="13">
                  <c:v>-86.238600000000005</c:v>
                </c:pt>
                <c:pt idx="14">
                  <c:v>-133.7576</c:v>
                </c:pt>
                <c:pt idx="15">
                  <c:v>-174.17260000000002</c:v>
                </c:pt>
                <c:pt idx="16">
                  <c:v>-205.3946</c:v>
                </c:pt>
                <c:pt idx="17">
                  <c:v>-367.70259999999996</c:v>
                </c:pt>
              </c:numCache>
              <c:extLst/>
            </c:numRef>
          </c:val>
          <c:smooth val="0"/>
          <c:extLst>
            <c:ext xmlns:c16="http://schemas.microsoft.com/office/drawing/2014/chart" uri="{C3380CC4-5D6E-409C-BE32-E72D297353CC}">
              <c16:uniqueId val="{00000002-4198-4227-B555-D26C46FF3CBF}"/>
            </c:ext>
          </c:extLst>
        </c:ser>
        <c:ser>
          <c:idx val="4"/>
          <c:order val="3"/>
          <c:tx>
            <c:strRef>
              <c:f>'[CO2 account graph, The 30%.xlsx]Per kategori'!$D$61</c:f>
              <c:strCache>
                <c:ptCount val="1"/>
                <c:pt idx="0">
                  <c:v>Sand</c:v>
                </c:pt>
              </c:strCache>
            </c:strRef>
          </c:tx>
          <c:spPr>
            <a:ln w="12700" cap="rnd">
              <a:solidFill>
                <a:srgbClr val="FFC000"/>
              </a:solidFill>
              <a:round/>
            </a:ln>
            <a:effectLst/>
          </c:spPr>
          <c:marker>
            <c:symbol val="none"/>
          </c:marker>
          <c:cat>
            <c:strRef>
              <c:f>'[CO2 account graph, The 30%.xlsx]Per kategori'!$E$4:$BI$4</c:f>
              <c:strCache>
                <c:ptCount val="18"/>
                <c:pt idx="0">
                  <c:v>April '23</c:v>
                </c:pt>
                <c:pt idx="1">
                  <c:v>May '23</c:v>
                </c:pt>
                <c:pt idx="2">
                  <c:v>June '23</c:v>
                </c:pt>
                <c:pt idx="3">
                  <c:v>July '23</c:v>
                </c:pt>
                <c:pt idx="4">
                  <c:v>August '23</c:v>
                </c:pt>
                <c:pt idx="5">
                  <c:v>September '23</c:v>
                </c:pt>
                <c:pt idx="6">
                  <c:v>October '23</c:v>
                </c:pt>
                <c:pt idx="7">
                  <c:v>November '23</c:v>
                </c:pt>
                <c:pt idx="8">
                  <c:v>Decemer '23</c:v>
                </c:pt>
                <c:pt idx="9">
                  <c:v>January '24</c:v>
                </c:pt>
                <c:pt idx="10">
                  <c:v>February '24</c:v>
                </c:pt>
                <c:pt idx="11">
                  <c:v>March '24</c:v>
                </c:pt>
                <c:pt idx="12">
                  <c:v>April '24</c:v>
                </c:pt>
                <c:pt idx="13">
                  <c:v>May '24</c:v>
                </c:pt>
                <c:pt idx="14">
                  <c:v>June '24</c:v>
                </c:pt>
                <c:pt idx="15">
                  <c:v>July '24</c:v>
                </c:pt>
                <c:pt idx="16">
                  <c:v>August '24</c:v>
                </c:pt>
                <c:pt idx="17">
                  <c:v>September '24</c:v>
                </c:pt>
              </c:strCache>
              <c:extLst/>
            </c:strRef>
          </c:cat>
          <c:val>
            <c:numRef>
              <c:f>'[CO2 account graph, The 30%.xlsx]Per kategori'!$E$70:$BI$70</c:f>
              <c:numCache>
                <c:formatCode>0</c:formatCode>
                <c:ptCount val="18"/>
                <c:pt idx="0">
                  <c:v>0</c:v>
                </c:pt>
                <c:pt idx="1">
                  <c:v>0</c:v>
                </c:pt>
                <c:pt idx="2">
                  <c:v>0</c:v>
                </c:pt>
                <c:pt idx="3">
                  <c:v>685.68499999999995</c:v>
                </c:pt>
                <c:pt idx="4">
                  <c:v>1850.3130000000001</c:v>
                </c:pt>
                <c:pt idx="5">
                  <c:v>1914.9449999999999</c:v>
                </c:pt>
                <c:pt idx="6">
                  <c:v>1993.6220000000001</c:v>
                </c:pt>
                <c:pt idx="7">
                  <c:v>2123.739</c:v>
                </c:pt>
                <c:pt idx="8">
                  <c:v>2123.739</c:v>
                </c:pt>
                <c:pt idx="9">
                  <c:v>2146.317</c:v>
                </c:pt>
                <c:pt idx="10">
                  <c:v>2156.125</c:v>
                </c:pt>
                <c:pt idx="11">
                  <c:v>2180.3820000000001</c:v>
                </c:pt>
                <c:pt idx="12">
                  <c:v>2201.9630000000002</c:v>
                </c:pt>
                <c:pt idx="13">
                  <c:v>2206.5219999999999</c:v>
                </c:pt>
                <c:pt idx="14">
                  <c:v>2212.502</c:v>
                </c:pt>
                <c:pt idx="15">
                  <c:v>2215.8690000000001</c:v>
                </c:pt>
                <c:pt idx="16">
                  <c:v>2215.8690000000001</c:v>
                </c:pt>
                <c:pt idx="17">
                  <c:v>2215.8690000000001</c:v>
                </c:pt>
              </c:numCache>
              <c:extLst/>
            </c:numRef>
          </c:val>
          <c:smooth val="0"/>
          <c:extLst>
            <c:ext xmlns:c16="http://schemas.microsoft.com/office/drawing/2014/chart" uri="{C3380CC4-5D6E-409C-BE32-E72D297353CC}">
              <c16:uniqueId val="{00000003-4198-4227-B555-D26C46FF3CBF}"/>
            </c:ext>
          </c:extLst>
        </c:ser>
        <c:ser>
          <c:idx val="5"/>
          <c:order val="4"/>
          <c:tx>
            <c:strRef>
              <c:f>'[CO2 account graph, The 30%.xlsx]Per kategori'!$D$73</c:f>
              <c:strCache>
                <c:ptCount val="1"/>
                <c:pt idx="0">
                  <c:v>Soil</c:v>
                </c:pt>
              </c:strCache>
            </c:strRef>
          </c:tx>
          <c:spPr>
            <a:ln w="12700" cap="rnd">
              <a:solidFill>
                <a:schemeClr val="accent6"/>
              </a:solidFill>
              <a:round/>
            </a:ln>
            <a:effectLst/>
          </c:spPr>
          <c:marker>
            <c:symbol val="none"/>
          </c:marker>
          <c:cat>
            <c:strRef>
              <c:f>'[CO2 account graph, The 30%.xlsx]Per kategori'!$E$4:$BI$4</c:f>
              <c:strCache>
                <c:ptCount val="45"/>
                <c:pt idx="0">
                  <c:v>April '23</c:v>
                </c:pt>
                <c:pt idx="1">
                  <c:v>May '23</c:v>
                </c:pt>
                <c:pt idx="2">
                  <c:v>June '23</c:v>
                </c:pt>
                <c:pt idx="3">
                  <c:v>July '23</c:v>
                </c:pt>
                <c:pt idx="4">
                  <c:v>August '23</c:v>
                </c:pt>
                <c:pt idx="5">
                  <c:v>September '23</c:v>
                </c:pt>
                <c:pt idx="6">
                  <c:v>October '23</c:v>
                </c:pt>
                <c:pt idx="7">
                  <c:v>November '23</c:v>
                </c:pt>
                <c:pt idx="8">
                  <c:v>Decemer '23</c:v>
                </c:pt>
                <c:pt idx="9">
                  <c:v>January '24</c:v>
                </c:pt>
                <c:pt idx="10">
                  <c:v>February '24</c:v>
                </c:pt>
                <c:pt idx="11">
                  <c:v>March '24</c:v>
                </c:pt>
                <c:pt idx="12">
                  <c:v>April '24</c:v>
                </c:pt>
                <c:pt idx="13">
                  <c:v>May '24</c:v>
                </c:pt>
                <c:pt idx="14">
                  <c:v>June '24</c:v>
                </c:pt>
                <c:pt idx="15">
                  <c:v>July '24</c:v>
                </c:pt>
                <c:pt idx="16">
                  <c:v>August '24</c:v>
                </c:pt>
                <c:pt idx="17">
                  <c:v>September '24</c:v>
                </c:pt>
                <c:pt idx="18">
                  <c:v>November '24</c:v>
                </c:pt>
                <c:pt idx="19">
                  <c:v>Decemer '24</c:v>
                </c:pt>
                <c:pt idx="20">
                  <c:v>January '25</c:v>
                </c:pt>
                <c:pt idx="21">
                  <c:v>February '25</c:v>
                </c:pt>
                <c:pt idx="22">
                  <c:v>March '25</c:v>
                </c:pt>
                <c:pt idx="23">
                  <c:v>April '25</c:v>
                </c:pt>
                <c:pt idx="24">
                  <c:v>May '25</c:v>
                </c:pt>
                <c:pt idx="25">
                  <c:v>June '25</c:v>
                </c:pt>
                <c:pt idx="26">
                  <c:v>July '25</c:v>
                </c:pt>
                <c:pt idx="27">
                  <c:v>August '25</c:v>
                </c:pt>
                <c:pt idx="28">
                  <c:v>September '25</c:v>
                </c:pt>
                <c:pt idx="29">
                  <c:v>October '25</c:v>
                </c:pt>
                <c:pt idx="30">
                  <c:v>November '25</c:v>
                </c:pt>
                <c:pt idx="31">
                  <c:v>Decemer '25</c:v>
                </c:pt>
                <c:pt idx="32">
                  <c:v>January '26</c:v>
                </c:pt>
                <c:pt idx="33">
                  <c:v>February '26</c:v>
                </c:pt>
                <c:pt idx="34">
                  <c:v>March '26</c:v>
                </c:pt>
                <c:pt idx="35">
                  <c:v>April '26</c:v>
                </c:pt>
                <c:pt idx="36">
                  <c:v>May '26</c:v>
                </c:pt>
                <c:pt idx="37">
                  <c:v>June '26</c:v>
                </c:pt>
                <c:pt idx="38">
                  <c:v>July '26</c:v>
                </c:pt>
                <c:pt idx="39">
                  <c:v>August '26</c:v>
                </c:pt>
                <c:pt idx="40">
                  <c:v>September '26</c:v>
                </c:pt>
                <c:pt idx="41">
                  <c:v>October '26</c:v>
                </c:pt>
                <c:pt idx="42">
                  <c:v>November '26</c:v>
                </c:pt>
                <c:pt idx="43">
                  <c:v>Decemer '26</c:v>
                </c:pt>
                <c:pt idx="44">
                  <c:v>January '27</c:v>
                </c:pt>
              </c:strCache>
              <c:extLst/>
            </c:strRef>
          </c:cat>
          <c:val>
            <c:numRef>
              <c:f>'[CO2 account graph, The 30%.xlsx]Per kategori'!$AF$89:$BI$89</c:f>
              <c:numCache>
                <c:formatCode>General</c:formatCode>
                <c:ptCount val="18"/>
              </c:numCache>
              <c:extLst/>
            </c:numRef>
          </c:val>
          <c:smooth val="0"/>
          <c:extLst>
            <c:ext xmlns:c16="http://schemas.microsoft.com/office/drawing/2014/chart" uri="{C3380CC4-5D6E-409C-BE32-E72D297353CC}">
              <c16:uniqueId val="{00000004-4198-4227-B555-D26C46FF3CBF}"/>
            </c:ext>
          </c:extLst>
        </c:ser>
        <c:ser>
          <c:idx val="6"/>
          <c:order val="5"/>
          <c:tx>
            <c:strRef>
              <c:f>'[CO2 account graph, The 30%.xlsx]Per kategori'!$D$92</c:f>
              <c:strCache>
                <c:ptCount val="1"/>
                <c:pt idx="0">
                  <c:v>Concrete + cement</c:v>
                </c:pt>
              </c:strCache>
            </c:strRef>
          </c:tx>
          <c:spPr>
            <a:ln w="12700" cap="rnd">
              <a:solidFill>
                <a:srgbClr val="C199DF"/>
              </a:solidFill>
              <a:round/>
            </a:ln>
            <a:effectLst/>
          </c:spPr>
          <c:marker>
            <c:symbol val="none"/>
          </c:marker>
          <c:cat>
            <c:strRef>
              <c:f>'[CO2 account graph, The 30%.xlsx]Per kategori'!$E$4:$BI$4</c:f>
              <c:strCache>
                <c:ptCount val="18"/>
                <c:pt idx="0">
                  <c:v>April '23</c:v>
                </c:pt>
                <c:pt idx="1">
                  <c:v>May '23</c:v>
                </c:pt>
                <c:pt idx="2">
                  <c:v>June '23</c:v>
                </c:pt>
                <c:pt idx="3">
                  <c:v>July '23</c:v>
                </c:pt>
                <c:pt idx="4">
                  <c:v>August '23</c:v>
                </c:pt>
                <c:pt idx="5">
                  <c:v>September '23</c:v>
                </c:pt>
                <c:pt idx="6">
                  <c:v>October '23</c:v>
                </c:pt>
                <c:pt idx="7">
                  <c:v>November '23</c:v>
                </c:pt>
                <c:pt idx="8">
                  <c:v>Decemer '23</c:v>
                </c:pt>
                <c:pt idx="9">
                  <c:v>January '24</c:v>
                </c:pt>
                <c:pt idx="10">
                  <c:v>February '24</c:v>
                </c:pt>
                <c:pt idx="11">
                  <c:v>March '24</c:v>
                </c:pt>
                <c:pt idx="12">
                  <c:v>April '24</c:v>
                </c:pt>
                <c:pt idx="13">
                  <c:v>May '24</c:v>
                </c:pt>
                <c:pt idx="14">
                  <c:v>June '24</c:v>
                </c:pt>
                <c:pt idx="15">
                  <c:v>July '24</c:v>
                </c:pt>
                <c:pt idx="16">
                  <c:v>August '24</c:v>
                </c:pt>
                <c:pt idx="17">
                  <c:v>September '24</c:v>
                </c:pt>
              </c:strCache>
              <c:extLst/>
            </c:strRef>
          </c:cat>
          <c:val>
            <c:numRef>
              <c:f>'[CO2 account graph, The 30%.xlsx]Per kategori'!$E$109:$BI$109</c:f>
              <c:numCache>
                <c:formatCode>0</c:formatCode>
                <c:ptCount val="18"/>
                <c:pt idx="0">
                  <c:v>0</c:v>
                </c:pt>
                <c:pt idx="1">
                  <c:v>0</c:v>
                </c:pt>
                <c:pt idx="2">
                  <c:v>0</c:v>
                </c:pt>
                <c:pt idx="3">
                  <c:v>0</c:v>
                </c:pt>
                <c:pt idx="4">
                  <c:v>0</c:v>
                </c:pt>
                <c:pt idx="5">
                  <c:v>0</c:v>
                </c:pt>
                <c:pt idx="6">
                  <c:v>0</c:v>
                </c:pt>
                <c:pt idx="7">
                  <c:v>215.63499999999999</c:v>
                </c:pt>
                <c:pt idx="8">
                  <c:v>309.11</c:v>
                </c:pt>
                <c:pt idx="9">
                  <c:v>527.85500000000002</c:v>
                </c:pt>
                <c:pt idx="10">
                  <c:v>1301.4760000000001</c:v>
                </c:pt>
                <c:pt idx="11">
                  <c:v>1621.164</c:v>
                </c:pt>
                <c:pt idx="12">
                  <c:v>1867.1120000000001</c:v>
                </c:pt>
                <c:pt idx="13">
                  <c:v>2078.3020000000001</c:v>
                </c:pt>
                <c:pt idx="14">
                  <c:v>2282.6509999999998</c:v>
                </c:pt>
                <c:pt idx="15">
                  <c:v>2411.299</c:v>
                </c:pt>
                <c:pt idx="16">
                  <c:v>2578.7849999999999</c:v>
                </c:pt>
                <c:pt idx="17">
                  <c:v>2778.0070000000001</c:v>
                </c:pt>
              </c:numCache>
              <c:extLst/>
            </c:numRef>
          </c:val>
          <c:smooth val="0"/>
          <c:extLst>
            <c:ext xmlns:c16="http://schemas.microsoft.com/office/drawing/2014/chart" uri="{C3380CC4-5D6E-409C-BE32-E72D297353CC}">
              <c16:uniqueId val="{00000005-4198-4227-B555-D26C46FF3CBF}"/>
            </c:ext>
          </c:extLst>
        </c:ser>
        <c:ser>
          <c:idx val="8"/>
          <c:order val="6"/>
          <c:tx>
            <c:strRef>
              <c:f>'[CO2 account graph, The 30%.xlsx]Per kategori'!$D$131</c:f>
              <c:strCache>
                <c:ptCount val="1"/>
                <c:pt idx="0">
                  <c:v>Accumulated for all materials</c:v>
                </c:pt>
              </c:strCache>
            </c:strRef>
          </c:tx>
          <c:spPr>
            <a:ln w="25400" cap="rnd">
              <a:solidFill>
                <a:srgbClr val="D80AAC"/>
              </a:solidFill>
              <a:prstDash val="sysDot"/>
              <a:round/>
            </a:ln>
            <a:effectLst/>
          </c:spPr>
          <c:marker>
            <c:symbol val="none"/>
          </c:marker>
          <c:cat>
            <c:strRef>
              <c:f>'[CO2 account graph, The 30%.xlsx]Per kategori'!$E$4:$BI$4</c:f>
              <c:strCache>
                <c:ptCount val="18"/>
                <c:pt idx="0">
                  <c:v>April '23</c:v>
                </c:pt>
                <c:pt idx="1">
                  <c:v>May '23</c:v>
                </c:pt>
                <c:pt idx="2">
                  <c:v>June '23</c:v>
                </c:pt>
                <c:pt idx="3">
                  <c:v>July '23</c:v>
                </c:pt>
                <c:pt idx="4">
                  <c:v>August '23</c:v>
                </c:pt>
                <c:pt idx="5">
                  <c:v>September '23</c:v>
                </c:pt>
                <c:pt idx="6">
                  <c:v>October '23</c:v>
                </c:pt>
                <c:pt idx="7">
                  <c:v>November '23</c:v>
                </c:pt>
                <c:pt idx="8">
                  <c:v>Decemer '23</c:v>
                </c:pt>
                <c:pt idx="9">
                  <c:v>January '24</c:v>
                </c:pt>
                <c:pt idx="10">
                  <c:v>February '24</c:v>
                </c:pt>
                <c:pt idx="11">
                  <c:v>March '24</c:v>
                </c:pt>
                <c:pt idx="12">
                  <c:v>April '24</c:v>
                </c:pt>
                <c:pt idx="13">
                  <c:v>May '24</c:v>
                </c:pt>
                <c:pt idx="14">
                  <c:v>June '24</c:v>
                </c:pt>
                <c:pt idx="15">
                  <c:v>July '24</c:v>
                </c:pt>
                <c:pt idx="16">
                  <c:v>August '24</c:v>
                </c:pt>
                <c:pt idx="17">
                  <c:v>September '24</c:v>
                </c:pt>
              </c:strCache>
              <c:extLst/>
            </c:strRef>
          </c:cat>
          <c:val>
            <c:numRef>
              <c:f>'[CO2 account graph, The 30%.xlsx]Per kategori'!$E$131:$BI$131</c:f>
              <c:numCache>
                <c:formatCode>0</c:formatCode>
                <c:ptCount val="18"/>
                <c:pt idx="0">
                  <c:v>28.570820000000005</c:v>
                </c:pt>
                <c:pt idx="1">
                  <c:v>241.78140999999999</c:v>
                </c:pt>
                <c:pt idx="2">
                  <c:v>226.35901000000001</c:v>
                </c:pt>
                <c:pt idx="3">
                  <c:v>917.95401000000004</c:v>
                </c:pt>
                <c:pt idx="4">
                  <c:v>2240.1580099999996</c:v>
                </c:pt>
                <c:pt idx="5">
                  <c:v>5538.67101</c:v>
                </c:pt>
                <c:pt idx="6">
                  <c:v>5628.9930100000001</c:v>
                </c:pt>
                <c:pt idx="7">
                  <c:v>6121.8628799999997</c:v>
                </c:pt>
                <c:pt idx="8">
                  <c:v>6227.8308799999995</c:v>
                </c:pt>
                <c:pt idx="9">
                  <c:v>6602.8228799999997</c:v>
                </c:pt>
                <c:pt idx="10">
                  <c:v>7965.17688</c:v>
                </c:pt>
                <c:pt idx="11">
                  <c:v>8426.7078799999981</c:v>
                </c:pt>
                <c:pt idx="12">
                  <c:v>9232.0388799999982</c:v>
                </c:pt>
                <c:pt idx="13">
                  <c:v>9732.6421699999973</c:v>
                </c:pt>
                <c:pt idx="14">
                  <c:v>10558.682169999998</c:v>
                </c:pt>
                <c:pt idx="15">
                  <c:v>11258.407169999999</c:v>
                </c:pt>
                <c:pt idx="16">
                  <c:v>11652.267169999997</c:v>
                </c:pt>
                <c:pt idx="17">
                  <c:v>15921.143169999998</c:v>
                </c:pt>
              </c:numCache>
              <c:extLst/>
            </c:numRef>
          </c:val>
          <c:smooth val="0"/>
          <c:extLst>
            <c:ext xmlns:c16="http://schemas.microsoft.com/office/drawing/2014/chart" uri="{C3380CC4-5D6E-409C-BE32-E72D297353CC}">
              <c16:uniqueId val="{00000006-4198-4227-B555-D26C46FF3CBF}"/>
            </c:ext>
          </c:extLst>
        </c:ser>
        <c:ser>
          <c:idx val="0"/>
          <c:order val="7"/>
          <c:tx>
            <c:strRef>
              <c:f>'[CO2 account graph, The 30%.xlsx]Per kategori'!$D$133</c:f>
              <c:strCache>
                <c:ptCount val="1"/>
                <c:pt idx="0">
                  <c:v>Baseline</c:v>
                </c:pt>
              </c:strCache>
            </c:strRef>
          </c:tx>
          <c:spPr>
            <a:ln w="25400" cap="rnd">
              <a:solidFill>
                <a:schemeClr val="accent1"/>
              </a:solidFill>
              <a:round/>
            </a:ln>
            <a:effectLst/>
          </c:spPr>
          <c:marker>
            <c:symbol val="none"/>
          </c:marker>
          <c:cat>
            <c:strRef>
              <c:f>'[CO2 account graph, The 30%.xlsx]Per kategori'!$E$4:$BI$4</c:f>
              <c:strCache>
                <c:ptCount val="43"/>
                <c:pt idx="0">
                  <c:v>April '23</c:v>
                </c:pt>
                <c:pt idx="1">
                  <c:v>May '23</c:v>
                </c:pt>
                <c:pt idx="2">
                  <c:v>June '23</c:v>
                </c:pt>
                <c:pt idx="3">
                  <c:v>July '23</c:v>
                </c:pt>
                <c:pt idx="4">
                  <c:v>August '23</c:v>
                </c:pt>
                <c:pt idx="5">
                  <c:v>September '23</c:v>
                </c:pt>
                <c:pt idx="6">
                  <c:v>October '23</c:v>
                </c:pt>
                <c:pt idx="7">
                  <c:v>November '23</c:v>
                </c:pt>
                <c:pt idx="8">
                  <c:v>Decemer '23</c:v>
                </c:pt>
                <c:pt idx="9">
                  <c:v>January '24</c:v>
                </c:pt>
                <c:pt idx="10">
                  <c:v>February '24</c:v>
                </c:pt>
                <c:pt idx="11">
                  <c:v>March '24</c:v>
                </c:pt>
                <c:pt idx="12">
                  <c:v>April '24</c:v>
                </c:pt>
                <c:pt idx="13">
                  <c:v>May '24</c:v>
                </c:pt>
                <c:pt idx="14">
                  <c:v>June '24</c:v>
                </c:pt>
                <c:pt idx="15">
                  <c:v>July '24</c:v>
                </c:pt>
                <c:pt idx="16">
                  <c:v>August '24</c:v>
                </c:pt>
                <c:pt idx="17">
                  <c:v>September '24</c:v>
                </c:pt>
                <c:pt idx="18">
                  <c:v>January '25</c:v>
                </c:pt>
                <c:pt idx="19">
                  <c:v>February '25</c:v>
                </c:pt>
                <c:pt idx="20">
                  <c:v>March '25</c:v>
                </c:pt>
                <c:pt idx="21">
                  <c:v>April '25</c:v>
                </c:pt>
                <c:pt idx="22">
                  <c:v>May '25</c:v>
                </c:pt>
                <c:pt idx="23">
                  <c:v>June '25</c:v>
                </c:pt>
                <c:pt idx="24">
                  <c:v>July '25</c:v>
                </c:pt>
                <c:pt idx="25">
                  <c:v>August '25</c:v>
                </c:pt>
                <c:pt idx="26">
                  <c:v>September '25</c:v>
                </c:pt>
                <c:pt idx="27">
                  <c:v>October '25</c:v>
                </c:pt>
                <c:pt idx="28">
                  <c:v>November '25</c:v>
                </c:pt>
                <c:pt idx="29">
                  <c:v>Decemer '25</c:v>
                </c:pt>
                <c:pt idx="30">
                  <c:v>January '26</c:v>
                </c:pt>
                <c:pt idx="31">
                  <c:v>February '26</c:v>
                </c:pt>
                <c:pt idx="32">
                  <c:v>March '26</c:v>
                </c:pt>
                <c:pt idx="33">
                  <c:v>April '26</c:v>
                </c:pt>
                <c:pt idx="34">
                  <c:v>May '26</c:v>
                </c:pt>
                <c:pt idx="35">
                  <c:v>June '26</c:v>
                </c:pt>
                <c:pt idx="36">
                  <c:v>July '26</c:v>
                </c:pt>
                <c:pt idx="37">
                  <c:v>August '26</c:v>
                </c:pt>
                <c:pt idx="38">
                  <c:v>September '26</c:v>
                </c:pt>
                <c:pt idx="39">
                  <c:v>October '26</c:v>
                </c:pt>
                <c:pt idx="40">
                  <c:v>November '26</c:v>
                </c:pt>
                <c:pt idx="41">
                  <c:v>Decemer '26</c:v>
                </c:pt>
                <c:pt idx="42">
                  <c:v>January '27</c:v>
                </c:pt>
              </c:strCache>
              <c:extLst/>
            </c:strRef>
          </c:cat>
          <c:val>
            <c:numRef>
              <c:f>'[CO2 account graph, The 30%.xlsx]Per kategori'!$E$133:$Y$133</c:f>
              <c:numCache>
                <c:formatCode>#,##0</c:formatCode>
                <c:ptCount val="18"/>
                <c:pt idx="0">
                  <c:v>91629</c:v>
                </c:pt>
                <c:pt idx="1">
                  <c:v>91629</c:v>
                </c:pt>
                <c:pt idx="2">
                  <c:v>91629</c:v>
                </c:pt>
                <c:pt idx="3">
                  <c:v>91629</c:v>
                </c:pt>
                <c:pt idx="4">
                  <c:v>91629</c:v>
                </c:pt>
                <c:pt idx="5">
                  <c:v>91629</c:v>
                </c:pt>
                <c:pt idx="6">
                  <c:v>91629</c:v>
                </c:pt>
                <c:pt idx="7">
                  <c:v>91629</c:v>
                </c:pt>
                <c:pt idx="8">
                  <c:v>91629</c:v>
                </c:pt>
                <c:pt idx="9">
                  <c:v>91629</c:v>
                </c:pt>
                <c:pt idx="10">
                  <c:v>91629</c:v>
                </c:pt>
                <c:pt idx="11">
                  <c:v>91629</c:v>
                </c:pt>
                <c:pt idx="12">
                  <c:v>91629</c:v>
                </c:pt>
                <c:pt idx="13">
                  <c:v>91629</c:v>
                </c:pt>
                <c:pt idx="14">
                  <c:v>91629</c:v>
                </c:pt>
                <c:pt idx="15">
                  <c:v>91629</c:v>
                </c:pt>
                <c:pt idx="16">
                  <c:v>91629</c:v>
                </c:pt>
                <c:pt idx="17">
                  <c:v>91629</c:v>
                </c:pt>
              </c:numCache>
              <c:extLst/>
            </c:numRef>
          </c:val>
          <c:smooth val="0"/>
          <c:extLst>
            <c:ext xmlns:c16="http://schemas.microsoft.com/office/drawing/2014/chart" uri="{C3380CC4-5D6E-409C-BE32-E72D297353CC}">
              <c16:uniqueId val="{00000007-4198-4227-B555-D26C46FF3CBF}"/>
            </c:ext>
          </c:extLst>
        </c:ser>
        <c:ser>
          <c:idx val="7"/>
          <c:order val="8"/>
          <c:tx>
            <c:strRef>
              <c:f>'[CO2 account graph, The 30%.xlsx]Per kategori'!$D$134</c:f>
              <c:strCache>
                <c:ptCount val="1"/>
                <c:pt idx="0">
                  <c:v>30% reduction from Baseline</c:v>
                </c:pt>
              </c:strCache>
            </c:strRef>
          </c:tx>
          <c:spPr>
            <a:ln w="25400" cap="rnd">
              <a:solidFill>
                <a:schemeClr val="accent2">
                  <a:lumMod val="60000"/>
                </a:schemeClr>
              </a:solidFill>
              <a:prstDash val="sysDash"/>
              <a:round/>
            </a:ln>
            <a:effectLst/>
          </c:spPr>
          <c:marker>
            <c:symbol val="none"/>
          </c:marker>
          <c:cat>
            <c:strRef>
              <c:f>'[CO2 account graph, The 30%.xlsx]Per kategori'!$E$4:$BI$4</c:f>
              <c:strCache>
                <c:ptCount val="18"/>
                <c:pt idx="0">
                  <c:v>April '23</c:v>
                </c:pt>
                <c:pt idx="1">
                  <c:v>May '23</c:v>
                </c:pt>
                <c:pt idx="2">
                  <c:v>June '23</c:v>
                </c:pt>
                <c:pt idx="3">
                  <c:v>July '23</c:v>
                </c:pt>
                <c:pt idx="4">
                  <c:v>August '23</c:v>
                </c:pt>
                <c:pt idx="5">
                  <c:v>September '23</c:v>
                </c:pt>
                <c:pt idx="6">
                  <c:v>October '23</c:v>
                </c:pt>
                <c:pt idx="7">
                  <c:v>November '23</c:v>
                </c:pt>
                <c:pt idx="8">
                  <c:v>Decemer '23</c:v>
                </c:pt>
                <c:pt idx="9">
                  <c:v>January '24</c:v>
                </c:pt>
                <c:pt idx="10">
                  <c:v>February '24</c:v>
                </c:pt>
                <c:pt idx="11">
                  <c:v>March '24</c:v>
                </c:pt>
                <c:pt idx="12">
                  <c:v>April '24</c:v>
                </c:pt>
                <c:pt idx="13">
                  <c:v>May '24</c:v>
                </c:pt>
                <c:pt idx="14">
                  <c:v>June '24</c:v>
                </c:pt>
                <c:pt idx="15">
                  <c:v>July '24</c:v>
                </c:pt>
                <c:pt idx="16">
                  <c:v>August '24</c:v>
                </c:pt>
                <c:pt idx="17">
                  <c:v>September '24</c:v>
                </c:pt>
              </c:strCache>
              <c:extLst/>
            </c:strRef>
          </c:cat>
          <c:val>
            <c:numRef>
              <c:f>'[CO2 account graph, The 30%.xlsx]Per kategori'!$E$134:$BI$134</c:f>
              <c:numCache>
                <c:formatCode>General</c:formatCode>
                <c:ptCount val="18"/>
                <c:pt idx="0">
                  <c:v>64140</c:v>
                </c:pt>
                <c:pt idx="1">
                  <c:v>64140</c:v>
                </c:pt>
                <c:pt idx="2">
                  <c:v>64140</c:v>
                </c:pt>
                <c:pt idx="3">
                  <c:v>64140</c:v>
                </c:pt>
                <c:pt idx="4">
                  <c:v>64140</c:v>
                </c:pt>
                <c:pt idx="5">
                  <c:v>64140</c:v>
                </c:pt>
                <c:pt idx="6">
                  <c:v>64140</c:v>
                </c:pt>
                <c:pt idx="7">
                  <c:v>64140</c:v>
                </c:pt>
                <c:pt idx="8">
                  <c:v>64140</c:v>
                </c:pt>
                <c:pt idx="9">
                  <c:v>64140</c:v>
                </c:pt>
                <c:pt idx="10">
                  <c:v>64140</c:v>
                </c:pt>
                <c:pt idx="11">
                  <c:v>64140</c:v>
                </c:pt>
                <c:pt idx="12">
                  <c:v>64140</c:v>
                </c:pt>
                <c:pt idx="13">
                  <c:v>64140</c:v>
                </c:pt>
                <c:pt idx="14">
                  <c:v>64140</c:v>
                </c:pt>
                <c:pt idx="15">
                  <c:v>64140</c:v>
                </c:pt>
                <c:pt idx="16">
                  <c:v>64140</c:v>
                </c:pt>
                <c:pt idx="17">
                  <c:v>64140</c:v>
                </c:pt>
              </c:numCache>
              <c:extLst/>
            </c:numRef>
          </c:val>
          <c:smooth val="0"/>
          <c:extLst>
            <c:ext xmlns:c16="http://schemas.microsoft.com/office/drawing/2014/chart" uri="{C3380CC4-5D6E-409C-BE32-E72D297353CC}">
              <c16:uniqueId val="{00000008-4198-4227-B555-D26C46FF3CBF}"/>
            </c:ext>
          </c:extLst>
        </c:ser>
        <c:dLbls>
          <c:showLegendKey val="0"/>
          <c:showVal val="0"/>
          <c:showCatName val="0"/>
          <c:showSerName val="0"/>
          <c:showPercent val="0"/>
          <c:showBubbleSize val="0"/>
        </c:dLbls>
        <c:smooth val="0"/>
        <c:axId val="1307741216"/>
        <c:axId val="1307736896"/>
      </c:lineChart>
      <c:catAx>
        <c:axId val="1307741216"/>
        <c:scaling>
          <c:orientation val="minMax"/>
        </c:scaling>
        <c:delete val="0"/>
        <c:axPos val="b"/>
        <c:numFmt formatCode="#,##0.00" sourceLinked="0"/>
        <c:majorTickMark val="out"/>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307736896"/>
        <c:crosses val="autoZero"/>
        <c:auto val="1"/>
        <c:lblAlgn val="ctr"/>
        <c:lblOffset val="200"/>
        <c:tickMarkSkip val="1"/>
        <c:noMultiLvlLbl val="0"/>
      </c:catAx>
      <c:valAx>
        <c:axId val="130773689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a:t>CO2 e [ton]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3077412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2700">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a-DK"/>
              <a:t>Accumulated</a:t>
            </a:r>
            <a:r>
              <a:rPr lang="da-DK" baseline="0"/>
              <a:t> CO2 - Steel and concrete (+cement) </a:t>
            </a:r>
            <a:endParaRPr lang="da-DK"/>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lineChart>
        <c:grouping val="standard"/>
        <c:varyColors val="0"/>
        <c:ser>
          <c:idx val="2"/>
          <c:order val="2"/>
          <c:tx>
            <c:strRef>
              <c:f>'[CO2 account graph, The 30%.xlsx]Per kategori'!$D$37</c:f>
              <c:strCache>
                <c:ptCount val="1"/>
                <c:pt idx="0">
                  <c:v>Steel</c:v>
                </c:pt>
              </c:strCache>
            </c:strRef>
          </c:tx>
          <c:spPr>
            <a:ln w="19050" cap="rnd">
              <a:solidFill>
                <a:schemeClr val="tx2"/>
              </a:solidFill>
              <a:round/>
            </a:ln>
            <a:effectLst/>
          </c:spPr>
          <c:marker>
            <c:symbol val="none"/>
          </c:marker>
          <c:dLbls>
            <c:dLbl>
              <c:idx val="1"/>
              <c:layout>
                <c:manualLayout>
                  <c:x val="-3.1411015819554348E-2"/>
                  <c:y val="-5.7703289962855522E-2"/>
                </c:manualLayout>
              </c:layout>
              <c:tx>
                <c:rich>
                  <a:bodyPr/>
                  <a:lstStyle/>
                  <a:p>
                    <a:r>
                      <a:rPr lang="en-US" sz="800" dirty="0"/>
                      <a:t>Sheet pile</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775C-4B1B-A3A5-A3478BEB81AF}"/>
                </c:ext>
              </c:extLst>
            </c:dLbl>
            <c:dLbl>
              <c:idx val="4"/>
              <c:layout>
                <c:manualLayout>
                  <c:x val="-3.5842745090389712E-2"/>
                  <c:y val="-5.240468338249607E-2"/>
                </c:manualLayout>
              </c:layout>
              <c:tx>
                <c:rich>
                  <a:bodyPr/>
                  <a:lstStyle/>
                  <a:p>
                    <a:r>
                      <a:rPr lang="en-US" sz="800" dirty="0"/>
                      <a:t>Sheet pile</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775C-4B1B-A3A5-A3478BEB81AF}"/>
                </c:ext>
              </c:extLst>
            </c:dLbl>
            <c:dLbl>
              <c:idx val="5"/>
              <c:layout>
                <c:manualLayout>
                  <c:x val="-3.3801526254304916E-2"/>
                  <c:y val="-5.5291800284291669E-2"/>
                </c:manualLayout>
              </c:layout>
              <c:tx>
                <c:rich>
                  <a:bodyPr/>
                  <a:lstStyle/>
                  <a:p>
                    <a:r>
                      <a:rPr lang="en-US" sz="800" dirty="0"/>
                      <a:t>Sheet pile</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775C-4B1B-A3A5-A3478BEB81AF}"/>
                </c:ext>
              </c:extLst>
            </c:dLbl>
            <c:dLbl>
              <c:idx val="10"/>
              <c:layout>
                <c:manualLayout>
                  <c:x val="-3.2912215452837179E-2"/>
                  <c:y val="-4.667356515957375E-2"/>
                </c:manualLayout>
              </c:layout>
              <c:tx>
                <c:rich>
                  <a:bodyPr/>
                  <a:lstStyle/>
                  <a:p>
                    <a:r>
                      <a:rPr lang="en-US" sz="800" dirty="0"/>
                      <a:t>Anchor</a:t>
                    </a:r>
                    <a:endParaRPr lang="en-US"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775C-4B1B-A3A5-A3478BEB81AF}"/>
                </c:ext>
              </c:extLst>
            </c:dLbl>
            <c:dLbl>
              <c:idx val="12"/>
              <c:layout>
                <c:manualLayout>
                  <c:x val="-4.2448855742743138E-2"/>
                  <c:y val="-4.9969602159792306E-2"/>
                </c:manualLayout>
              </c:layout>
              <c:tx>
                <c:rich>
                  <a:bodyPr/>
                  <a:lstStyle/>
                  <a:p>
                    <a:r>
                      <a:rPr lang="en-US" sz="800" dirty="0"/>
                      <a:t>Reinforcement</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775C-4B1B-A3A5-A3478BEB81AF}"/>
                </c:ext>
              </c:extLst>
            </c:dLbl>
            <c:dLbl>
              <c:idx val="13"/>
              <c:layout>
                <c:manualLayout>
                  <c:x val="-1.8802273993207577E-2"/>
                  <c:y val="-5.8529807509269914E-2"/>
                </c:manualLayout>
              </c:layout>
              <c:tx>
                <c:rich>
                  <a:bodyPr/>
                  <a:lstStyle/>
                  <a:p>
                    <a:r>
                      <a:rPr lang="en-US" sz="800" dirty="0"/>
                      <a:t>Rei.</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775C-4B1B-A3A5-A3478BEB81AF}"/>
                </c:ext>
              </c:extLst>
            </c:dLbl>
            <c:dLbl>
              <c:idx val="14"/>
              <c:layout>
                <c:manualLayout>
                  <c:x val="-1.8488873861865533E-2"/>
                  <c:y val="-5.9273076733259968E-2"/>
                </c:manualLayout>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rgbClr val="002F67">
                            <a:lumMod val="75000"/>
                            <a:lumOff val="25000"/>
                          </a:srgbClr>
                        </a:solidFill>
                        <a:latin typeface="+mn-lt"/>
                        <a:ea typeface="+mn-ea"/>
                        <a:cs typeface="+mn-cs"/>
                      </a:defRPr>
                    </a:pPr>
                    <a:r>
                      <a:rPr lang="en-US" sz="800" b="0" i="0" u="none" strike="noStrike" kern="1200" baseline="0" dirty="0">
                        <a:solidFill>
                          <a:schemeClr val="tx1">
                            <a:lumMod val="65000"/>
                            <a:lumOff val="35000"/>
                          </a:schemeClr>
                        </a:solidFill>
                      </a:rPr>
                      <a:t>Rei.</a:t>
                    </a:r>
                    <a:endParaRPr lang="en-US" sz="800" dirty="0">
                      <a:solidFill>
                        <a:schemeClr val="tx1">
                          <a:lumMod val="65000"/>
                          <a:lumOff val="35000"/>
                        </a:schemeClr>
                      </a:solidFill>
                    </a:endParaRP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rgbClr val="002F67">
                          <a:lumMod val="75000"/>
                          <a:lumOff val="25000"/>
                        </a:srgb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6-775C-4B1B-A3A5-A3478BEB81AF}"/>
                </c:ext>
              </c:extLst>
            </c:dLbl>
            <c:dLbl>
              <c:idx val="15"/>
              <c:layout>
                <c:manualLayout>
                  <c:x val="-1.9064871226356819E-2"/>
                  <c:y val="-6.4162492048022685E-2"/>
                </c:manualLayout>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rgbClr val="002F67">
                            <a:lumMod val="75000"/>
                            <a:lumOff val="25000"/>
                          </a:srgbClr>
                        </a:solidFill>
                        <a:latin typeface="+mn-lt"/>
                        <a:ea typeface="+mn-ea"/>
                        <a:cs typeface="+mn-cs"/>
                      </a:defRPr>
                    </a:pPr>
                    <a:r>
                      <a:rPr lang="en-US" sz="800" b="0" i="0" u="none" strike="noStrike" kern="1200" baseline="0" dirty="0">
                        <a:solidFill>
                          <a:schemeClr val="tx1">
                            <a:lumMod val="65000"/>
                            <a:lumOff val="35000"/>
                          </a:schemeClr>
                        </a:solidFill>
                      </a:rPr>
                      <a:t>Rei.</a:t>
                    </a: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rgbClr val="002F67">
                          <a:lumMod val="75000"/>
                          <a:lumOff val="25000"/>
                        </a:srgb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775C-4B1B-A3A5-A3478BEB81AF}"/>
                </c:ext>
              </c:extLst>
            </c:dLbl>
            <c:dLbl>
              <c:idx val="16"/>
              <c:layout>
                <c:manualLayout>
                  <c:x val="-2.248036914460837E-2"/>
                  <c:y val="-6.6042765232680475E-2"/>
                </c:manualLayout>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rgbClr val="002F67">
                            <a:lumMod val="75000"/>
                            <a:lumOff val="25000"/>
                          </a:srgbClr>
                        </a:solidFill>
                        <a:latin typeface="+mn-lt"/>
                        <a:ea typeface="+mn-ea"/>
                        <a:cs typeface="+mn-cs"/>
                      </a:defRPr>
                    </a:pPr>
                    <a:r>
                      <a:rPr lang="en-US" sz="800" b="0" i="0" u="none" strike="noStrike" kern="1200" baseline="0" dirty="0">
                        <a:solidFill>
                          <a:schemeClr val="tx1">
                            <a:lumMod val="65000"/>
                            <a:lumOff val="35000"/>
                          </a:schemeClr>
                        </a:solidFill>
                      </a:rPr>
                      <a:t>Rei.</a:t>
                    </a: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rgbClr val="002F67">
                          <a:lumMod val="75000"/>
                          <a:lumOff val="25000"/>
                        </a:srgb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8-775C-4B1B-A3A5-A3478BEB81AF}"/>
                </c:ext>
              </c:extLst>
            </c:dLbl>
            <c:dLbl>
              <c:idx val="17"/>
              <c:layout>
                <c:manualLayout>
                  <c:x val="-4.675843265256583E-2"/>
                  <c:y val="-0.13767781109518457"/>
                </c:manualLayout>
              </c:layout>
              <c:tx>
                <c:rich>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rgbClr val="002F67">
                            <a:lumMod val="75000"/>
                            <a:lumOff val="25000"/>
                          </a:srgbClr>
                        </a:solidFill>
                        <a:latin typeface="+mn-lt"/>
                        <a:ea typeface="+mn-ea"/>
                        <a:cs typeface="+mn-cs"/>
                      </a:defRPr>
                    </a:pPr>
                    <a:r>
                      <a:rPr lang="en-US" sz="800" b="0" i="0" u="none" strike="noStrike" kern="1200" baseline="0" dirty="0">
                        <a:solidFill>
                          <a:schemeClr val="tx1">
                            <a:lumMod val="65000"/>
                            <a:lumOff val="35000"/>
                          </a:schemeClr>
                        </a:solidFill>
                      </a:rPr>
                      <a:t>Rei. and </a:t>
                    </a:r>
                  </a:p>
                  <a:p>
                    <a:pPr marL="0" marR="0" lvl="0" indent="0" algn="ctr" defTabSz="914400" rtl="0" eaLnBrk="1" fontAlgn="auto" latinLnBrk="0" hangingPunct="1">
                      <a:lnSpc>
                        <a:spcPct val="100000"/>
                      </a:lnSpc>
                      <a:spcBef>
                        <a:spcPts val="0"/>
                      </a:spcBef>
                      <a:spcAft>
                        <a:spcPts val="0"/>
                      </a:spcAft>
                      <a:buClrTx/>
                      <a:buSzTx/>
                      <a:buFontTx/>
                      <a:buNone/>
                      <a:tabLst/>
                      <a:defRPr>
                        <a:solidFill>
                          <a:srgbClr val="002F67">
                            <a:lumMod val="75000"/>
                            <a:lumOff val="25000"/>
                          </a:srgbClr>
                        </a:solidFill>
                      </a:defRPr>
                    </a:pPr>
                    <a:r>
                      <a:rPr lang="en-US" sz="800" b="0" i="0" u="none" strike="noStrike" kern="1200" baseline="0" dirty="0">
                        <a:solidFill>
                          <a:schemeClr val="tx1">
                            <a:lumMod val="65000"/>
                            <a:lumOff val="35000"/>
                          </a:schemeClr>
                        </a:solidFill>
                      </a:rPr>
                      <a:t>Reservation pipes</a:t>
                    </a:r>
                  </a:p>
                </c:rich>
              </c:tx>
              <c:spPr>
                <a:noFill/>
                <a:ln>
                  <a:noFill/>
                </a:ln>
                <a:effectLst/>
              </c:spPr>
              <c:txPr>
                <a:bodyPr rot="0" spcFirstLastPara="1" vertOverflow="ellipsis" vert="horz" wrap="square" lIns="38100" tIns="19050" rIns="38100" bIns="1905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900" b="0" i="0" u="none" strike="noStrike" kern="1200" baseline="0">
                      <a:solidFill>
                        <a:srgbClr val="002F67">
                          <a:lumMod val="75000"/>
                          <a:lumOff val="25000"/>
                        </a:srgb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775C-4B1B-A3A5-A3478BEB81A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'[CO2 account graph, The 30%.xlsx]Per kategori'!$E$4:$AE$4</c:f>
              <c:strCache>
                <c:ptCount val="19"/>
                <c:pt idx="0">
                  <c:v>April '23</c:v>
                </c:pt>
                <c:pt idx="1">
                  <c:v>May '23</c:v>
                </c:pt>
                <c:pt idx="2">
                  <c:v>June '23</c:v>
                </c:pt>
                <c:pt idx="3">
                  <c:v>July '23</c:v>
                </c:pt>
                <c:pt idx="4">
                  <c:v>August '23</c:v>
                </c:pt>
                <c:pt idx="5">
                  <c:v>September '23</c:v>
                </c:pt>
                <c:pt idx="6">
                  <c:v>October '23</c:v>
                </c:pt>
                <c:pt idx="7">
                  <c:v>November '23</c:v>
                </c:pt>
                <c:pt idx="8">
                  <c:v>Decemer '23</c:v>
                </c:pt>
                <c:pt idx="9">
                  <c:v>January '24</c:v>
                </c:pt>
                <c:pt idx="10">
                  <c:v>February '24</c:v>
                </c:pt>
                <c:pt idx="11">
                  <c:v>March '24</c:v>
                </c:pt>
                <c:pt idx="12">
                  <c:v>April '24</c:v>
                </c:pt>
                <c:pt idx="13">
                  <c:v>May '24</c:v>
                </c:pt>
                <c:pt idx="14">
                  <c:v>June '24</c:v>
                </c:pt>
                <c:pt idx="15">
                  <c:v>July '24</c:v>
                </c:pt>
                <c:pt idx="16">
                  <c:v>August '24</c:v>
                </c:pt>
                <c:pt idx="17">
                  <c:v>September '24</c:v>
                </c:pt>
                <c:pt idx="18">
                  <c:v>October '24</c:v>
                </c:pt>
              </c:strCache>
              <c:extLst/>
            </c:strRef>
          </c:cat>
          <c:val>
            <c:numRef>
              <c:f>'[CO2 account graph, The 30%.xlsx]Per kategori'!$E$50:$AE$50</c:f>
              <c:numCache>
                <c:formatCode>0</c:formatCode>
                <c:ptCount val="19"/>
                <c:pt idx="0">
                  <c:v>0</c:v>
                </c:pt>
                <c:pt idx="1">
                  <c:v>184.49506</c:v>
                </c:pt>
                <c:pt idx="2">
                  <c:v>184.49506</c:v>
                </c:pt>
                <c:pt idx="3">
                  <c:v>184.49506</c:v>
                </c:pt>
                <c:pt idx="4">
                  <c:v>347.51605999999998</c:v>
                </c:pt>
                <c:pt idx="5">
                  <c:v>3519.3770600000003</c:v>
                </c:pt>
                <c:pt idx="6">
                  <c:v>3519.3770600000003</c:v>
                </c:pt>
                <c:pt idx="7">
                  <c:v>3535.7290600000001</c:v>
                </c:pt>
                <c:pt idx="8">
                  <c:v>3548.2220600000001</c:v>
                </c:pt>
                <c:pt idx="9">
                  <c:v>3560.78206</c:v>
                </c:pt>
                <c:pt idx="10">
                  <c:v>3993.9500600000001</c:v>
                </c:pt>
                <c:pt idx="11">
                  <c:v>4000.7890600000001</c:v>
                </c:pt>
                <c:pt idx="12">
                  <c:v>4451.0440600000002</c:v>
                </c:pt>
                <c:pt idx="13">
                  <c:v>4693.6840600000005</c:v>
                </c:pt>
                <c:pt idx="14">
                  <c:v>5313.2650600000006</c:v>
                </c:pt>
                <c:pt idx="15">
                  <c:v>5874.2340600000007</c:v>
                </c:pt>
                <c:pt idx="16">
                  <c:v>6084.3580600000005</c:v>
                </c:pt>
                <c:pt idx="17">
                  <c:v>10231.69706</c:v>
                </c:pt>
                <c:pt idx="18">
                  <c:v>10231.69706</c:v>
                </c:pt>
              </c:numCache>
              <c:extLst/>
            </c:numRef>
          </c:val>
          <c:smooth val="0"/>
          <c:extLst>
            <c:ext xmlns:c16="http://schemas.microsoft.com/office/drawing/2014/chart" uri="{C3380CC4-5D6E-409C-BE32-E72D297353CC}">
              <c16:uniqueId val="{0000000A-775C-4B1B-A3A5-A3478BEB81AF}"/>
            </c:ext>
          </c:extLst>
        </c:ser>
        <c:ser>
          <c:idx val="5"/>
          <c:order val="5"/>
          <c:tx>
            <c:strRef>
              <c:f>'[CO2 account graph, The 30%.xlsx]Per kategori'!$D$73</c:f>
              <c:strCache>
                <c:ptCount val="1"/>
                <c:pt idx="0">
                  <c:v>Soil</c:v>
                </c:pt>
              </c:strCache>
            </c:strRef>
          </c:tx>
          <c:spPr>
            <a:ln w="25400" cap="rnd">
              <a:solidFill>
                <a:schemeClr val="accent6"/>
              </a:solidFill>
              <a:round/>
            </a:ln>
            <a:effectLst/>
          </c:spPr>
          <c:marker>
            <c:symbol val="none"/>
          </c:marker>
          <c:cat>
            <c:strRef>
              <c:f>'[CO2 account graph, The 30%.xlsx]Per kategori'!$E$4:$AE$4</c:f>
              <c:strCache>
                <c:ptCount val="27"/>
                <c:pt idx="0">
                  <c:v>April '23</c:v>
                </c:pt>
                <c:pt idx="1">
                  <c:v>May '23</c:v>
                </c:pt>
                <c:pt idx="2">
                  <c:v>June '23</c:v>
                </c:pt>
                <c:pt idx="3">
                  <c:v>July '23</c:v>
                </c:pt>
                <c:pt idx="4">
                  <c:v>August '23</c:v>
                </c:pt>
                <c:pt idx="5">
                  <c:v>September '23</c:v>
                </c:pt>
                <c:pt idx="6">
                  <c:v>October '23</c:v>
                </c:pt>
                <c:pt idx="7">
                  <c:v>November '23</c:v>
                </c:pt>
                <c:pt idx="8">
                  <c:v>Decemer '23</c:v>
                </c:pt>
                <c:pt idx="9">
                  <c:v>January '24</c:v>
                </c:pt>
                <c:pt idx="10">
                  <c:v>February '24</c:v>
                </c:pt>
                <c:pt idx="11">
                  <c:v>March '24</c:v>
                </c:pt>
                <c:pt idx="12">
                  <c:v>April '24</c:v>
                </c:pt>
                <c:pt idx="13">
                  <c:v>May '24</c:v>
                </c:pt>
                <c:pt idx="14">
                  <c:v>June '24</c:v>
                </c:pt>
                <c:pt idx="15">
                  <c:v>July '24</c:v>
                </c:pt>
                <c:pt idx="16">
                  <c:v>August '24</c:v>
                </c:pt>
                <c:pt idx="17">
                  <c:v>September '24</c:v>
                </c:pt>
                <c:pt idx="18">
                  <c:v>October '24</c:v>
                </c:pt>
                <c:pt idx="19">
                  <c:v>November '24</c:v>
                </c:pt>
                <c:pt idx="20">
                  <c:v>Decemer '24</c:v>
                </c:pt>
                <c:pt idx="21">
                  <c:v>January '25</c:v>
                </c:pt>
                <c:pt idx="22">
                  <c:v>February '25</c:v>
                </c:pt>
                <c:pt idx="23">
                  <c:v>March '25</c:v>
                </c:pt>
                <c:pt idx="24">
                  <c:v>April '25</c:v>
                </c:pt>
                <c:pt idx="25">
                  <c:v>May '25</c:v>
                </c:pt>
                <c:pt idx="26">
                  <c:v>June '25</c:v>
                </c:pt>
              </c:strCache>
              <c:extLst/>
            </c:strRef>
          </c:cat>
          <c:val>
            <c:numRef>
              <c:f>'Per kategori'!#REF!</c:f>
              <c:numCache>
                <c:formatCode>General</c:formatCode>
                <c:ptCount val="1"/>
                <c:pt idx="0">
                  <c:v>1</c:v>
                </c:pt>
              </c:numCache>
              <c:extLst/>
            </c:numRef>
          </c:val>
          <c:smooth val="0"/>
          <c:extLst>
            <c:ext xmlns:c16="http://schemas.microsoft.com/office/drawing/2014/chart" uri="{C3380CC4-5D6E-409C-BE32-E72D297353CC}">
              <c16:uniqueId val="{0000000B-775C-4B1B-A3A5-A3478BEB81AF}"/>
            </c:ext>
          </c:extLst>
        </c:ser>
        <c:ser>
          <c:idx val="6"/>
          <c:order val="6"/>
          <c:tx>
            <c:strRef>
              <c:f>'[CO2 account graph, The 30%.xlsx]Per kategori'!$D$92</c:f>
              <c:strCache>
                <c:ptCount val="1"/>
                <c:pt idx="0">
                  <c:v>Concrete + cement</c:v>
                </c:pt>
              </c:strCache>
            </c:strRef>
          </c:tx>
          <c:spPr>
            <a:ln w="19050" cap="rnd">
              <a:solidFill>
                <a:schemeClr val="tx1">
                  <a:lumMod val="60000"/>
                  <a:lumOff val="40000"/>
                </a:schemeClr>
              </a:solidFill>
              <a:round/>
            </a:ln>
            <a:effectLst/>
          </c:spPr>
          <c:marker>
            <c:symbol val="none"/>
          </c:marker>
          <c:dLbls>
            <c:dLbl>
              <c:idx val="9"/>
              <c:layout>
                <c:manualLayout>
                  <c:x val="-5.0009471359432754E-2"/>
                  <c:y val="-3.275102894384181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n-US" sz="700" dirty="0"/>
                      <a:t>Secant pile</a:t>
                    </a:r>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15:layout>
                    <c:manualLayout>
                      <c:w val="6.9141882276189948E-2"/>
                      <c:h val="2.8668915670590951E-2"/>
                    </c:manualLayout>
                  </c15:layout>
                  <c15:showDataLabelsRange val="0"/>
                </c:ext>
                <c:ext xmlns:c16="http://schemas.microsoft.com/office/drawing/2014/chart" uri="{C3380CC4-5D6E-409C-BE32-E72D297353CC}">
                  <c16:uniqueId val="{0000000C-775C-4B1B-A3A5-A3478BEB81AF}"/>
                </c:ext>
              </c:extLst>
            </c:dLbl>
            <c:dLbl>
              <c:idx val="10"/>
              <c:layout>
                <c:manualLayout>
                  <c:x val="-2.2352798385750914E-2"/>
                  <c:y val="-0.13492926061931329"/>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r>
                      <a:rPr lang="en-US" sz="700" dirty="0"/>
                      <a:t>Secant</a:t>
                    </a:r>
                    <a:r>
                      <a:rPr lang="en-US" sz="700" baseline="0" dirty="0"/>
                      <a:t> pile, Grout and Anchors</a:t>
                    </a:r>
                    <a:endParaRPr lang="en-US" sz="700" dirty="0"/>
                  </a:p>
                </c:rich>
              </c:tx>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extLst>
                <c:ext xmlns:c15="http://schemas.microsoft.com/office/drawing/2012/chart" uri="{CE6537A1-D6FC-4f65-9D91-7224C49458BB}">
                  <c15:layout>
                    <c:manualLayout>
                      <c:w val="8.7316310894664156E-2"/>
                      <c:h val="6.9048653356697104E-2"/>
                    </c:manualLayout>
                  </c15:layout>
                  <c15:showDataLabelsRange val="0"/>
                </c:ext>
                <c:ext xmlns:c16="http://schemas.microsoft.com/office/drawing/2014/chart" uri="{C3380CC4-5D6E-409C-BE32-E72D297353CC}">
                  <c16:uniqueId val="{0000000D-775C-4B1B-A3A5-A3478BEB81A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headEnd type="oval"/>
                      <a:tailEnd type="none" w="sm" len="sm"/>
                    </a:ln>
                    <a:effectLst/>
                  </c:spPr>
                </c15:leaderLines>
              </c:ext>
            </c:extLst>
          </c:dLbls>
          <c:cat>
            <c:strRef>
              <c:f>'[CO2 account graph, The 30%.xlsx]Per kategori'!$E$4:$AE$4</c:f>
              <c:strCache>
                <c:ptCount val="19"/>
                <c:pt idx="0">
                  <c:v>April '23</c:v>
                </c:pt>
                <c:pt idx="1">
                  <c:v>May '23</c:v>
                </c:pt>
                <c:pt idx="2">
                  <c:v>June '23</c:v>
                </c:pt>
                <c:pt idx="3">
                  <c:v>July '23</c:v>
                </c:pt>
                <c:pt idx="4">
                  <c:v>August '23</c:v>
                </c:pt>
                <c:pt idx="5">
                  <c:v>September '23</c:v>
                </c:pt>
                <c:pt idx="6">
                  <c:v>October '23</c:v>
                </c:pt>
                <c:pt idx="7">
                  <c:v>November '23</c:v>
                </c:pt>
                <c:pt idx="8">
                  <c:v>Decemer '23</c:v>
                </c:pt>
                <c:pt idx="9">
                  <c:v>January '24</c:v>
                </c:pt>
                <c:pt idx="10">
                  <c:v>February '24</c:v>
                </c:pt>
                <c:pt idx="11">
                  <c:v>March '24</c:v>
                </c:pt>
                <c:pt idx="12">
                  <c:v>April '24</c:v>
                </c:pt>
                <c:pt idx="13">
                  <c:v>May '24</c:v>
                </c:pt>
                <c:pt idx="14">
                  <c:v>June '24</c:v>
                </c:pt>
                <c:pt idx="15">
                  <c:v>July '24</c:v>
                </c:pt>
                <c:pt idx="16">
                  <c:v>August '24</c:v>
                </c:pt>
                <c:pt idx="17">
                  <c:v>September '24</c:v>
                </c:pt>
                <c:pt idx="18">
                  <c:v>October '24</c:v>
                </c:pt>
              </c:strCache>
              <c:extLst/>
            </c:strRef>
          </c:cat>
          <c:val>
            <c:numRef>
              <c:f>'[CO2 account graph, The 30%.xlsx]Per kategori'!$E$109:$AE$109</c:f>
              <c:numCache>
                <c:formatCode>0</c:formatCode>
                <c:ptCount val="19"/>
                <c:pt idx="0">
                  <c:v>0</c:v>
                </c:pt>
                <c:pt idx="1">
                  <c:v>0</c:v>
                </c:pt>
                <c:pt idx="2">
                  <c:v>0</c:v>
                </c:pt>
                <c:pt idx="3">
                  <c:v>0</c:v>
                </c:pt>
                <c:pt idx="4">
                  <c:v>0</c:v>
                </c:pt>
                <c:pt idx="5">
                  <c:v>0</c:v>
                </c:pt>
                <c:pt idx="6">
                  <c:v>0</c:v>
                </c:pt>
                <c:pt idx="7">
                  <c:v>215.63499999999999</c:v>
                </c:pt>
                <c:pt idx="8">
                  <c:v>309.11</c:v>
                </c:pt>
                <c:pt idx="9">
                  <c:v>527.85500000000002</c:v>
                </c:pt>
                <c:pt idx="10">
                  <c:v>1301.4760000000001</c:v>
                </c:pt>
                <c:pt idx="11">
                  <c:v>1621.164</c:v>
                </c:pt>
                <c:pt idx="12">
                  <c:v>1867.1120000000001</c:v>
                </c:pt>
                <c:pt idx="13">
                  <c:v>2078.3020000000001</c:v>
                </c:pt>
                <c:pt idx="14">
                  <c:v>2282.6509999999998</c:v>
                </c:pt>
                <c:pt idx="15">
                  <c:v>2411.299</c:v>
                </c:pt>
                <c:pt idx="16">
                  <c:v>2578.7849999999999</c:v>
                </c:pt>
                <c:pt idx="17">
                  <c:v>2778.0070000000001</c:v>
                </c:pt>
                <c:pt idx="18">
                  <c:v>2778.0070000000001</c:v>
                </c:pt>
              </c:numCache>
              <c:extLst/>
            </c:numRef>
          </c:val>
          <c:smooth val="0"/>
          <c:extLst>
            <c:ext xmlns:c16="http://schemas.microsoft.com/office/drawing/2014/chart" uri="{C3380CC4-5D6E-409C-BE32-E72D297353CC}">
              <c16:uniqueId val="{0000000E-775C-4B1B-A3A5-A3478BEB81AF}"/>
            </c:ext>
          </c:extLst>
        </c:ser>
        <c:ser>
          <c:idx val="8"/>
          <c:order val="8"/>
          <c:tx>
            <c:v>Steel budget (Baseline -30%)</c:v>
          </c:tx>
          <c:spPr>
            <a:ln w="19050" cap="rnd">
              <a:solidFill>
                <a:schemeClr val="tx2"/>
              </a:solidFill>
              <a:prstDash val="sysDash"/>
              <a:round/>
            </a:ln>
            <a:effectLst/>
          </c:spPr>
          <c:marker>
            <c:symbol val="none"/>
          </c:marker>
          <c:cat>
            <c:strRef>
              <c:f>'[CO2 account graph, The 30%.xlsx]Per kategori'!$E$4:$AE$4</c:f>
              <c:strCache>
                <c:ptCount val="19"/>
                <c:pt idx="0">
                  <c:v>April '23</c:v>
                </c:pt>
                <c:pt idx="1">
                  <c:v>May '23</c:v>
                </c:pt>
                <c:pt idx="2">
                  <c:v>June '23</c:v>
                </c:pt>
                <c:pt idx="3">
                  <c:v>July '23</c:v>
                </c:pt>
                <c:pt idx="4">
                  <c:v>August '23</c:v>
                </c:pt>
                <c:pt idx="5">
                  <c:v>September '23</c:v>
                </c:pt>
                <c:pt idx="6">
                  <c:v>October '23</c:v>
                </c:pt>
                <c:pt idx="7">
                  <c:v>November '23</c:v>
                </c:pt>
                <c:pt idx="8">
                  <c:v>Decemer '23</c:v>
                </c:pt>
                <c:pt idx="9">
                  <c:v>January '24</c:v>
                </c:pt>
                <c:pt idx="10">
                  <c:v>February '24</c:v>
                </c:pt>
                <c:pt idx="11">
                  <c:v>March '24</c:v>
                </c:pt>
                <c:pt idx="12">
                  <c:v>April '24</c:v>
                </c:pt>
                <c:pt idx="13">
                  <c:v>May '24</c:v>
                </c:pt>
                <c:pt idx="14">
                  <c:v>June '24</c:v>
                </c:pt>
                <c:pt idx="15">
                  <c:v>July '24</c:v>
                </c:pt>
                <c:pt idx="16">
                  <c:v>August '24</c:v>
                </c:pt>
                <c:pt idx="17">
                  <c:v>September '24</c:v>
                </c:pt>
                <c:pt idx="18">
                  <c:v>October '24</c:v>
                </c:pt>
              </c:strCache>
              <c:extLst/>
            </c:strRef>
          </c:cat>
          <c:val>
            <c:numRef>
              <c:f>'[CO2 account graph, The 30%.xlsx]Per kategori'!$E$51:$AE$51</c:f>
              <c:numCache>
                <c:formatCode>0</c:formatCode>
                <c:ptCount val="19"/>
                <c:pt idx="0">
                  <c:v>14907.9707</c:v>
                </c:pt>
                <c:pt idx="1">
                  <c:v>14907.9707</c:v>
                </c:pt>
                <c:pt idx="2">
                  <c:v>14907.9707</c:v>
                </c:pt>
                <c:pt idx="3">
                  <c:v>14907.9707</c:v>
                </c:pt>
                <c:pt idx="4">
                  <c:v>14907.9707</c:v>
                </c:pt>
                <c:pt idx="5">
                  <c:v>14907.9707</c:v>
                </c:pt>
                <c:pt idx="6">
                  <c:v>14907.9707</c:v>
                </c:pt>
                <c:pt idx="7">
                  <c:v>14907.9707</c:v>
                </c:pt>
                <c:pt idx="8">
                  <c:v>14907.9707</c:v>
                </c:pt>
                <c:pt idx="9">
                  <c:v>14907.9707</c:v>
                </c:pt>
                <c:pt idx="10">
                  <c:v>14907.9707</c:v>
                </c:pt>
                <c:pt idx="11">
                  <c:v>14907.9707</c:v>
                </c:pt>
                <c:pt idx="12">
                  <c:v>14907.9707</c:v>
                </c:pt>
                <c:pt idx="13">
                  <c:v>14907.9707</c:v>
                </c:pt>
                <c:pt idx="14">
                  <c:v>14907.9707</c:v>
                </c:pt>
                <c:pt idx="15">
                  <c:v>14907.9707</c:v>
                </c:pt>
                <c:pt idx="16">
                  <c:v>14907.9707</c:v>
                </c:pt>
                <c:pt idx="17">
                  <c:v>14907.9707</c:v>
                </c:pt>
                <c:pt idx="18">
                  <c:v>14907.9707</c:v>
                </c:pt>
              </c:numCache>
              <c:extLst/>
            </c:numRef>
          </c:val>
          <c:smooth val="0"/>
          <c:extLst>
            <c:ext xmlns:c16="http://schemas.microsoft.com/office/drawing/2014/chart" uri="{C3380CC4-5D6E-409C-BE32-E72D297353CC}">
              <c16:uniqueId val="{0000000F-775C-4B1B-A3A5-A3478BEB81AF}"/>
            </c:ext>
          </c:extLst>
        </c:ser>
        <c:ser>
          <c:idx val="9"/>
          <c:order val="10"/>
          <c:tx>
            <c:v>Conctere budget (Baseline -30%)</c:v>
          </c:tx>
          <c:spPr>
            <a:ln w="25400" cap="rnd">
              <a:solidFill>
                <a:schemeClr val="tx1">
                  <a:lumMod val="60000"/>
                  <a:lumOff val="40000"/>
                </a:schemeClr>
              </a:solidFill>
              <a:prstDash val="sysDash"/>
              <a:round/>
            </a:ln>
            <a:effectLst/>
          </c:spPr>
          <c:marker>
            <c:symbol val="none"/>
          </c:marker>
          <c:cat>
            <c:strRef>
              <c:f>'[CO2 account graph, The 30%.xlsx]Per kategori'!$E$4:$AE$4</c:f>
              <c:strCache>
                <c:ptCount val="19"/>
                <c:pt idx="0">
                  <c:v>April '23</c:v>
                </c:pt>
                <c:pt idx="1">
                  <c:v>May '23</c:v>
                </c:pt>
                <c:pt idx="2">
                  <c:v>June '23</c:v>
                </c:pt>
                <c:pt idx="3">
                  <c:v>July '23</c:v>
                </c:pt>
                <c:pt idx="4">
                  <c:v>August '23</c:v>
                </c:pt>
                <c:pt idx="5">
                  <c:v>September '23</c:v>
                </c:pt>
                <c:pt idx="6">
                  <c:v>October '23</c:v>
                </c:pt>
                <c:pt idx="7">
                  <c:v>November '23</c:v>
                </c:pt>
                <c:pt idx="8">
                  <c:v>Decemer '23</c:v>
                </c:pt>
                <c:pt idx="9">
                  <c:v>January '24</c:v>
                </c:pt>
                <c:pt idx="10">
                  <c:v>February '24</c:v>
                </c:pt>
                <c:pt idx="11">
                  <c:v>March '24</c:v>
                </c:pt>
                <c:pt idx="12">
                  <c:v>April '24</c:v>
                </c:pt>
                <c:pt idx="13">
                  <c:v>May '24</c:v>
                </c:pt>
                <c:pt idx="14">
                  <c:v>June '24</c:v>
                </c:pt>
                <c:pt idx="15">
                  <c:v>July '24</c:v>
                </c:pt>
                <c:pt idx="16">
                  <c:v>August '24</c:v>
                </c:pt>
                <c:pt idx="17">
                  <c:v>September '24</c:v>
                </c:pt>
                <c:pt idx="18">
                  <c:v>October '24</c:v>
                </c:pt>
              </c:strCache>
              <c:extLst/>
            </c:strRef>
          </c:cat>
          <c:val>
            <c:numRef>
              <c:f>'[CO2 account graph, The 30%.xlsx]Per kategori'!$E$110:$AE$110</c:f>
              <c:numCache>
                <c:formatCode>0</c:formatCode>
                <c:ptCount val="19"/>
                <c:pt idx="0">
                  <c:v>42782.273799999995</c:v>
                </c:pt>
                <c:pt idx="1">
                  <c:v>42782.273799999995</c:v>
                </c:pt>
                <c:pt idx="2">
                  <c:v>42782.273799999995</c:v>
                </c:pt>
                <c:pt idx="3">
                  <c:v>42782.273799999995</c:v>
                </c:pt>
                <c:pt idx="4">
                  <c:v>42782.273799999995</c:v>
                </c:pt>
                <c:pt idx="5">
                  <c:v>42782.273799999995</c:v>
                </c:pt>
                <c:pt idx="6">
                  <c:v>42782.273799999995</c:v>
                </c:pt>
                <c:pt idx="7">
                  <c:v>42782.273799999995</c:v>
                </c:pt>
                <c:pt idx="8">
                  <c:v>42782.273799999995</c:v>
                </c:pt>
                <c:pt idx="9">
                  <c:v>42782.273799999995</c:v>
                </c:pt>
                <c:pt idx="10">
                  <c:v>42782.273799999995</c:v>
                </c:pt>
                <c:pt idx="11">
                  <c:v>42782.273799999995</c:v>
                </c:pt>
                <c:pt idx="12">
                  <c:v>42782.273799999995</c:v>
                </c:pt>
                <c:pt idx="13">
                  <c:v>42782.273799999995</c:v>
                </c:pt>
                <c:pt idx="14">
                  <c:v>42782.273799999995</c:v>
                </c:pt>
                <c:pt idx="15">
                  <c:v>42782.273799999995</c:v>
                </c:pt>
                <c:pt idx="16">
                  <c:v>42782.273799999995</c:v>
                </c:pt>
                <c:pt idx="17">
                  <c:v>42782.273799999995</c:v>
                </c:pt>
                <c:pt idx="18">
                  <c:v>42782.273799999995</c:v>
                </c:pt>
              </c:numCache>
              <c:extLst/>
            </c:numRef>
          </c:val>
          <c:smooth val="0"/>
          <c:extLst>
            <c:ext xmlns:c16="http://schemas.microsoft.com/office/drawing/2014/chart" uri="{C3380CC4-5D6E-409C-BE32-E72D297353CC}">
              <c16:uniqueId val="{00000010-775C-4B1B-A3A5-A3478BEB81AF}"/>
            </c:ext>
          </c:extLst>
        </c:ser>
        <c:dLbls>
          <c:showLegendKey val="0"/>
          <c:showVal val="0"/>
          <c:showCatName val="0"/>
          <c:showSerName val="0"/>
          <c:showPercent val="0"/>
          <c:showBubbleSize val="0"/>
        </c:dLbls>
        <c:smooth val="0"/>
        <c:axId val="1307741216"/>
        <c:axId val="1307736896"/>
        <c:extLst>
          <c:ext xmlns:c15="http://schemas.microsoft.com/office/drawing/2012/chart" uri="{02D57815-91ED-43cb-92C2-25804820EDAC}">
            <c15:filteredLineSeries>
              <c15:ser>
                <c:idx val="0"/>
                <c:order val="0"/>
                <c:tx>
                  <c:strRef>
                    <c:extLst>
                      <c:ext uri="{02D57815-91ED-43cb-92C2-25804820EDAC}">
                        <c15:formulaRef>
                          <c15:sqref>'[CO2 account graph, The 30%.xlsx]Per kategori'!$D$5</c15:sqref>
                        </c15:formulaRef>
                      </c:ext>
                    </c:extLst>
                    <c:strCache>
                      <c:ptCount val="1"/>
                      <c:pt idx="0">
                        <c:v>Asphalt</c:v>
                      </c:pt>
                    </c:strCache>
                  </c:strRef>
                </c:tx>
                <c:spPr>
                  <a:ln w="28575" cap="rnd">
                    <a:solidFill>
                      <a:schemeClr val="accent5">
                        <a:lumMod val="75000"/>
                      </a:schemeClr>
                    </a:solidFill>
                    <a:round/>
                  </a:ln>
                  <a:effectLst/>
                </c:spPr>
                <c:marker>
                  <c:symbol val="none"/>
                </c:marker>
                <c:cat>
                  <c:strRef>
                    <c:extLst>
                      <c:ext uri="{02D57815-91ED-43cb-92C2-25804820EDAC}">
                        <c15:formulaRef>
                          <c15:sqref>'[CO2 account graph, The 30%.xlsx]Per kategori'!$E$4:$AE$4</c15:sqref>
                        </c15:formulaRef>
                      </c:ext>
                    </c:extLst>
                    <c:strCache>
                      <c:ptCount val="19"/>
                      <c:pt idx="0">
                        <c:v>April '23</c:v>
                      </c:pt>
                      <c:pt idx="1">
                        <c:v>May '23</c:v>
                      </c:pt>
                      <c:pt idx="2">
                        <c:v>June '23</c:v>
                      </c:pt>
                      <c:pt idx="3">
                        <c:v>July '23</c:v>
                      </c:pt>
                      <c:pt idx="4">
                        <c:v>August '23</c:v>
                      </c:pt>
                      <c:pt idx="5">
                        <c:v>September '23</c:v>
                      </c:pt>
                      <c:pt idx="6">
                        <c:v>October '23</c:v>
                      </c:pt>
                      <c:pt idx="7">
                        <c:v>November '23</c:v>
                      </c:pt>
                      <c:pt idx="8">
                        <c:v>Decemer '23</c:v>
                      </c:pt>
                      <c:pt idx="9">
                        <c:v>January '24</c:v>
                      </c:pt>
                      <c:pt idx="10">
                        <c:v>February '24</c:v>
                      </c:pt>
                      <c:pt idx="11">
                        <c:v>March '24</c:v>
                      </c:pt>
                      <c:pt idx="12">
                        <c:v>April '24</c:v>
                      </c:pt>
                      <c:pt idx="13">
                        <c:v>May '24</c:v>
                      </c:pt>
                      <c:pt idx="14">
                        <c:v>June '24</c:v>
                      </c:pt>
                      <c:pt idx="15">
                        <c:v>July '24</c:v>
                      </c:pt>
                      <c:pt idx="16">
                        <c:v>August '24</c:v>
                      </c:pt>
                      <c:pt idx="17">
                        <c:v>September '24</c:v>
                      </c:pt>
                      <c:pt idx="18">
                        <c:v>October '24</c:v>
                      </c:pt>
                    </c:strCache>
                  </c:strRef>
                </c:cat>
                <c:val>
                  <c:numRef>
                    <c:extLst>
                      <c:ext uri="{02D57815-91ED-43cb-92C2-25804820EDAC}">
                        <c15:formulaRef>
                          <c15:sqref>'[CO2 account graph, The 30%.xlsx]Per kategori'!$E$20:$BI$20</c15:sqref>
                        </c15:formulaRef>
                      </c:ext>
                    </c:extLst>
                    <c:numCache>
                      <c:formatCode>0.0</c:formatCode>
                      <c:ptCount val="38"/>
                      <c:pt idx="0">
                        <c:v>505.71999999999997</c:v>
                      </c:pt>
                      <c:pt idx="1">
                        <c:v>505.71999999999997</c:v>
                      </c:pt>
                      <c:pt idx="2">
                        <c:v>10911.019999999999</c:v>
                      </c:pt>
                      <c:pt idx="3">
                        <c:v>10911.019999999999</c:v>
                      </c:pt>
                      <c:pt idx="4">
                        <c:v>10911.019999999999</c:v>
                      </c:pt>
                      <c:pt idx="5">
                        <c:v>10911.019999999999</c:v>
                      </c:pt>
                      <c:pt idx="6">
                        <c:v>10911.019999999999</c:v>
                      </c:pt>
                      <c:pt idx="7">
                        <c:v>10911.019999999999</c:v>
                      </c:pt>
                      <c:pt idx="8">
                        <c:v>10911.019999999999</c:v>
                      </c:pt>
                      <c:pt idx="9">
                        <c:v>14338.019999999999</c:v>
                      </c:pt>
                      <c:pt idx="10">
                        <c:v>19223.019999999997</c:v>
                      </c:pt>
                      <c:pt idx="11">
                        <c:v>19223.019999999997</c:v>
                      </c:pt>
                      <c:pt idx="12">
                        <c:v>28435.019999999997</c:v>
                      </c:pt>
                      <c:pt idx="13">
                        <c:v>28435.309999999998</c:v>
                      </c:pt>
                      <c:pt idx="14">
                        <c:v>28435.309999999998</c:v>
                      </c:pt>
                      <c:pt idx="15">
                        <c:v>28435.309999999998</c:v>
                      </c:pt>
                      <c:pt idx="16">
                        <c:v>28435.309999999998</c:v>
                      </c:pt>
                      <c:pt idx="17">
                        <c:v>28435.309999999998</c:v>
                      </c:pt>
                      <c:pt idx="18">
                        <c:v>28435.309999999998</c:v>
                      </c:pt>
                      <c:pt idx="19">
                        <c:v>28435.309999999998</c:v>
                      </c:pt>
                      <c:pt idx="20">
                        <c:v>28435.309999999998</c:v>
                      </c:pt>
                      <c:pt idx="21">
                        <c:v>28435.309999999998</c:v>
                      </c:pt>
                      <c:pt idx="22">
                        <c:v>28435.309999999998</c:v>
                      </c:pt>
                      <c:pt idx="23">
                        <c:v>28435.309999999998</c:v>
                      </c:pt>
                      <c:pt idx="24">
                        <c:v>28435.309999999998</c:v>
                      </c:pt>
                      <c:pt idx="25">
                        <c:v>28435.309999999998</c:v>
                      </c:pt>
                      <c:pt idx="26">
                        <c:v>28435.309999999998</c:v>
                      </c:pt>
                      <c:pt idx="27">
                        <c:v>28435.309999999998</c:v>
                      </c:pt>
                      <c:pt idx="28">
                        <c:v>28435.309999999998</c:v>
                      </c:pt>
                      <c:pt idx="29">
                        <c:v>28435.309999999998</c:v>
                      </c:pt>
                      <c:pt idx="30">
                        <c:v>28435.309999999998</c:v>
                      </c:pt>
                      <c:pt idx="31">
                        <c:v>28435.309999999998</c:v>
                      </c:pt>
                      <c:pt idx="32">
                        <c:v>28435.309999999998</c:v>
                      </c:pt>
                      <c:pt idx="33">
                        <c:v>28435.309999999998</c:v>
                      </c:pt>
                      <c:pt idx="34">
                        <c:v>28435.309999999998</c:v>
                      </c:pt>
                      <c:pt idx="35">
                        <c:v>28435.309999999998</c:v>
                      </c:pt>
                      <c:pt idx="36">
                        <c:v>28435.309999999998</c:v>
                      </c:pt>
                      <c:pt idx="37">
                        <c:v>28435.309999999998</c:v>
                      </c:pt>
                    </c:numCache>
                  </c:numRef>
                </c:val>
                <c:smooth val="0"/>
                <c:extLst>
                  <c:ext xmlns:c16="http://schemas.microsoft.com/office/drawing/2014/chart" uri="{C3380CC4-5D6E-409C-BE32-E72D297353CC}">
                    <c16:uniqueId val="{00000011-775C-4B1B-A3A5-A3478BEB81AF}"/>
                  </c:ext>
                </c:extLst>
              </c15:ser>
            </c15:filteredLineSeries>
            <c15:filteredLineSeries>
              <c15:ser>
                <c:idx val="1"/>
                <c:order val="1"/>
                <c:tx>
                  <c:strRef>
                    <c:extLst xmlns:c15="http://schemas.microsoft.com/office/drawing/2012/chart">
                      <c:ext xmlns:c15="http://schemas.microsoft.com/office/drawing/2012/chart" uri="{02D57815-91ED-43cb-92C2-25804820EDAC}">
                        <c15:formulaRef>
                          <c15:sqref>'[CO2 account graph, The 30%.xlsx]Per kategori'!$D$24</c15:sqref>
                        </c15:formulaRef>
                      </c:ext>
                    </c:extLst>
                    <c:strCache>
                      <c:ptCount val="1"/>
                      <c:pt idx="0">
                        <c:v>Gravel, Stone</c:v>
                      </c:pt>
                    </c:strCache>
                  </c:strRef>
                </c:tx>
                <c:spPr>
                  <a:ln w="28575" cap="rnd">
                    <a:solidFill>
                      <a:schemeClr val="accent3">
                        <a:lumMod val="5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'[CO2 account graph, The 30%.xlsx]Per kategori'!$E$4:$AE$4</c15:sqref>
                        </c15:formulaRef>
                      </c:ext>
                    </c:extLst>
                    <c:strCache>
                      <c:ptCount val="19"/>
                      <c:pt idx="0">
                        <c:v>April '23</c:v>
                      </c:pt>
                      <c:pt idx="1">
                        <c:v>May '23</c:v>
                      </c:pt>
                      <c:pt idx="2">
                        <c:v>June '23</c:v>
                      </c:pt>
                      <c:pt idx="3">
                        <c:v>July '23</c:v>
                      </c:pt>
                      <c:pt idx="4">
                        <c:v>August '23</c:v>
                      </c:pt>
                      <c:pt idx="5">
                        <c:v>September '23</c:v>
                      </c:pt>
                      <c:pt idx="6">
                        <c:v>October '23</c:v>
                      </c:pt>
                      <c:pt idx="7">
                        <c:v>November '23</c:v>
                      </c:pt>
                      <c:pt idx="8">
                        <c:v>Decemer '23</c:v>
                      </c:pt>
                      <c:pt idx="9">
                        <c:v>January '24</c:v>
                      </c:pt>
                      <c:pt idx="10">
                        <c:v>February '24</c:v>
                      </c:pt>
                      <c:pt idx="11">
                        <c:v>March '24</c:v>
                      </c:pt>
                      <c:pt idx="12">
                        <c:v>April '24</c:v>
                      </c:pt>
                      <c:pt idx="13">
                        <c:v>May '24</c:v>
                      </c:pt>
                      <c:pt idx="14">
                        <c:v>June '24</c:v>
                      </c:pt>
                      <c:pt idx="15">
                        <c:v>July '24</c:v>
                      </c:pt>
                      <c:pt idx="16">
                        <c:v>August '24</c:v>
                      </c:pt>
                      <c:pt idx="17">
                        <c:v>September '24</c:v>
                      </c:pt>
                      <c:pt idx="18">
                        <c:v>October '24</c:v>
                      </c:pt>
                    </c:strCache>
                  </c:strRef>
                </c:cat>
                <c:val>
                  <c:numRef>
                    <c:extLst xmlns:c15="http://schemas.microsoft.com/office/drawing/2012/chart">
                      <c:ext xmlns:c15="http://schemas.microsoft.com/office/drawing/2012/chart" uri="{02D57815-91ED-43cb-92C2-25804820EDAC}">
                        <c15:formulaRef>
                          <c15:sqref>'[CO2 account graph, The 30%.xlsx]Per kategori'!$E$33:$BI$33</c15:sqref>
                        </c15:formulaRef>
                      </c:ext>
                    </c:extLst>
                    <c:numCache>
                      <c:formatCode>0</c:formatCode>
                      <c:ptCount val="38"/>
                      <c:pt idx="0">
                        <c:v>28065.100000000002</c:v>
                      </c:pt>
                      <c:pt idx="1">
                        <c:v>56780.630000000005</c:v>
                      </c:pt>
                      <c:pt idx="2">
                        <c:v>58194.530000000006</c:v>
                      </c:pt>
                      <c:pt idx="3">
                        <c:v>64104.530000000006</c:v>
                      </c:pt>
                      <c:pt idx="4">
                        <c:v>64704.530000000006</c:v>
                      </c:pt>
                      <c:pt idx="5">
                        <c:v>125025.53</c:v>
                      </c:pt>
                      <c:pt idx="6">
                        <c:v>129092.53</c:v>
                      </c:pt>
                      <c:pt idx="7">
                        <c:v>251224.4</c:v>
                      </c:pt>
                      <c:pt idx="8">
                        <c:v>251224.4</c:v>
                      </c:pt>
                      <c:pt idx="9">
                        <c:v>357347.4</c:v>
                      </c:pt>
                      <c:pt idx="10">
                        <c:v>395015.4</c:v>
                      </c:pt>
                      <c:pt idx="11">
                        <c:v>468564.4</c:v>
                      </c:pt>
                      <c:pt idx="12">
                        <c:v>491153.4</c:v>
                      </c:pt>
                      <c:pt idx="13">
                        <c:v>515568.4</c:v>
                      </c:pt>
                      <c:pt idx="14">
                        <c:v>528753.4</c:v>
                      </c:pt>
                      <c:pt idx="15">
                        <c:v>550535.4</c:v>
                      </c:pt>
                      <c:pt idx="16">
                        <c:v>578225.4</c:v>
                      </c:pt>
                      <c:pt idx="17">
                        <c:v>635429.4</c:v>
                      </c:pt>
                      <c:pt idx="18">
                        <c:v>635429.4</c:v>
                      </c:pt>
                      <c:pt idx="19">
                        <c:v>635429.4</c:v>
                      </c:pt>
                      <c:pt idx="20">
                        <c:v>635429.4</c:v>
                      </c:pt>
                      <c:pt idx="21">
                        <c:v>635429.4</c:v>
                      </c:pt>
                      <c:pt idx="22">
                        <c:v>635429.4</c:v>
                      </c:pt>
                      <c:pt idx="23">
                        <c:v>635429.4</c:v>
                      </c:pt>
                      <c:pt idx="24">
                        <c:v>635429.4</c:v>
                      </c:pt>
                      <c:pt idx="25">
                        <c:v>635429.4</c:v>
                      </c:pt>
                      <c:pt idx="26">
                        <c:v>635429.4</c:v>
                      </c:pt>
                      <c:pt idx="27">
                        <c:v>635429.4</c:v>
                      </c:pt>
                      <c:pt idx="28">
                        <c:v>635429.4</c:v>
                      </c:pt>
                      <c:pt idx="29">
                        <c:v>635429.4</c:v>
                      </c:pt>
                      <c:pt idx="30">
                        <c:v>635429.4</c:v>
                      </c:pt>
                      <c:pt idx="31">
                        <c:v>635429.4</c:v>
                      </c:pt>
                      <c:pt idx="32">
                        <c:v>635429.4</c:v>
                      </c:pt>
                      <c:pt idx="33">
                        <c:v>635429.4</c:v>
                      </c:pt>
                      <c:pt idx="34">
                        <c:v>635429.4</c:v>
                      </c:pt>
                      <c:pt idx="35">
                        <c:v>635429.4</c:v>
                      </c:pt>
                      <c:pt idx="36">
                        <c:v>635429.4</c:v>
                      </c:pt>
                      <c:pt idx="37">
                        <c:v>635429.4</c:v>
                      </c:pt>
                    </c:numCache>
                  </c:numRef>
                </c:val>
                <c:smooth val="0"/>
                <c:extLst xmlns:c15="http://schemas.microsoft.com/office/drawing/2012/chart">
                  <c:ext xmlns:c16="http://schemas.microsoft.com/office/drawing/2014/chart" uri="{C3380CC4-5D6E-409C-BE32-E72D297353CC}">
                    <c16:uniqueId val="{00000012-775C-4B1B-A3A5-A3478BEB81AF}"/>
                  </c:ext>
                </c:extLst>
              </c15:ser>
            </c15:filteredLineSeries>
            <c15:filteredLineSeries>
              <c15:ser>
                <c:idx val="3"/>
                <c:order val="3"/>
                <c:tx>
                  <c:strRef>
                    <c:extLst xmlns:c15="http://schemas.microsoft.com/office/drawing/2012/chart">
                      <c:ext xmlns:c15="http://schemas.microsoft.com/office/drawing/2012/chart" uri="{02D57815-91ED-43cb-92C2-25804820EDAC}">
                        <c15:formulaRef>
                          <c15:sqref>'[CO2 account graph, The 30%.xlsx]Per kategori'!$D$53</c15:sqref>
                        </c15:formulaRef>
                      </c:ext>
                    </c:extLst>
                    <c:strCache>
                      <c:ptCount val="1"/>
                      <c:pt idx="0">
                        <c:v>Wood</c:v>
                      </c:pt>
                    </c:strCache>
                  </c:strRef>
                </c:tx>
                <c:spPr>
                  <a:ln w="28575" cap="rnd">
                    <a:solidFill>
                      <a:srgbClr val="92D050"/>
                    </a:solidFill>
                    <a:round/>
                  </a:ln>
                  <a:effectLst/>
                </c:spPr>
                <c:marker>
                  <c:symbol val="none"/>
                </c:marker>
                <c:cat>
                  <c:strRef>
                    <c:extLst xmlns:c15="http://schemas.microsoft.com/office/drawing/2012/chart">
                      <c:ext xmlns:c15="http://schemas.microsoft.com/office/drawing/2012/chart" uri="{02D57815-91ED-43cb-92C2-25804820EDAC}">
                        <c15:formulaRef>
                          <c15:sqref>'[CO2 account graph, The 30%.xlsx]Per kategori'!$E$4:$AE$4</c15:sqref>
                        </c15:formulaRef>
                      </c:ext>
                    </c:extLst>
                    <c:strCache>
                      <c:ptCount val="19"/>
                      <c:pt idx="0">
                        <c:v>April '23</c:v>
                      </c:pt>
                      <c:pt idx="1">
                        <c:v>May '23</c:v>
                      </c:pt>
                      <c:pt idx="2">
                        <c:v>June '23</c:v>
                      </c:pt>
                      <c:pt idx="3">
                        <c:v>July '23</c:v>
                      </c:pt>
                      <c:pt idx="4">
                        <c:v>August '23</c:v>
                      </c:pt>
                      <c:pt idx="5">
                        <c:v>September '23</c:v>
                      </c:pt>
                      <c:pt idx="6">
                        <c:v>October '23</c:v>
                      </c:pt>
                      <c:pt idx="7">
                        <c:v>November '23</c:v>
                      </c:pt>
                      <c:pt idx="8">
                        <c:v>Decemer '23</c:v>
                      </c:pt>
                      <c:pt idx="9">
                        <c:v>January '24</c:v>
                      </c:pt>
                      <c:pt idx="10">
                        <c:v>February '24</c:v>
                      </c:pt>
                      <c:pt idx="11">
                        <c:v>March '24</c:v>
                      </c:pt>
                      <c:pt idx="12">
                        <c:v>April '24</c:v>
                      </c:pt>
                      <c:pt idx="13">
                        <c:v>May '24</c:v>
                      </c:pt>
                      <c:pt idx="14">
                        <c:v>June '24</c:v>
                      </c:pt>
                      <c:pt idx="15">
                        <c:v>July '24</c:v>
                      </c:pt>
                      <c:pt idx="16">
                        <c:v>August '24</c:v>
                      </c:pt>
                      <c:pt idx="17">
                        <c:v>September '24</c:v>
                      </c:pt>
                      <c:pt idx="18">
                        <c:v>October '24</c:v>
                      </c:pt>
                    </c:strCache>
                  </c:strRef>
                </c:cat>
                <c:val>
                  <c:numRef>
                    <c:extLst xmlns:c15="http://schemas.microsoft.com/office/drawing/2012/chart">
                      <c:ext xmlns:c15="http://schemas.microsoft.com/office/drawing/2012/chart" uri="{02D57815-91ED-43cb-92C2-25804820EDAC}">
                        <c15:formulaRef>
                          <c15:sqref>'[CO2 account graph, The 30%.xlsx]Per kategori'!$E$57:$BI$57</c15:sqref>
                        </c15:formulaRef>
                      </c:ext>
                    </c:extLst>
                    <c:numCache>
                      <c:formatCode>0</c:formatCode>
                      <c:ptCount val="38"/>
                      <c:pt idx="0">
                        <c:v>0</c:v>
                      </c:pt>
                      <c:pt idx="1">
                        <c:v>0</c:v>
                      </c:pt>
                      <c:pt idx="2">
                        <c:v>-27241.599999999999</c:v>
                      </c:pt>
                      <c:pt idx="3">
                        <c:v>-27241.599999999999</c:v>
                      </c:pt>
                      <c:pt idx="4">
                        <c:v>-33286.6</c:v>
                      </c:pt>
                      <c:pt idx="5">
                        <c:v>-33286.6</c:v>
                      </c:pt>
                      <c:pt idx="6">
                        <c:v>-33286.6</c:v>
                      </c:pt>
                      <c:pt idx="7">
                        <c:v>-33286.6</c:v>
                      </c:pt>
                      <c:pt idx="8">
                        <c:v>-33286.6</c:v>
                      </c:pt>
                      <c:pt idx="9">
                        <c:v>-33286.6</c:v>
                      </c:pt>
                      <c:pt idx="10">
                        <c:v>-36224.6</c:v>
                      </c:pt>
                      <c:pt idx="11">
                        <c:v>-45101.599999999999</c:v>
                      </c:pt>
                      <c:pt idx="12">
                        <c:v>-55904.6</c:v>
                      </c:pt>
                      <c:pt idx="13">
                        <c:v>-86238.6</c:v>
                      </c:pt>
                      <c:pt idx="14">
                        <c:v>-133757.6</c:v>
                      </c:pt>
                      <c:pt idx="15">
                        <c:v>-174172.6</c:v>
                      </c:pt>
                      <c:pt idx="16">
                        <c:v>-205394.6</c:v>
                      </c:pt>
                      <c:pt idx="17">
                        <c:v>-367702.6</c:v>
                      </c:pt>
                      <c:pt idx="18">
                        <c:v>-367702.6</c:v>
                      </c:pt>
                      <c:pt idx="19">
                        <c:v>-367702.6</c:v>
                      </c:pt>
                      <c:pt idx="20">
                        <c:v>-367702.6</c:v>
                      </c:pt>
                      <c:pt idx="21">
                        <c:v>-367702.6</c:v>
                      </c:pt>
                      <c:pt idx="22">
                        <c:v>-367702.6</c:v>
                      </c:pt>
                      <c:pt idx="23">
                        <c:v>-367702.6</c:v>
                      </c:pt>
                      <c:pt idx="24">
                        <c:v>-367702.6</c:v>
                      </c:pt>
                      <c:pt idx="25">
                        <c:v>-367702.6</c:v>
                      </c:pt>
                      <c:pt idx="26">
                        <c:v>-367702.6</c:v>
                      </c:pt>
                      <c:pt idx="27">
                        <c:v>-367702.6</c:v>
                      </c:pt>
                      <c:pt idx="28">
                        <c:v>-367702.6</c:v>
                      </c:pt>
                      <c:pt idx="29">
                        <c:v>-367702.6</c:v>
                      </c:pt>
                      <c:pt idx="30">
                        <c:v>-367702.6</c:v>
                      </c:pt>
                      <c:pt idx="31">
                        <c:v>-367702.6</c:v>
                      </c:pt>
                      <c:pt idx="32">
                        <c:v>-367702.6</c:v>
                      </c:pt>
                      <c:pt idx="33">
                        <c:v>-367702.6</c:v>
                      </c:pt>
                      <c:pt idx="34">
                        <c:v>-367702.6</c:v>
                      </c:pt>
                      <c:pt idx="35">
                        <c:v>-367702.6</c:v>
                      </c:pt>
                      <c:pt idx="36">
                        <c:v>-367702.6</c:v>
                      </c:pt>
                      <c:pt idx="37">
                        <c:v>-367702.6</c:v>
                      </c:pt>
                    </c:numCache>
                  </c:numRef>
                </c:val>
                <c:smooth val="0"/>
                <c:extLst xmlns:c15="http://schemas.microsoft.com/office/drawing/2012/chart">
                  <c:ext xmlns:c16="http://schemas.microsoft.com/office/drawing/2014/chart" uri="{C3380CC4-5D6E-409C-BE32-E72D297353CC}">
                    <c16:uniqueId val="{00000013-775C-4B1B-A3A5-A3478BEB81AF}"/>
                  </c:ext>
                </c:extLst>
              </c15:ser>
            </c15:filteredLineSeries>
            <c15:filteredLineSeries>
              <c15:ser>
                <c:idx val="4"/>
                <c:order val="4"/>
                <c:tx>
                  <c:strRef>
                    <c:extLst xmlns:c15="http://schemas.microsoft.com/office/drawing/2012/chart">
                      <c:ext xmlns:c15="http://schemas.microsoft.com/office/drawing/2012/chart" uri="{02D57815-91ED-43cb-92C2-25804820EDAC}">
                        <c15:formulaRef>
                          <c15:sqref>'[CO2 account graph, The 30%.xlsx]Per kategori'!$D$61</c15:sqref>
                        </c15:formulaRef>
                      </c:ext>
                    </c:extLst>
                    <c:strCache>
                      <c:ptCount val="1"/>
                      <c:pt idx="0">
                        <c:v>Sand</c:v>
                      </c:pt>
                    </c:strCache>
                  </c:strRef>
                </c:tx>
                <c:spPr>
                  <a:ln w="28575" cap="rnd">
                    <a:solidFill>
                      <a:schemeClr val="accent3">
                        <a:lumMod val="60000"/>
                        <a:lumOff val="40000"/>
                      </a:schemeClr>
                    </a:solidFill>
                    <a:round/>
                  </a:ln>
                  <a:effectLst/>
                </c:spPr>
                <c:marker>
                  <c:symbol val="none"/>
                </c:marker>
                <c:dLbls>
                  <c:dLbl>
                    <c:idx val="3"/>
                    <c:layout>
                      <c:manualLayout>
                        <c:x val="-3.9786640628717992E-2"/>
                        <c:y val="-6.8806300151421987E-2"/>
                      </c:manualLayout>
                    </c:layout>
                    <c:tx>
                      <c:rich>
                        <a:bodyPr/>
                        <a:lstStyle/>
                        <a:p>
                          <a:r>
                            <a:rPr lang="en-US">
                              <a:solidFill>
                                <a:srgbClr val="FFC000"/>
                              </a:solidFill>
                            </a:rPr>
                            <a:t>Backfill</a:t>
                          </a:r>
                          <a:r>
                            <a:rPr lang="en-US" baseline="0">
                              <a:solidFill>
                                <a:srgbClr val="FFC000"/>
                              </a:solidFill>
                            </a:rPr>
                            <a:t> of working platform</a:t>
                          </a:r>
                        </a:p>
                      </c:rich>
                    </c:tx>
                    <c:dLblPos val="r"/>
                    <c:showLegendKey val="0"/>
                    <c:showVal val="1"/>
                    <c:showCatName val="0"/>
                    <c:showSerName val="0"/>
                    <c:showPercent val="0"/>
                    <c:showBubbleSize val="0"/>
                    <c:extLst xmlns:c15="http://schemas.microsoft.com/office/drawing/2012/chart">
                      <c:ext xmlns:c15="http://schemas.microsoft.com/office/drawing/2012/chart" uri="{CE6537A1-D6FC-4f65-9D91-7224C49458BB}">
                        <c15:showDataLabelsRange val="0"/>
                      </c:ext>
                      <c:ext xmlns:c16="http://schemas.microsoft.com/office/drawing/2014/chart" uri="{C3380CC4-5D6E-409C-BE32-E72D297353CC}">
                        <c16:uniqueId val="{00000014-775C-4B1B-A3A5-A3478BEB81A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dLblPos val="t"/>
                  <c:showLegendKey val="0"/>
                  <c:showVal val="0"/>
                  <c:showCatName val="0"/>
                  <c:showSerName val="0"/>
                  <c:showPercent val="0"/>
                  <c:showBubbleSize val="0"/>
                  <c:extLst xmlns:c15="http://schemas.microsoft.com/office/drawing/2012/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xmlns:c15="http://schemas.microsoft.com/office/drawing/2012/chart">
                      <c:ext xmlns:c15="http://schemas.microsoft.com/office/drawing/2012/chart" uri="{02D57815-91ED-43cb-92C2-25804820EDAC}">
                        <c15:formulaRef>
                          <c15:sqref>'[CO2 account graph, The 30%.xlsx]Per kategori'!$E$4:$AE$4</c15:sqref>
                        </c15:formulaRef>
                      </c:ext>
                    </c:extLst>
                    <c:strCache>
                      <c:ptCount val="19"/>
                      <c:pt idx="0">
                        <c:v>April '23</c:v>
                      </c:pt>
                      <c:pt idx="1">
                        <c:v>May '23</c:v>
                      </c:pt>
                      <c:pt idx="2">
                        <c:v>June '23</c:v>
                      </c:pt>
                      <c:pt idx="3">
                        <c:v>July '23</c:v>
                      </c:pt>
                      <c:pt idx="4">
                        <c:v>August '23</c:v>
                      </c:pt>
                      <c:pt idx="5">
                        <c:v>September '23</c:v>
                      </c:pt>
                      <c:pt idx="6">
                        <c:v>October '23</c:v>
                      </c:pt>
                      <c:pt idx="7">
                        <c:v>November '23</c:v>
                      </c:pt>
                      <c:pt idx="8">
                        <c:v>Decemer '23</c:v>
                      </c:pt>
                      <c:pt idx="9">
                        <c:v>January '24</c:v>
                      </c:pt>
                      <c:pt idx="10">
                        <c:v>February '24</c:v>
                      </c:pt>
                      <c:pt idx="11">
                        <c:v>March '24</c:v>
                      </c:pt>
                      <c:pt idx="12">
                        <c:v>April '24</c:v>
                      </c:pt>
                      <c:pt idx="13">
                        <c:v>May '24</c:v>
                      </c:pt>
                      <c:pt idx="14">
                        <c:v>June '24</c:v>
                      </c:pt>
                      <c:pt idx="15">
                        <c:v>July '24</c:v>
                      </c:pt>
                      <c:pt idx="16">
                        <c:v>August '24</c:v>
                      </c:pt>
                      <c:pt idx="17">
                        <c:v>September '24</c:v>
                      </c:pt>
                      <c:pt idx="18">
                        <c:v>October '24</c:v>
                      </c:pt>
                    </c:strCache>
                  </c:strRef>
                </c:cat>
                <c:val>
                  <c:numRef>
                    <c:extLst xmlns:c15="http://schemas.microsoft.com/office/drawing/2012/chart">
                      <c:ext xmlns:c15="http://schemas.microsoft.com/office/drawing/2012/chart" uri="{02D57815-91ED-43cb-92C2-25804820EDAC}">
                        <c15:formulaRef>
                          <c15:sqref>'[CO2 account graph, The 30%.xlsx]Per kategori'!$E$69:$BI$69</c15:sqref>
                        </c15:formulaRef>
                      </c:ext>
                    </c:extLst>
                    <c:numCache>
                      <c:formatCode>0</c:formatCode>
                      <c:ptCount val="38"/>
                      <c:pt idx="0">
                        <c:v>0</c:v>
                      </c:pt>
                      <c:pt idx="1">
                        <c:v>0</c:v>
                      </c:pt>
                      <c:pt idx="2">
                        <c:v>0</c:v>
                      </c:pt>
                      <c:pt idx="3">
                        <c:v>685685</c:v>
                      </c:pt>
                      <c:pt idx="4">
                        <c:v>1850313</c:v>
                      </c:pt>
                      <c:pt idx="5">
                        <c:v>1914945</c:v>
                      </c:pt>
                      <c:pt idx="6">
                        <c:v>1993622</c:v>
                      </c:pt>
                      <c:pt idx="7">
                        <c:v>2123739</c:v>
                      </c:pt>
                      <c:pt idx="8">
                        <c:v>2123739</c:v>
                      </c:pt>
                      <c:pt idx="9">
                        <c:v>2146317</c:v>
                      </c:pt>
                      <c:pt idx="10">
                        <c:v>2156125</c:v>
                      </c:pt>
                      <c:pt idx="11">
                        <c:v>2180382</c:v>
                      </c:pt>
                      <c:pt idx="12">
                        <c:v>2201963</c:v>
                      </c:pt>
                      <c:pt idx="13">
                        <c:v>2206522</c:v>
                      </c:pt>
                      <c:pt idx="14">
                        <c:v>2212502</c:v>
                      </c:pt>
                      <c:pt idx="15">
                        <c:v>2215869</c:v>
                      </c:pt>
                      <c:pt idx="16">
                        <c:v>2215869</c:v>
                      </c:pt>
                      <c:pt idx="17">
                        <c:v>2215869</c:v>
                      </c:pt>
                      <c:pt idx="18">
                        <c:v>2215869</c:v>
                      </c:pt>
                      <c:pt idx="19">
                        <c:v>2215869</c:v>
                      </c:pt>
                      <c:pt idx="20">
                        <c:v>2215869</c:v>
                      </c:pt>
                      <c:pt idx="21">
                        <c:v>2215869</c:v>
                      </c:pt>
                      <c:pt idx="22">
                        <c:v>2215869</c:v>
                      </c:pt>
                      <c:pt idx="23">
                        <c:v>2215869</c:v>
                      </c:pt>
                      <c:pt idx="24">
                        <c:v>2215869</c:v>
                      </c:pt>
                      <c:pt idx="25">
                        <c:v>2215869</c:v>
                      </c:pt>
                      <c:pt idx="26">
                        <c:v>2215869</c:v>
                      </c:pt>
                      <c:pt idx="27">
                        <c:v>2215869</c:v>
                      </c:pt>
                      <c:pt idx="28">
                        <c:v>2215869</c:v>
                      </c:pt>
                      <c:pt idx="29">
                        <c:v>2215869</c:v>
                      </c:pt>
                      <c:pt idx="30">
                        <c:v>2215869</c:v>
                      </c:pt>
                      <c:pt idx="31">
                        <c:v>2215869</c:v>
                      </c:pt>
                      <c:pt idx="32">
                        <c:v>2215869</c:v>
                      </c:pt>
                      <c:pt idx="33">
                        <c:v>2215869</c:v>
                      </c:pt>
                      <c:pt idx="34">
                        <c:v>2215869</c:v>
                      </c:pt>
                      <c:pt idx="35">
                        <c:v>2215869</c:v>
                      </c:pt>
                      <c:pt idx="36">
                        <c:v>2215869</c:v>
                      </c:pt>
                      <c:pt idx="37">
                        <c:v>2215869</c:v>
                      </c:pt>
                    </c:numCache>
                  </c:numRef>
                </c:val>
                <c:smooth val="0"/>
                <c:extLst xmlns:c15="http://schemas.microsoft.com/office/drawing/2012/chart">
                  <c:ext xmlns:c16="http://schemas.microsoft.com/office/drawing/2014/chart" uri="{C3380CC4-5D6E-409C-BE32-E72D297353CC}">
                    <c16:uniqueId val="{00000015-775C-4B1B-A3A5-A3478BEB81AF}"/>
                  </c:ext>
                </c:extLst>
              </c15:ser>
            </c15:filteredLineSeries>
            <c15:filteredLineSeries>
              <c15:ser>
                <c:idx val="7"/>
                <c:order val="7"/>
                <c:tx>
                  <c:strRef>
                    <c:extLst xmlns:c15="http://schemas.microsoft.com/office/drawing/2012/chart">
                      <c:ext xmlns:c15="http://schemas.microsoft.com/office/drawing/2012/chart" uri="{02D57815-91ED-43cb-92C2-25804820EDAC}">
                        <c15:formulaRef>
                          <c15:sqref>'[CO2 account graph, The 30%.xlsx]Per kategori'!$D$134</c15:sqref>
                        </c15:formulaRef>
                      </c:ext>
                    </c:extLst>
                    <c:strCache>
                      <c:ptCount val="1"/>
                      <c:pt idx="0">
                        <c:v>30% reduction from Baseline</c:v>
                      </c:pt>
                    </c:strCache>
                  </c:strRef>
                </c:tx>
                <c:spPr>
                  <a:ln w="28575" cap="rnd">
                    <a:solidFill>
                      <a:schemeClr val="accent2">
                        <a:lumMod val="60000"/>
                      </a:schemeClr>
                    </a:solidFill>
                    <a:round/>
                  </a:ln>
                  <a:effectLst/>
                </c:spPr>
                <c:marker>
                  <c:symbol val="none"/>
                </c:marker>
                <c:cat>
                  <c:strRef>
                    <c:extLst xmlns:c15="http://schemas.microsoft.com/office/drawing/2012/chart">
                      <c:ext xmlns:c15="http://schemas.microsoft.com/office/drawing/2012/chart" uri="{02D57815-91ED-43cb-92C2-25804820EDAC}">
                        <c15:formulaRef>
                          <c15:sqref>'[CO2 account graph, The 30%.xlsx]Per kategori'!$E$4:$AE$4</c15:sqref>
                        </c15:formulaRef>
                      </c:ext>
                    </c:extLst>
                    <c:strCache>
                      <c:ptCount val="19"/>
                      <c:pt idx="0">
                        <c:v>April '23</c:v>
                      </c:pt>
                      <c:pt idx="1">
                        <c:v>May '23</c:v>
                      </c:pt>
                      <c:pt idx="2">
                        <c:v>June '23</c:v>
                      </c:pt>
                      <c:pt idx="3">
                        <c:v>July '23</c:v>
                      </c:pt>
                      <c:pt idx="4">
                        <c:v>August '23</c:v>
                      </c:pt>
                      <c:pt idx="5">
                        <c:v>September '23</c:v>
                      </c:pt>
                      <c:pt idx="6">
                        <c:v>October '23</c:v>
                      </c:pt>
                      <c:pt idx="7">
                        <c:v>November '23</c:v>
                      </c:pt>
                      <c:pt idx="8">
                        <c:v>Decemer '23</c:v>
                      </c:pt>
                      <c:pt idx="9">
                        <c:v>January '24</c:v>
                      </c:pt>
                      <c:pt idx="10">
                        <c:v>February '24</c:v>
                      </c:pt>
                      <c:pt idx="11">
                        <c:v>March '24</c:v>
                      </c:pt>
                      <c:pt idx="12">
                        <c:v>April '24</c:v>
                      </c:pt>
                      <c:pt idx="13">
                        <c:v>May '24</c:v>
                      </c:pt>
                      <c:pt idx="14">
                        <c:v>June '24</c:v>
                      </c:pt>
                      <c:pt idx="15">
                        <c:v>July '24</c:v>
                      </c:pt>
                      <c:pt idx="16">
                        <c:v>August '24</c:v>
                      </c:pt>
                      <c:pt idx="17">
                        <c:v>September '24</c:v>
                      </c:pt>
                      <c:pt idx="18">
                        <c:v>October '24</c:v>
                      </c:pt>
                    </c:strCache>
                  </c:strRef>
                </c:cat>
                <c:val>
                  <c:numRef>
                    <c:extLst xmlns:c15="http://schemas.microsoft.com/office/drawing/2012/chart">
                      <c:ext xmlns:c15="http://schemas.microsoft.com/office/drawing/2012/chart" uri="{02D57815-91ED-43cb-92C2-25804820EDAC}">
                        <c15:formulaRef>
                          <c15:sqref>'[CO2 account graph, The 30%.xlsx]Per kategori'!$E$134:$BI$134</c15:sqref>
                        </c15:formulaRef>
                      </c:ext>
                    </c:extLst>
                    <c:numCache>
                      <c:formatCode>General</c:formatCode>
                      <c:ptCount val="38"/>
                      <c:pt idx="0">
                        <c:v>64140</c:v>
                      </c:pt>
                      <c:pt idx="1">
                        <c:v>64140</c:v>
                      </c:pt>
                      <c:pt idx="2">
                        <c:v>64140</c:v>
                      </c:pt>
                      <c:pt idx="3">
                        <c:v>64140</c:v>
                      </c:pt>
                      <c:pt idx="4">
                        <c:v>64140</c:v>
                      </c:pt>
                      <c:pt idx="5">
                        <c:v>64140</c:v>
                      </c:pt>
                      <c:pt idx="6">
                        <c:v>64140</c:v>
                      </c:pt>
                      <c:pt idx="7">
                        <c:v>64140</c:v>
                      </c:pt>
                      <c:pt idx="8">
                        <c:v>64140</c:v>
                      </c:pt>
                      <c:pt idx="9">
                        <c:v>64140</c:v>
                      </c:pt>
                      <c:pt idx="10">
                        <c:v>64140</c:v>
                      </c:pt>
                      <c:pt idx="11">
                        <c:v>64140</c:v>
                      </c:pt>
                      <c:pt idx="12">
                        <c:v>64140</c:v>
                      </c:pt>
                      <c:pt idx="13">
                        <c:v>64140</c:v>
                      </c:pt>
                      <c:pt idx="14">
                        <c:v>64140</c:v>
                      </c:pt>
                      <c:pt idx="15">
                        <c:v>64140</c:v>
                      </c:pt>
                      <c:pt idx="16">
                        <c:v>64140</c:v>
                      </c:pt>
                      <c:pt idx="17">
                        <c:v>64140</c:v>
                      </c:pt>
                      <c:pt idx="18">
                        <c:v>64140</c:v>
                      </c:pt>
                      <c:pt idx="19">
                        <c:v>64140</c:v>
                      </c:pt>
                      <c:pt idx="20">
                        <c:v>64140</c:v>
                      </c:pt>
                      <c:pt idx="21">
                        <c:v>64140</c:v>
                      </c:pt>
                      <c:pt idx="22">
                        <c:v>64140</c:v>
                      </c:pt>
                      <c:pt idx="23">
                        <c:v>64140</c:v>
                      </c:pt>
                      <c:pt idx="24">
                        <c:v>64140</c:v>
                      </c:pt>
                      <c:pt idx="25">
                        <c:v>64140</c:v>
                      </c:pt>
                      <c:pt idx="26">
                        <c:v>64140</c:v>
                      </c:pt>
                      <c:pt idx="27">
                        <c:v>64140</c:v>
                      </c:pt>
                      <c:pt idx="28">
                        <c:v>64140</c:v>
                      </c:pt>
                      <c:pt idx="29">
                        <c:v>64140</c:v>
                      </c:pt>
                      <c:pt idx="30">
                        <c:v>64140</c:v>
                      </c:pt>
                      <c:pt idx="31">
                        <c:v>64140</c:v>
                      </c:pt>
                      <c:pt idx="32">
                        <c:v>64140</c:v>
                      </c:pt>
                      <c:pt idx="33">
                        <c:v>64140</c:v>
                      </c:pt>
                      <c:pt idx="34">
                        <c:v>64140</c:v>
                      </c:pt>
                      <c:pt idx="35">
                        <c:v>64140</c:v>
                      </c:pt>
                      <c:pt idx="36">
                        <c:v>64140</c:v>
                      </c:pt>
                      <c:pt idx="37">
                        <c:v>64140</c:v>
                      </c:pt>
                    </c:numCache>
                  </c:numRef>
                </c:val>
                <c:smooth val="0"/>
                <c:extLst xmlns:c15="http://schemas.microsoft.com/office/drawing/2012/chart">
                  <c:ext xmlns:c16="http://schemas.microsoft.com/office/drawing/2014/chart" uri="{C3380CC4-5D6E-409C-BE32-E72D297353CC}">
                    <c16:uniqueId val="{00000016-775C-4B1B-A3A5-A3478BEB81AF}"/>
                  </c:ext>
                </c:extLst>
              </c15:ser>
            </c15:filteredLineSeries>
            <c15:filteredLineSeries>
              <c15:ser>
                <c:idx val="10"/>
                <c:order val="9"/>
                <c:tx>
                  <c:v>Soil budget budget (Baseline -30%)</c:v>
                </c:tx>
                <c:spPr>
                  <a:ln w="25400" cap="rnd">
                    <a:solidFill>
                      <a:schemeClr val="accent5">
                        <a:lumMod val="60000"/>
                      </a:schemeClr>
                    </a:solidFill>
                    <a:prstDash val="sysDash"/>
                    <a:round/>
                  </a:ln>
                  <a:effectLst/>
                </c:spPr>
                <c:marker>
                  <c:symbol val="none"/>
                </c:marker>
                <c:val>
                  <c:numRef>
                    <c:extLst xmlns:c15="http://schemas.microsoft.com/office/drawing/2012/chart">
                      <c:ext xmlns:c15="http://schemas.microsoft.com/office/drawing/2012/chart" uri="{02D57815-91ED-43cb-92C2-25804820EDAC}">
                        <c15:formulaRef>
                          <c15:sqref>'[CO2 account graph, The 30%.xlsx]Per kategori'!$E$89:$AE$89</c15:sqref>
                        </c15:formulaRef>
                      </c:ext>
                    </c:extLst>
                    <c:numCache>
                      <c:formatCode>0</c:formatCode>
                      <c:ptCount val="19"/>
                      <c:pt idx="0">
                        <c:v>3455.0893999999998</c:v>
                      </c:pt>
                      <c:pt idx="1">
                        <c:v>3455.0893999999998</c:v>
                      </c:pt>
                      <c:pt idx="2">
                        <c:v>3455.0893999999998</c:v>
                      </c:pt>
                      <c:pt idx="3">
                        <c:v>3455.0893999999998</c:v>
                      </c:pt>
                      <c:pt idx="4">
                        <c:v>3455.0893999999998</c:v>
                      </c:pt>
                      <c:pt idx="5">
                        <c:v>3455.0893999999998</c:v>
                      </c:pt>
                      <c:pt idx="6">
                        <c:v>3455.0893999999998</c:v>
                      </c:pt>
                      <c:pt idx="7">
                        <c:v>3455.0893999999998</c:v>
                      </c:pt>
                      <c:pt idx="8">
                        <c:v>3455.0893999999998</c:v>
                      </c:pt>
                      <c:pt idx="9">
                        <c:v>3455.0893999999998</c:v>
                      </c:pt>
                      <c:pt idx="10">
                        <c:v>3455.0893999999998</c:v>
                      </c:pt>
                      <c:pt idx="11">
                        <c:v>3455.0893999999998</c:v>
                      </c:pt>
                      <c:pt idx="12">
                        <c:v>3455.0893999999998</c:v>
                      </c:pt>
                      <c:pt idx="13">
                        <c:v>3455.0893999999998</c:v>
                      </c:pt>
                      <c:pt idx="14">
                        <c:v>3455.0893999999998</c:v>
                      </c:pt>
                      <c:pt idx="15">
                        <c:v>3455.0893999999998</c:v>
                      </c:pt>
                      <c:pt idx="16">
                        <c:v>3455.0893999999998</c:v>
                      </c:pt>
                      <c:pt idx="17">
                        <c:v>3455.0893999999998</c:v>
                      </c:pt>
                      <c:pt idx="18">
                        <c:v>3455.0893999999998</c:v>
                      </c:pt>
                    </c:numCache>
                  </c:numRef>
                </c:val>
                <c:smooth val="0"/>
                <c:extLst xmlns:c15="http://schemas.microsoft.com/office/drawing/2012/chart">
                  <c:ext xmlns:c16="http://schemas.microsoft.com/office/drawing/2014/chart" uri="{C3380CC4-5D6E-409C-BE32-E72D297353CC}">
                    <c16:uniqueId val="{00000017-775C-4B1B-A3A5-A3478BEB81AF}"/>
                  </c:ext>
                </c:extLst>
              </c15:ser>
            </c15:filteredLineSeries>
          </c:ext>
        </c:extLst>
      </c:lineChart>
      <c:catAx>
        <c:axId val="1307741216"/>
        <c:scaling>
          <c:orientation val="minMax"/>
        </c:scaling>
        <c:delete val="0"/>
        <c:axPos val="b"/>
        <c:minorGridlines>
          <c:spPr>
            <a:ln w="9525" cap="flat" cmpd="sng" algn="ctr">
              <a:solidFill>
                <a:schemeClr val="tx1">
                  <a:lumMod val="5000"/>
                  <a:lumOff val="95000"/>
                </a:schemeClr>
              </a:solidFill>
              <a:round/>
            </a:ln>
            <a:effectLst/>
          </c:spPr>
        </c:minorGridlines>
        <c:numFmt formatCode="#,##0.00" sourceLinked="0"/>
        <c:majorTickMark val="out"/>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307736896"/>
        <c:crosses val="autoZero"/>
        <c:auto val="1"/>
        <c:lblAlgn val="ctr"/>
        <c:lblOffset val="200"/>
        <c:tickMarkSkip val="1"/>
        <c:noMultiLvlLbl val="0"/>
      </c:catAx>
      <c:valAx>
        <c:axId val="1307736896"/>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sz="1000" b="0" i="0" u="none" strike="noStrike" kern="1200" baseline="0" dirty="0">
                    <a:solidFill>
                      <a:schemeClr val="tx1">
                        <a:lumMod val="75000"/>
                        <a:lumOff val="25000"/>
                      </a:schemeClr>
                    </a:solidFill>
                  </a:rPr>
                  <a:t>CO2 e [ton]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307741216"/>
        <c:crosses val="autoZero"/>
        <c:crossBetween val="between"/>
      </c:valAx>
      <c:spPr>
        <a:noFill/>
        <a:ln>
          <a:noFill/>
        </a:ln>
        <a:effectLst/>
      </c:spPr>
    </c:plotArea>
    <c:legend>
      <c:legendPos val="b"/>
      <c:legendEntry>
        <c:idx val="1"/>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19050">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a:extLst>
              <a:ext uri="{FF2B5EF4-FFF2-40B4-BE49-F238E27FC236}">
                <a16:creationId xmlns:a16="http://schemas.microsoft.com/office/drawing/2014/main" id="{563687BE-E0FD-6148-80CD-BD7B4B1E92F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a:extLst>
              <a:ext uri="{FF2B5EF4-FFF2-40B4-BE49-F238E27FC236}">
                <a16:creationId xmlns:a16="http://schemas.microsoft.com/office/drawing/2014/main" id="{A8E31E33-4A29-CBA7-7112-8FD018AD8BB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5120F88-8DD4-4125-AC5B-C528B80746FC}" type="datetimeFigureOut">
              <a:rPr lang="da-DK" smtClean="0"/>
              <a:t>27-11-2024</a:t>
            </a:fld>
            <a:endParaRPr lang="da-DK"/>
          </a:p>
        </p:txBody>
      </p:sp>
      <p:sp>
        <p:nvSpPr>
          <p:cNvPr id="4" name="Pladsholder til sidefod 3">
            <a:extLst>
              <a:ext uri="{FF2B5EF4-FFF2-40B4-BE49-F238E27FC236}">
                <a16:creationId xmlns:a16="http://schemas.microsoft.com/office/drawing/2014/main" id="{E7942CED-6688-078E-4F24-D90B2A2BBA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a:extLst>
              <a:ext uri="{FF2B5EF4-FFF2-40B4-BE49-F238E27FC236}">
                <a16:creationId xmlns:a16="http://schemas.microsoft.com/office/drawing/2014/main" id="{B7979384-7051-72CD-A1C5-898262C371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A49F800-EAB2-47F2-9769-04870CCDD5C9}" type="slidenum">
              <a:rPr lang="da-DK" smtClean="0"/>
              <a:t>‹nr.›</a:t>
            </a:fld>
            <a:endParaRPr lang="da-DK"/>
          </a:p>
        </p:txBody>
      </p:sp>
    </p:spTree>
    <p:extLst>
      <p:ext uri="{BB962C8B-B14F-4D97-AF65-F5344CB8AC3E}">
        <p14:creationId xmlns:p14="http://schemas.microsoft.com/office/powerpoint/2010/main" val="28887373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33ABBD-4BF8-4EB1-AF8F-00A4DC821AB0}" type="datetimeFigureOut">
              <a:rPr lang="da-DK" smtClean="0"/>
              <a:t>27-11-2024</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E56F68-3A98-45AA-8BE9-FA247CF997AC}" type="slidenum">
              <a:rPr lang="da-DK" smtClean="0"/>
              <a:t>‹nr.›</a:t>
            </a:fld>
            <a:endParaRPr lang="da-DK"/>
          </a:p>
        </p:txBody>
      </p:sp>
    </p:spTree>
    <p:extLst>
      <p:ext uri="{BB962C8B-B14F-4D97-AF65-F5344CB8AC3E}">
        <p14:creationId xmlns:p14="http://schemas.microsoft.com/office/powerpoint/2010/main" val="707481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Billede</a:t>
            </a:r>
            <a:r>
              <a:rPr lang="da-DK" dirty="0"/>
              <a:t>: NHT by </a:t>
            </a:r>
            <a:r>
              <a:rPr lang="da-DK" dirty="0" err="1"/>
              <a:t>night</a:t>
            </a:r>
            <a:r>
              <a:rPr lang="da-DK" dirty="0"/>
              <a:t>, efterår 2024</a:t>
            </a:r>
          </a:p>
        </p:txBody>
      </p:sp>
      <p:sp>
        <p:nvSpPr>
          <p:cNvPr id="4" name="Pladsholder til slidenummer 3"/>
          <p:cNvSpPr>
            <a:spLocks noGrp="1"/>
          </p:cNvSpPr>
          <p:nvPr>
            <p:ph type="sldNum" sz="quarter" idx="5"/>
          </p:nvPr>
        </p:nvSpPr>
        <p:spPr/>
        <p:txBody>
          <a:bodyPr/>
          <a:lstStyle/>
          <a:p>
            <a:fld id="{55E56F68-3A98-45AA-8BE9-FA247CF997AC}" type="slidenum">
              <a:rPr lang="da-DK" smtClean="0"/>
              <a:t>8</a:t>
            </a:fld>
            <a:endParaRPr lang="da-DK"/>
          </a:p>
        </p:txBody>
      </p:sp>
    </p:spTree>
    <p:extLst>
      <p:ext uri="{BB962C8B-B14F-4D97-AF65-F5344CB8AC3E}">
        <p14:creationId xmlns:p14="http://schemas.microsoft.com/office/powerpoint/2010/main" val="935034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200" dirty="0"/>
              <a:t>Kilde: VZB, REQ-27768, (REQ-27776), … </a:t>
            </a:r>
          </a:p>
          <a:p>
            <a:endParaRPr lang="da-DK" sz="1200" b="1" dirty="0"/>
          </a:p>
          <a:p>
            <a:r>
              <a:rPr lang="da-DK" sz="1200" b="1" dirty="0"/>
              <a:t>REQ-27636</a:t>
            </a:r>
          </a:p>
          <a:p>
            <a:r>
              <a:rPr lang="en-US" b="0" i="0" dirty="0">
                <a:solidFill>
                  <a:srgbClr val="333F48"/>
                </a:solidFill>
                <a:effectLst/>
                <a:latin typeface="Open Sans" panose="020B0606030504020204" pitchFamily="34" charset="0"/>
              </a:rPr>
              <a:t>Implementation of sustainability at the </a:t>
            </a:r>
            <a:r>
              <a:rPr lang="en-US" b="0" i="0" dirty="0" err="1">
                <a:solidFill>
                  <a:srgbClr val="333F48"/>
                </a:solidFill>
                <a:effectLst/>
                <a:latin typeface="Open Sans" panose="020B0606030504020204" pitchFamily="34" charset="0"/>
              </a:rPr>
              <a:t>Nordhavn</a:t>
            </a:r>
            <a:r>
              <a:rPr lang="en-US" b="0" i="0" dirty="0">
                <a:solidFill>
                  <a:srgbClr val="333F48"/>
                </a:solidFill>
                <a:effectLst/>
                <a:latin typeface="Open Sans" panose="020B0606030504020204" pitchFamily="34" charset="0"/>
              </a:rPr>
              <a:t> tunnel (NHT) project is essential to the Client. The overall sustainability strategic performance goals for this contract are: - </a:t>
            </a:r>
            <a:r>
              <a:rPr lang="en-US" b="0" i="0" dirty="0">
                <a:solidFill>
                  <a:srgbClr val="212F37"/>
                </a:solidFill>
                <a:effectLst/>
                <a:latin typeface="Open Sans" panose="020B0606030504020204" pitchFamily="34" charset="0"/>
              </a:rPr>
              <a:t>CO2</a:t>
            </a:r>
            <a:r>
              <a:rPr lang="en-US" b="0" i="0" dirty="0">
                <a:solidFill>
                  <a:srgbClr val="333F48"/>
                </a:solidFill>
                <a:effectLst/>
                <a:latin typeface="Open Sans" panose="020B0606030504020204" pitchFamily="34" charset="0"/>
              </a:rPr>
              <a:t> reduction during design and construction. - </a:t>
            </a:r>
            <a:r>
              <a:rPr lang="en-US" b="0" i="0" dirty="0">
                <a:solidFill>
                  <a:srgbClr val="212F37"/>
                </a:solidFill>
                <a:effectLst/>
                <a:latin typeface="Open Sans" panose="020B0606030504020204" pitchFamily="34" charset="0"/>
              </a:rPr>
              <a:t>CO2</a:t>
            </a:r>
            <a:r>
              <a:rPr lang="en-US" b="0" i="0" dirty="0">
                <a:solidFill>
                  <a:srgbClr val="333F48"/>
                </a:solidFill>
                <a:effectLst/>
                <a:latin typeface="Open Sans" panose="020B0606030504020204" pitchFamily="34" charset="0"/>
              </a:rPr>
              <a:t> reduction for operation and maintenance. - </a:t>
            </a:r>
            <a:r>
              <a:rPr lang="en-US" b="0" i="0" dirty="0" err="1">
                <a:solidFill>
                  <a:srgbClr val="333F48"/>
                </a:solidFill>
                <a:effectLst/>
                <a:latin typeface="Open Sans" panose="020B0606030504020204" pitchFamily="34" charset="0"/>
              </a:rPr>
              <a:t>Maximise</a:t>
            </a:r>
            <a:r>
              <a:rPr lang="en-US" b="0" i="0" dirty="0">
                <a:solidFill>
                  <a:srgbClr val="333F48"/>
                </a:solidFill>
                <a:effectLst/>
                <a:latin typeface="Open Sans" panose="020B0606030504020204" pitchFamily="34" charset="0"/>
              </a:rPr>
              <a:t> reuse and recycling of materials</a:t>
            </a:r>
            <a:br>
              <a:rPr lang="da-DK" sz="1200" dirty="0"/>
            </a:br>
            <a:endParaRPr lang="da-DK" sz="1200" dirty="0"/>
          </a:p>
          <a:p>
            <a:r>
              <a:rPr lang="da-DK" b="1" dirty="0"/>
              <a:t>Billede</a:t>
            </a:r>
            <a:r>
              <a:rPr lang="da-DK" dirty="0"/>
              <a:t>: NHT by </a:t>
            </a:r>
            <a:r>
              <a:rPr lang="da-DK" dirty="0" err="1"/>
              <a:t>night</a:t>
            </a:r>
            <a:r>
              <a:rPr lang="da-DK" dirty="0"/>
              <a:t> (november 2024)</a:t>
            </a:r>
            <a:endParaRPr lang="da-DK" sz="1200" dirty="0"/>
          </a:p>
        </p:txBody>
      </p:sp>
      <p:sp>
        <p:nvSpPr>
          <p:cNvPr id="4" name="Pladsholder til slidenummer 3"/>
          <p:cNvSpPr>
            <a:spLocks noGrp="1"/>
          </p:cNvSpPr>
          <p:nvPr>
            <p:ph type="sldNum" sz="quarter" idx="5"/>
          </p:nvPr>
        </p:nvSpPr>
        <p:spPr/>
        <p:txBody>
          <a:bodyPr/>
          <a:lstStyle/>
          <a:p>
            <a:fld id="{55E56F68-3A98-45AA-8BE9-FA247CF997AC}" type="slidenum">
              <a:rPr lang="da-DK" smtClean="0"/>
              <a:t>17</a:t>
            </a:fld>
            <a:endParaRPr lang="da-DK"/>
          </a:p>
        </p:txBody>
      </p:sp>
    </p:spTree>
    <p:extLst>
      <p:ext uri="{BB962C8B-B14F-4D97-AF65-F5344CB8AC3E}">
        <p14:creationId xmlns:p14="http://schemas.microsoft.com/office/powerpoint/2010/main" val="2377590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da-DK" b="1" dirty="0">
                <a:solidFill>
                  <a:srgbClr val="FFC000"/>
                </a:solidFill>
              </a:rPr>
              <a:t>Kilde</a:t>
            </a:r>
            <a:r>
              <a:rPr lang="da-DK" dirty="0">
                <a:solidFill>
                  <a:srgbClr val="FFC000"/>
                </a:solidFill>
              </a:rPr>
              <a:t>: REQ -27762 </a:t>
            </a:r>
            <a:r>
              <a:rPr lang="en-US" b="0" i="1" dirty="0">
                <a:solidFill>
                  <a:srgbClr val="333F48"/>
                </a:solidFill>
                <a:effectLst/>
                <a:latin typeface="Open Sans" panose="020B0606030504020204" pitchFamily="34" charset="0"/>
              </a:rPr>
              <a:t>The Client is aiming at a 30% CO2 reduction compared to a </a:t>
            </a:r>
            <a:r>
              <a:rPr lang="en-US" b="1" i="1" dirty="0">
                <a:solidFill>
                  <a:srgbClr val="333F48"/>
                </a:solidFill>
                <a:effectLst/>
                <a:latin typeface="Open Sans" panose="020B0606030504020204" pitchFamily="34" charset="0"/>
              </a:rPr>
              <a:t>CO2 baseline of 83.272 ton of CO2</a:t>
            </a:r>
            <a:r>
              <a:rPr lang="en-US" b="0" i="0" dirty="0">
                <a:solidFill>
                  <a:srgbClr val="333F48"/>
                </a:solidFill>
                <a:effectLst/>
                <a:latin typeface="Open Sans" panose="020B0606030504020204" pitchFamily="34" charset="0"/>
              </a:rPr>
              <a:t>.</a:t>
            </a:r>
            <a:r>
              <a:rPr lang="da-DK" dirty="0">
                <a:solidFill>
                  <a:srgbClr val="FFC000"/>
                </a:solidFill>
              </a:rPr>
              <a:t> </a:t>
            </a:r>
            <a:r>
              <a:rPr lang="da-DK" dirty="0" err="1">
                <a:solidFill>
                  <a:srgbClr val="FFC000"/>
                </a:solidFill>
              </a:rPr>
              <a:t>Sustainability</a:t>
            </a:r>
            <a:r>
              <a:rPr lang="da-DK" dirty="0">
                <a:solidFill>
                  <a:srgbClr val="FFC000"/>
                </a:solidFill>
              </a:rPr>
              <a:t> Action Plan</a:t>
            </a:r>
            <a:endParaRPr lang="da-DK" dirty="0"/>
          </a:p>
          <a:p>
            <a:endParaRPr lang="da-DK" dirty="0"/>
          </a:p>
          <a:p>
            <a:r>
              <a:rPr lang="da-DK" b="1" dirty="0">
                <a:highlight>
                  <a:srgbClr val="FFFF00"/>
                </a:highlight>
              </a:rPr>
              <a:t>KOMMENTARE TIL TAL</a:t>
            </a:r>
          </a:p>
          <a:p>
            <a:r>
              <a:rPr lang="da-DK" b="1" dirty="0"/>
              <a:t>Budgetterne </a:t>
            </a:r>
            <a:r>
              <a:rPr lang="da-DK" dirty="0"/>
              <a:t>bygger på generiske data og emissionsfaktorer samt emissionskravene fra kontrakten. </a:t>
            </a:r>
            <a:br>
              <a:rPr lang="da-DK" dirty="0"/>
            </a:br>
            <a:r>
              <a:rPr lang="da-DK" dirty="0"/>
              <a:t>Det løbende </a:t>
            </a:r>
            <a:r>
              <a:rPr lang="da-DK" b="1" dirty="0"/>
              <a:t>regnskab</a:t>
            </a:r>
            <a:r>
              <a:rPr lang="da-DK" dirty="0"/>
              <a:t>, bygger på specifikke date – EPD og afstande. </a:t>
            </a:r>
          </a:p>
          <a:p>
            <a:endParaRPr lang="da-DK" dirty="0"/>
          </a:p>
          <a:p>
            <a:r>
              <a:rPr lang="da-DK" dirty="0"/>
              <a:t>Baslineværdi og budgetværdier er fra </a:t>
            </a:r>
            <a:r>
              <a:rPr lang="da-DK" b="1" dirty="0"/>
              <a:t>samme version af InfraLCA</a:t>
            </a:r>
            <a:r>
              <a:rPr lang="da-DK" dirty="0"/>
              <a:t>.</a:t>
            </a:r>
          </a:p>
          <a:p>
            <a:endParaRPr lang="da-DK" dirty="0"/>
          </a:p>
          <a:p>
            <a:r>
              <a:rPr lang="da-DK" b="1" dirty="0"/>
              <a:t>SLID BRUGES OGSÅ TIL at komme ind på</a:t>
            </a:r>
            <a:r>
              <a:rPr lang="da-DK" dirty="0"/>
              <a:t>: </a:t>
            </a:r>
          </a:p>
          <a:p>
            <a:pPr marL="171450" indent="-171450">
              <a:buFont typeface="Arial" panose="020B0604020202020204" pitchFamily="34" charset="0"/>
              <a:buChar char="•"/>
            </a:pPr>
            <a:r>
              <a:rPr lang="da-DK" dirty="0"/>
              <a:t>Løbende erfaringsopsamling</a:t>
            </a:r>
          </a:p>
          <a:p>
            <a:pPr marL="171450" indent="-171450">
              <a:buFont typeface="Arial" panose="020B0604020202020204" pitchFamily="34" charset="0"/>
              <a:buChar char="•"/>
            </a:pPr>
            <a:r>
              <a:rPr lang="da-DK" dirty="0"/>
              <a:t>Forgangsprojekt</a:t>
            </a:r>
          </a:p>
          <a:p>
            <a:pPr marL="171450" indent="-171450">
              <a:buFont typeface="Arial" panose="020B0604020202020204" pitchFamily="34" charset="0"/>
              <a:buChar char="•"/>
            </a:pPr>
            <a:r>
              <a:rPr lang="da-DK" dirty="0"/>
              <a:t>Forskel på projektering kontra virkelighed, fx kan nævnes processen med håndtering af jord.  </a:t>
            </a:r>
          </a:p>
        </p:txBody>
      </p:sp>
      <p:sp>
        <p:nvSpPr>
          <p:cNvPr id="4" name="Pladsholder til slidenummer 3"/>
          <p:cNvSpPr>
            <a:spLocks noGrp="1"/>
          </p:cNvSpPr>
          <p:nvPr>
            <p:ph type="sldNum" sz="quarter" idx="5"/>
          </p:nvPr>
        </p:nvSpPr>
        <p:spPr/>
        <p:txBody>
          <a:bodyPr/>
          <a:lstStyle/>
          <a:p>
            <a:fld id="{55E56F68-3A98-45AA-8BE9-FA247CF997AC}" type="slidenum">
              <a:rPr lang="da-DK" smtClean="0"/>
              <a:t>18</a:t>
            </a:fld>
            <a:endParaRPr lang="da-DK"/>
          </a:p>
        </p:txBody>
      </p:sp>
    </p:spTree>
    <p:extLst>
      <p:ext uri="{BB962C8B-B14F-4D97-AF65-F5344CB8AC3E}">
        <p14:creationId xmlns:p14="http://schemas.microsoft.com/office/powerpoint/2010/main" val="34260833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da-DK" b="1" dirty="0">
                <a:solidFill>
                  <a:srgbClr val="FFC000"/>
                </a:solidFill>
              </a:rPr>
              <a:t>Kilde</a:t>
            </a:r>
            <a:r>
              <a:rPr lang="da-DK" dirty="0">
                <a:solidFill>
                  <a:srgbClr val="FFC000"/>
                </a:solidFill>
              </a:rPr>
              <a:t>: InfraLCA arbejde, </a:t>
            </a:r>
            <a:r>
              <a:rPr lang="da-DK" dirty="0" err="1">
                <a:solidFill>
                  <a:srgbClr val="FFC000"/>
                </a:solidFill>
              </a:rPr>
              <a:t>Account</a:t>
            </a:r>
            <a:r>
              <a:rPr lang="da-DK" dirty="0">
                <a:solidFill>
                  <a:srgbClr val="FFC000"/>
                </a:solidFill>
              </a:rPr>
              <a:t> and Register arbejde</a:t>
            </a:r>
            <a:endParaRPr lang="da-DK" dirty="0"/>
          </a:p>
          <a:p>
            <a:endParaRPr lang="da-DK" dirty="0"/>
          </a:p>
        </p:txBody>
      </p:sp>
      <p:sp>
        <p:nvSpPr>
          <p:cNvPr id="4" name="Pladsholder til slidenummer 3"/>
          <p:cNvSpPr>
            <a:spLocks noGrp="1"/>
          </p:cNvSpPr>
          <p:nvPr>
            <p:ph type="sldNum" sz="quarter" idx="5"/>
          </p:nvPr>
        </p:nvSpPr>
        <p:spPr/>
        <p:txBody>
          <a:bodyPr/>
          <a:lstStyle/>
          <a:p>
            <a:fld id="{55E56F68-3A98-45AA-8BE9-FA247CF997AC}" type="slidenum">
              <a:rPr lang="da-DK" smtClean="0"/>
              <a:t>19</a:t>
            </a:fld>
            <a:endParaRPr lang="da-DK"/>
          </a:p>
        </p:txBody>
      </p:sp>
    </p:spTree>
    <p:extLst>
      <p:ext uri="{BB962C8B-B14F-4D97-AF65-F5344CB8AC3E}">
        <p14:creationId xmlns:p14="http://schemas.microsoft.com/office/powerpoint/2010/main" val="39446263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da-DK" b="1" dirty="0">
                <a:solidFill>
                  <a:srgbClr val="FFC000"/>
                </a:solidFill>
              </a:rPr>
              <a:t>Kilde</a:t>
            </a:r>
            <a:r>
              <a:rPr lang="da-DK" dirty="0">
                <a:solidFill>
                  <a:srgbClr val="FFC000"/>
                </a:solidFill>
              </a:rPr>
              <a:t>: InfraLCA arbejde, </a:t>
            </a:r>
            <a:r>
              <a:rPr lang="da-DK" dirty="0" err="1">
                <a:solidFill>
                  <a:srgbClr val="FFC000"/>
                </a:solidFill>
              </a:rPr>
              <a:t>Account</a:t>
            </a:r>
            <a:r>
              <a:rPr lang="da-DK" dirty="0">
                <a:solidFill>
                  <a:srgbClr val="FFC000"/>
                </a:solidFill>
              </a:rPr>
              <a:t> and Register arbejde</a:t>
            </a:r>
            <a:endParaRPr lang="da-DK" dirty="0"/>
          </a:p>
        </p:txBody>
      </p:sp>
      <p:sp>
        <p:nvSpPr>
          <p:cNvPr id="4" name="Pladsholder til slidenummer 3"/>
          <p:cNvSpPr>
            <a:spLocks noGrp="1"/>
          </p:cNvSpPr>
          <p:nvPr>
            <p:ph type="sldNum" sz="quarter" idx="5"/>
          </p:nvPr>
        </p:nvSpPr>
        <p:spPr/>
        <p:txBody>
          <a:bodyPr/>
          <a:lstStyle/>
          <a:p>
            <a:fld id="{55E56F68-3A98-45AA-8BE9-FA247CF997AC}" type="slidenum">
              <a:rPr lang="da-DK" smtClean="0"/>
              <a:t>20</a:t>
            </a:fld>
            <a:endParaRPr lang="da-DK"/>
          </a:p>
        </p:txBody>
      </p:sp>
    </p:spTree>
    <p:extLst>
      <p:ext uri="{BB962C8B-B14F-4D97-AF65-F5344CB8AC3E}">
        <p14:creationId xmlns:p14="http://schemas.microsoft.com/office/powerpoint/2010/main" val="188004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KOMMENTARE TIL GRAFER</a:t>
            </a:r>
          </a:p>
          <a:p>
            <a:r>
              <a:rPr lang="da-DK" b="1" dirty="0"/>
              <a:t>MATERIALER: </a:t>
            </a:r>
            <a:r>
              <a:rPr lang="da-DK" dirty="0"/>
              <a:t>Som det er typisk for infrastruktur projekter, er de mest CO2 dominerende materialer Beton, Metaller (stål) og Transport (vi flytter meget jord). Det er især i design fasen at det er muligt at nedbringe mængden af materialer og vælge de løsninger der er mindst CO2 tunge. </a:t>
            </a:r>
          </a:p>
          <a:p>
            <a:r>
              <a:rPr lang="da-DK" b="1" dirty="0"/>
              <a:t>FASER</a:t>
            </a:r>
            <a:r>
              <a:rPr lang="da-DK" dirty="0"/>
              <a:t>: Forventeligt er det produktionsfasen (A1-A3) ud af de 5 faser i scoopet, der vejer tungest. Husk dog på at </a:t>
            </a:r>
            <a:r>
              <a:rPr lang="da-DK" dirty="0" err="1"/>
              <a:t>dataen</a:t>
            </a:r>
            <a:r>
              <a:rPr lang="da-DK" dirty="0"/>
              <a:t> bag grafen er generisk (gennemsnitlig emissionsfaktor – oftest for jomfrumaterialer). Det er derfor muligt for os/entreprenøren at nedbringe denne væsentligt ved aktivt at tage stilling til valg af materialer og producent – særligt med hensyn til genbrug og genanvendelse af materialer. </a:t>
            </a:r>
          </a:p>
          <a:p>
            <a:endParaRPr lang="da-DK" dirty="0"/>
          </a:p>
          <a:p>
            <a:r>
              <a:rPr lang="da-DK" b="1" dirty="0"/>
              <a:t>BETON FAKTA</a:t>
            </a:r>
            <a:r>
              <a:rPr lang="da-DK" dirty="0"/>
              <a:t> </a:t>
            </a:r>
          </a:p>
          <a:p>
            <a:r>
              <a:rPr lang="da-DK" dirty="0"/>
              <a:t>Basic Design:					</a:t>
            </a:r>
            <a:r>
              <a:rPr lang="da-DK" b="1" dirty="0"/>
              <a:t>REQ:</a:t>
            </a:r>
          </a:p>
          <a:p>
            <a:r>
              <a:rPr lang="da-DK" dirty="0"/>
              <a:t>Cement forstærkning	3.200 m3	842 ton CO2		220 kg CO2/m3 </a:t>
            </a:r>
            <a:br>
              <a:rPr lang="da-DK" dirty="0"/>
            </a:br>
            <a:r>
              <a:rPr lang="da-DK" dirty="0" err="1"/>
              <a:t>Balast</a:t>
            </a:r>
            <a:r>
              <a:rPr lang="da-DK" dirty="0"/>
              <a:t> beton		30.000	10.893 ton CO2	320 </a:t>
            </a:r>
            <a:br>
              <a:rPr lang="da-DK" dirty="0"/>
            </a:br>
            <a:r>
              <a:rPr lang="da-DK" dirty="0"/>
              <a:t>Pælebeton		3.300	830 ton CO2		Justeret fra 220 til 325</a:t>
            </a:r>
          </a:p>
          <a:p>
            <a:r>
              <a:rPr lang="da-DK" dirty="0"/>
              <a:t>Beton type 2 (A)	28.000	11.287 ton CO2	320</a:t>
            </a:r>
          </a:p>
          <a:p>
            <a:r>
              <a:rPr lang="da-DK" dirty="0"/>
              <a:t>Beton type 1 (EA)	69.000	25.054 ton CO2	360</a:t>
            </a:r>
          </a:p>
          <a:p>
            <a:r>
              <a:rPr lang="da-DK" dirty="0"/>
              <a:t>…</a:t>
            </a:r>
          </a:p>
          <a:p>
            <a:r>
              <a:rPr lang="da-DK" dirty="0"/>
              <a:t>SUM		92.875 m3	51.004 ton CO2</a:t>
            </a:r>
          </a:p>
          <a:p>
            <a:endParaRPr lang="da-DK" dirty="0"/>
          </a:p>
          <a:p>
            <a:r>
              <a:rPr lang="da-DK" b="1" dirty="0"/>
              <a:t>Derudover</a:t>
            </a:r>
            <a:r>
              <a:rPr lang="da-DK" dirty="0"/>
              <a:t> </a:t>
            </a:r>
            <a:r>
              <a:rPr lang="da-DK" dirty="0" err="1"/>
              <a:t>grout</a:t>
            </a:r>
            <a:r>
              <a:rPr lang="da-DK" dirty="0"/>
              <a:t>, beton i ankre, </a:t>
            </a:r>
            <a:r>
              <a:rPr lang="da-DK" dirty="0" err="1"/>
              <a:t>udkigpost</a:t>
            </a:r>
            <a:r>
              <a:rPr lang="da-DK" dirty="0"/>
              <a:t>, etc. </a:t>
            </a:r>
          </a:p>
          <a:p>
            <a:r>
              <a:rPr lang="da-DK" dirty="0"/>
              <a:t>Beton mængde i den kommende </a:t>
            </a:r>
            <a:r>
              <a:rPr lang="da-DK" b="1" dirty="0"/>
              <a:t>detail design </a:t>
            </a:r>
            <a:r>
              <a:rPr lang="da-DK" dirty="0"/>
              <a:t>er samlet </a:t>
            </a:r>
            <a:r>
              <a:rPr lang="da-DK" b="1" dirty="0"/>
              <a:t>130.000 m3 </a:t>
            </a:r>
            <a:r>
              <a:rPr lang="da-DK" dirty="0"/>
              <a:t>(afrundet). </a:t>
            </a:r>
          </a:p>
          <a:p>
            <a:endParaRPr lang="da-DK" dirty="0"/>
          </a:p>
          <a:p>
            <a:pPr marL="171450" indent="-171450">
              <a:buFontTx/>
              <a:buChar char="-"/>
            </a:pPr>
            <a:r>
              <a:rPr lang="da-DK" dirty="0"/>
              <a:t>Hvordan er vi/</a:t>
            </a:r>
            <a:r>
              <a:rPr lang="da-DK" dirty="0" err="1"/>
              <a:t>Unicon</a:t>
            </a:r>
            <a:r>
              <a:rPr lang="da-DK" dirty="0"/>
              <a:t> nået i mål med emissions grænsen?</a:t>
            </a:r>
          </a:p>
          <a:p>
            <a:pPr marL="0" indent="0">
              <a:buFontTx/>
              <a:buNone/>
            </a:pPr>
            <a:r>
              <a:rPr lang="da-DK" dirty="0"/>
              <a:t>Brug af mikro </a:t>
            </a:r>
            <a:r>
              <a:rPr lang="da-DK" dirty="0" err="1"/>
              <a:t>cilika</a:t>
            </a:r>
            <a:r>
              <a:rPr lang="da-DK" dirty="0"/>
              <a:t>, Flyveaske og nu optimeret produktionsmetode af cementen. </a:t>
            </a:r>
          </a:p>
          <a:p>
            <a:pPr marL="0" indent="0">
              <a:buFontTx/>
              <a:buNone/>
            </a:pPr>
            <a:endParaRPr lang="da-DK" dirty="0"/>
          </a:p>
          <a:p>
            <a:pPr marL="0" indent="0">
              <a:buFontTx/>
              <a:buNone/>
            </a:pPr>
            <a:r>
              <a:rPr lang="da-DK" dirty="0"/>
              <a:t>From </a:t>
            </a:r>
            <a:r>
              <a:rPr lang="da-DK" dirty="0" err="1"/>
              <a:t>Unicon</a:t>
            </a:r>
            <a:r>
              <a:rPr lang="da-DK" dirty="0"/>
              <a:t>:</a:t>
            </a:r>
          </a:p>
          <a:p>
            <a:pPr marL="0" lvl="0" indent="0">
              <a:buSzPts val="1000"/>
              <a:buFont typeface="Symbol" panose="05050102010706020507" pitchFamily="18" charset="2"/>
              <a:buNone/>
              <a:tabLst>
                <a:tab pos="457200" algn="l"/>
              </a:tabLst>
            </a:pPr>
            <a:r>
              <a:rPr lang="en-US" sz="900" i="1" dirty="0">
                <a:effectLst/>
                <a:latin typeface="Aptos" panose="020B0004020202020204" pitchFamily="34" charset="0"/>
                <a:ea typeface="Times New Roman" panose="02020603050405020304" pitchFamily="18" charset="0"/>
                <a:cs typeface="Aptos" panose="020B0004020202020204" pitchFamily="34" charset="0"/>
              </a:rPr>
              <a:t>The </a:t>
            </a:r>
            <a:r>
              <a:rPr lang="en-US" sz="900" b="1" i="1" dirty="0">
                <a:effectLst/>
                <a:latin typeface="Aptos" panose="020B0004020202020204" pitchFamily="34" charset="0"/>
                <a:ea typeface="Times New Roman" panose="02020603050405020304" pitchFamily="18" charset="0"/>
                <a:cs typeface="Aptos" panose="020B0004020202020204" pitchFamily="34" charset="0"/>
              </a:rPr>
              <a:t>effective water content </a:t>
            </a:r>
            <a:r>
              <a:rPr lang="en-US" sz="900" i="1" dirty="0">
                <a:effectLst/>
                <a:latin typeface="Aptos" panose="020B0004020202020204" pitchFamily="34" charset="0"/>
                <a:ea typeface="Times New Roman" panose="02020603050405020304" pitchFamily="18" charset="0"/>
                <a:cs typeface="Aptos" panose="020B0004020202020204" pitchFamily="34" charset="0"/>
              </a:rPr>
              <a:t>compared to superplasticizer have been optimized to the degree that is allowed by the W/C ratio regulations according to AAB. </a:t>
            </a:r>
            <a:r>
              <a:rPr lang="en-US" sz="900" i="1" dirty="0">
                <a:effectLst/>
                <a:latin typeface="Aptos" panose="020B0004020202020204" pitchFamily="34" charset="0"/>
                <a:ea typeface="Aptos" panose="020B0004020202020204" pitchFamily="34" charset="0"/>
                <a:cs typeface="Aptos" panose="020B0004020202020204" pitchFamily="34" charset="0"/>
              </a:rPr>
              <a:t>This leading to a reduction in the necessary cement content, hence leading to a reduced CO</a:t>
            </a:r>
            <a:r>
              <a:rPr lang="en-US" sz="900" i="1" baseline="-25000" dirty="0">
                <a:effectLst/>
                <a:latin typeface="Aptos" panose="020B0004020202020204" pitchFamily="34" charset="0"/>
                <a:ea typeface="Aptos" panose="020B0004020202020204" pitchFamily="34" charset="0"/>
                <a:cs typeface="Aptos" panose="020B0004020202020204" pitchFamily="34" charset="0"/>
              </a:rPr>
              <a:t>2</a:t>
            </a:r>
            <a:r>
              <a:rPr lang="en-US" sz="900" i="1" dirty="0">
                <a:effectLst/>
                <a:latin typeface="Aptos" panose="020B0004020202020204" pitchFamily="34" charset="0"/>
                <a:ea typeface="Aptos" panose="020B0004020202020204" pitchFamily="34" charset="0"/>
                <a:cs typeface="Aptos" panose="020B0004020202020204" pitchFamily="34" charset="0"/>
              </a:rPr>
              <a:t>e footprint of the concrete.</a:t>
            </a:r>
            <a:endParaRPr lang="da-DK" sz="900" i="1" dirty="0">
              <a:effectLst/>
              <a:latin typeface="Aptos" panose="020B0004020202020204" pitchFamily="34" charset="0"/>
              <a:ea typeface="Aptos" panose="020B0004020202020204" pitchFamily="34" charset="0"/>
              <a:cs typeface="Aptos" panose="020B0004020202020204" pitchFamily="34" charset="0"/>
            </a:endParaRPr>
          </a:p>
          <a:p>
            <a:pPr marL="0" lvl="0" indent="0">
              <a:buSzPts val="1000"/>
              <a:buFont typeface="Symbol" panose="05050102010706020507" pitchFamily="18" charset="2"/>
              <a:buNone/>
              <a:tabLst>
                <a:tab pos="457200" algn="l"/>
              </a:tabLst>
            </a:pPr>
            <a:endParaRPr lang="en-US" sz="900" i="1" dirty="0">
              <a:effectLst/>
              <a:latin typeface="Aptos" panose="020B0004020202020204" pitchFamily="34" charset="0"/>
              <a:ea typeface="Times New Roman" panose="02020603050405020304" pitchFamily="18" charset="0"/>
              <a:cs typeface="Aptos" panose="020B0004020202020204" pitchFamily="34" charset="0"/>
            </a:endParaRPr>
          </a:p>
          <a:p>
            <a:pPr marL="0" lvl="0" indent="0">
              <a:buSzPts val="1000"/>
              <a:buFont typeface="Symbol" panose="05050102010706020507" pitchFamily="18" charset="2"/>
              <a:buNone/>
              <a:tabLst>
                <a:tab pos="457200" algn="l"/>
              </a:tabLst>
            </a:pPr>
            <a:r>
              <a:rPr lang="en-US" sz="900" i="1" dirty="0">
                <a:effectLst/>
                <a:latin typeface="Aptos" panose="020B0004020202020204" pitchFamily="34" charset="0"/>
                <a:ea typeface="Times New Roman" panose="02020603050405020304" pitchFamily="18" charset="0"/>
                <a:cs typeface="Aptos" panose="020B0004020202020204" pitchFamily="34" charset="0"/>
              </a:rPr>
              <a:t>A batch of the pozzolanic material </a:t>
            </a:r>
            <a:r>
              <a:rPr lang="en-US" sz="900" b="1" i="1" dirty="0">
                <a:effectLst/>
                <a:latin typeface="Aptos" panose="020B0004020202020204" pitchFamily="34" charset="0"/>
                <a:ea typeface="Times New Roman" panose="02020603050405020304" pitchFamily="18" charset="0"/>
                <a:cs typeface="Aptos" panose="020B0004020202020204" pitchFamily="34" charset="0"/>
              </a:rPr>
              <a:t>micro silica </a:t>
            </a:r>
            <a:r>
              <a:rPr lang="en-US" sz="900" i="1" dirty="0">
                <a:effectLst/>
                <a:latin typeface="Aptos" panose="020B0004020202020204" pitchFamily="34" charset="0"/>
                <a:ea typeface="Times New Roman" panose="02020603050405020304" pitchFamily="18" charset="0"/>
                <a:cs typeface="Aptos" panose="020B0004020202020204" pitchFamily="34" charset="0"/>
              </a:rPr>
              <a:t>has been allocated for this project and used in the maximum allowed quantities according to AAB. </a:t>
            </a:r>
            <a:r>
              <a:rPr lang="en-US" sz="900" i="1" dirty="0">
                <a:effectLst/>
                <a:latin typeface="Aptos" panose="020B0004020202020204" pitchFamily="34" charset="0"/>
                <a:ea typeface="Aptos" panose="020B0004020202020204" pitchFamily="34" charset="0"/>
                <a:cs typeface="Aptos" panose="020B0004020202020204" pitchFamily="34" charset="0"/>
              </a:rPr>
              <a:t>This material is a waste product from the steel production industry and has a very low CO</a:t>
            </a:r>
            <a:r>
              <a:rPr lang="en-US" sz="900" i="1" baseline="-25000" dirty="0">
                <a:effectLst/>
                <a:latin typeface="Aptos" panose="020B0004020202020204" pitchFamily="34" charset="0"/>
                <a:ea typeface="Aptos" panose="020B0004020202020204" pitchFamily="34" charset="0"/>
                <a:cs typeface="Aptos" panose="020B0004020202020204" pitchFamily="34" charset="0"/>
              </a:rPr>
              <a:t>2</a:t>
            </a:r>
            <a:r>
              <a:rPr lang="en-US" sz="900" i="1" dirty="0">
                <a:effectLst/>
                <a:latin typeface="Aptos" panose="020B0004020202020204" pitchFamily="34" charset="0"/>
                <a:ea typeface="Aptos" panose="020B0004020202020204" pitchFamily="34" charset="0"/>
                <a:cs typeface="Aptos" panose="020B0004020202020204" pitchFamily="34" charset="0"/>
              </a:rPr>
              <a:t>e footprint compared to cement due to the “polluters pay principle”. The use of micro silica leads to a reduction in the necessary cement content, hence leading to a reduced CO</a:t>
            </a:r>
            <a:r>
              <a:rPr lang="en-US" sz="900" i="1" baseline="-25000" dirty="0">
                <a:effectLst/>
                <a:latin typeface="Aptos" panose="020B0004020202020204" pitchFamily="34" charset="0"/>
                <a:ea typeface="Aptos" panose="020B0004020202020204" pitchFamily="34" charset="0"/>
                <a:cs typeface="Aptos" panose="020B0004020202020204" pitchFamily="34" charset="0"/>
              </a:rPr>
              <a:t>2</a:t>
            </a:r>
            <a:r>
              <a:rPr lang="en-US" sz="900" i="1" dirty="0">
                <a:effectLst/>
                <a:latin typeface="Aptos" panose="020B0004020202020204" pitchFamily="34" charset="0"/>
                <a:ea typeface="Aptos" panose="020B0004020202020204" pitchFamily="34" charset="0"/>
                <a:cs typeface="Aptos" panose="020B0004020202020204" pitchFamily="34" charset="0"/>
              </a:rPr>
              <a:t>e footprint of the concrete.</a:t>
            </a:r>
            <a:endParaRPr lang="da-DK" sz="900" i="1" dirty="0">
              <a:effectLst/>
              <a:latin typeface="Aptos" panose="020B0004020202020204" pitchFamily="34" charset="0"/>
              <a:ea typeface="Aptos" panose="020B0004020202020204" pitchFamily="34" charset="0"/>
              <a:cs typeface="Aptos" panose="020B0004020202020204" pitchFamily="34" charset="0"/>
            </a:endParaRPr>
          </a:p>
          <a:p>
            <a:pPr marL="0" lvl="0" indent="0">
              <a:buSzPts val="1000"/>
              <a:buFont typeface="Symbol" panose="05050102010706020507" pitchFamily="18" charset="2"/>
              <a:buNone/>
              <a:tabLst>
                <a:tab pos="457200" algn="l"/>
              </a:tabLst>
            </a:pPr>
            <a:endParaRPr lang="en-US" sz="900" i="1" dirty="0">
              <a:effectLst/>
              <a:latin typeface="Aptos" panose="020B0004020202020204" pitchFamily="34" charset="0"/>
              <a:ea typeface="Times New Roman" panose="02020603050405020304" pitchFamily="18" charset="0"/>
              <a:cs typeface="Aptos" panose="020B0004020202020204" pitchFamily="34" charset="0"/>
            </a:endParaRPr>
          </a:p>
          <a:p>
            <a:pPr marL="0" lvl="0" indent="0">
              <a:buSzPts val="1000"/>
              <a:buFont typeface="Symbol" panose="05050102010706020507" pitchFamily="18" charset="2"/>
              <a:buNone/>
              <a:tabLst>
                <a:tab pos="457200" algn="l"/>
              </a:tabLst>
            </a:pPr>
            <a:r>
              <a:rPr lang="en-US" sz="900" i="1" dirty="0">
                <a:effectLst/>
                <a:latin typeface="Aptos" panose="020B0004020202020204" pitchFamily="34" charset="0"/>
                <a:ea typeface="Times New Roman" panose="02020603050405020304" pitchFamily="18" charset="0"/>
                <a:cs typeface="Aptos" panose="020B0004020202020204" pitchFamily="34" charset="0"/>
              </a:rPr>
              <a:t>The pozzolanic material </a:t>
            </a:r>
            <a:r>
              <a:rPr lang="en-US" sz="900" b="1" i="1" dirty="0">
                <a:effectLst/>
                <a:latin typeface="Aptos" panose="020B0004020202020204" pitchFamily="34" charset="0"/>
                <a:ea typeface="Times New Roman" panose="02020603050405020304" pitchFamily="18" charset="0"/>
                <a:cs typeface="Aptos" panose="020B0004020202020204" pitchFamily="34" charset="0"/>
              </a:rPr>
              <a:t>fly ash </a:t>
            </a:r>
            <a:r>
              <a:rPr lang="en-US" sz="900" i="1" dirty="0">
                <a:effectLst/>
                <a:latin typeface="Aptos" panose="020B0004020202020204" pitchFamily="34" charset="0"/>
                <a:ea typeface="Times New Roman" panose="02020603050405020304" pitchFamily="18" charset="0"/>
                <a:cs typeface="Aptos" panose="020B0004020202020204" pitchFamily="34" charset="0"/>
              </a:rPr>
              <a:t>has been used in the maximum allowed quantities according to AAB. </a:t>
            </a:r>
            <a:r>
              <a:rPr lang="en-US" sz="900" i="1" dirty="0">
                <a:effectLst/>
                <a:latin typeface="Aptos" panose="020B0004020202020204" pitchFamily="34" charset="0"/>
                <a:ea typeface="Aptos" panose="020B0004020202020204" pitchFamily="34" charset="0"/>
                <a:cs typeface="Aptos" panose="020B0004020202020204" pitchFamily="34" charset="0"/>
              </a:rPr>
              <a:t>Fly ash is a waste product from the coal fired power plants and has a very low CO</a:t>
            </a:r>
            <a:r>
              <a:rPr lang="en-US" sz="900" i="1" baseline="-25000" dirty="0">
                <a:effectLst/>
                <a:latin typeface="Aptos" panose="020B0004020202020204" pitchFamily="34" charset="0"/>
                <a:ea typeface="Aptos" panose="020B0004020202020204" pitchFamily="34" charset="0"/>
                <a:cs typeface="Aptos" panose="020B0004020202020204" pitchFamily="34" charset="0"/>
              </a:rPr>
              <a:t>2</a:t>
            </a:r>
            <a:r>
              <a:rPr lang="en-US" sz="900" i="1" dirty="0">
                <a:effectLst/>
                <a:latin typeface="Aptos" panose="020B0004020202020204" pitchFamily="34" charset="0"/>
                <a:ea typeface="Aptos" panose="020B0004020202020204" pitchFamily="34" charset="0"/>
                <a:cs typeface="Aptos" panose="020B0004020202020204" pitchFamily="34" charset="0"/>
              </a:rPr>
              <a:t>e footprint compared to cement due to the “polluters pay principle” The use of fly ash leads to a reduction in the necessary cement content, hence leading to a reduced CO</a:t>
            </a:r>
            <a:r>
              <a:rPr lang="en-US" sz="900" i="1" baseline="-25000" dirty="0">
                <a:effectLst/>
                <a:latin typeface="Aptos" panose="020B0004020202020204" pitchFamily="34" charset="0"/>
                <a:ea typeface="Aptos" panose="020B0004020202020204" pitchFamily="34" charset="0"/>
                <a:cs typeface="Aptos" panose="020B0004020202020204" pitchFamily="34" charset="0"/>
              </a:rPr>
              <a:t>2</a:t>
            </a:r>
            <a:r>
              <a:rPr lang="en-US" sz="900" i="1" dirty="0">
                <a:effectLst/>
                <a:latin typeface="Aptos" panose="020B0004020202020204" pitchFamily="34" charset="0"/>
                <a:ea typeface="Aptos" panose="020B0004020202020204" pitchFamily="34" charset="0"/>
                <a:cs typeface="Aptos" panose="020B0004020202020204" pitchFamily="34" charset="0"/>
              </a:rPr>
              <a:t>e footprint of the concrete.</a:t>
            </a:r>
            <a:br>
              <a:rPr lang="en-US" sz="900" i="1" dirty="0">
                <a:effectLst/>
                <a:latin typeface="Aptos" panose="020B0004020202020204" pitchFamily="34" charset="0"/>
                <a:ea typeface="Aptos" panose="020B0004020202020204" pitchFamily="34" charset="0"/>
                <a:cs typeface="Aptos" panose="020B0004020202020204" pitchFamily="34" charset="0"/>
              </a:rPr>
            </a:br>
            <a:r>
              <a:rPr lang="en-US" sz="900" i="1" dirty="0">
                <a:effectLst/>
                <a:latin typeface="Aptos" panose="020B0004020202020204" pitchFamily="34" charset="0"/>
                <a:ea typeface="Aptos" panose="020B0004020202020204" pitchFamily="34" charset="0"/>
                <a:cs typeface="Aptos" panose="020B0004020202020204" pitchFamily="34" charset="0"/>
              </a:rPr>
              <a:t>Even though fly ash is becoming a very scarce resource and security of supply within the Danish concrete industry is uncertain, </a:t>
            </a:r>
            <a:r>
              <a:rPr lang="en-US" sz="900" i="1" dirty="0" err="1">
                <a:effectLst/>
                <a:latin typeface="Aptos" panose="020B0004020202020204" pitchFamily="34" charset="0"/>
                <a:ea typeface="Aptos" panose="020B0004020202020204" pitchFamily="34" charset="0"/>
                <a:cs typeface="Aptos" panose="020B0004020202020204" pitchFamily="34" charset="0"/>
              </a:rPr>
              <a:t>Unicon</a:t>
            </a:r>
            <a:r>
              <a:rPr lang="en-US" sz="900" i="1" dirty="0">
                <a:effectLst/>
                <a:latin typeface="Aptos" panose="020B0004020202020204" pitchFamily="34" charset="0"/>
                <a:ea typeface="Aptos" panose="020B0004020202020204" pitchFamily="34" charset="0"/>
                <a:cs typeface="Aptos" panose="020B0004020202020204" pitchFamily="34" charset="0"/>
              </a:rPr>
              <a:t> have managed to secure fly ash resources for this project.  </a:t>
            </a:r>
            <a:endParaRPr lang="da-DK" sz="900" i="1" dirty="0">
              <a:effectLst/>
              <a:latin typeface="Aptos" panose="020B0004020202020204" pitchFamily="34" charset="0"/>
              <a:ea typeface="Aptos" panose="020B0004020202020204" pitchFamily="34" charset="0"/>
              <a:cs typeface="Aptos" panose="020B0004020202020204" pitchFamily="34" charset="0"/>
            </a:endParaRPr>
          </a:p>
          <a:p>
            <a:pPr marL="0" lvl="0" indent="0">
              <a:spcAft>
                <a:spcPts val="1200"/>
              </a:spcAft>
              <a:buSzPts val="1000"/>
              <a:buFont typeface="Symbol" panose="05050102010706020507" pitchFamily="18" charset="2"/>
              <a:buNone/>
              <a:tabLst>
                <a:tab pos="457200" algn="l"/>
              </a:tabLst>
            </a:pPr>
            <a:endParaRPr lang="en-US" sz="900" i="1" dirty="0">
              <a:effectLst/>
              <a:latin typeface="Aptos" panose="020B0004020202020204" pitchFamily="34" charset="0"/>
              <a:ea typeface="Times New Roman" panose="02020603050405020304" pitchFamily="18" charset="0"/>
              <a:cs typeface="Aptos" panose="020B0004020202020204" pitchFamily="34" charset="0"/>
            </a:endParaRPr>
          </a:p>
          <a:p>
            <a:pPr marL="0" lvl="0" indent="0">
              <a:spcAft>
                <a:spcPts val="1200"/>
              </a:spcAft>
              <a:buSzPts val="1000"/>
              <a:buFont typeface="Symbol" panose="05050102010706020507" pitchFamily="18" charset="2"/>
              <a:buNone/>
              <a:tabLst>
                <a:tab pos="457200" algn="l"/>
              </a:tabLst>
            </a:pPr>
            <a:r>
              <a:rPr lang="en-US" sz="900" i="1" dirty="0">
                <a:effectLst/>
                <a:latin typeface="Aptos" panose="020B0004020202020204" pitchFamily="34" charset="0"/>
                <a:ea typeface="Times New Roman" panose="02020603050405020304" pitchFamily="18" charset="0"/>
                <a:cs typeface="Aptos" panose="020B0004020202020204" pitchFamily="34" charset="0"/>
              </a:rPr>
              <a:t>Lastly, the used </a:t>
            </a:r>
            <a:r>
              <a:rPr lang="en-US" sz="900" b="1" i="1" dirty="0">
                <a:effectLst/>
                <a:latin typeface="Aptos" panose="020B0004020202020204" pitchFamily="34" charset="0"/>
                <a:ea typeface="Times New Roman" panose="02020603050405020304" pitchFamily="18" charset="0"/>
                <a:cs typeface="Aptos" panose="020B0004020202020204" pitchFamily="34" charset="0"/>
              </a:rPr>
              <a:t>cement</a:t>
            </a:r>
            <a:r>
              <a:rPr lang="en-US" sz="900" i="1" dirty="0">
                <a:effectLst/>
                <a:latin typeface="Aptos" panose="020B0004020202020204" pitchFamily="34" charset="0"/>
                <a:ea typeface="Times New Roman" panose="02020603050405020304" pitchFamily="18" charset="0"/>
                <a:cs typeface="Aptos" panose="020B0004020202020204" pitchFamily="34" charset="0"/>
              </a:rPr>
              <a:t> </a:t>
            </a:r>
            <a:r>
              <a:rPr lang="en-US" sz="900" b="0" i="1" dirty="0">
                <a:effectLst/>
                <a:latin typeface="Aptos" panose="020B0004020202020204" pitchFamily="34" charset="0"/>
                <a:ea typeface="Times New Roman" panose="02020603050405020304" pitchFamily="18" charset="0"/>
                <a:cs typeface="Aptos" panose="020B0004020202020204" pitchFamily="34" charset="0"/>
              </a:rPr>
              <a:t>SOLID cement </a:t>
            </a:r>
            <a:r>
              <a:rPr lang="en-US" sz="900" i="1" dirty="0">
                <a:effectLst/>
                <a:latin typeface="Aptos" panose="020B0004020202020204" pitchFamily="34" charset="0"/>
                <a:ea typeface="Times New Roman" panose="02020603050405020304" pitchFamily="18" charset="0"/>
                <a:cs typeface="Aptos" panose="020B0004020202020204" pitchFamily="34" charset="0"/>
              </a:rPr>
              <a:t>from Aalborg Portland have been optimized by Aalborg Portland in regard to their </a:t>
            </a:r>
            <a:r>
              <a:rPr lang="en-US" sz="900" b="1" i="1" dirty="0">
                <a:effectLst/>
                <a:latin typeface="Aptos" panose="020B0004020202020204" pitchFamily="34" charset="0"/>
                <a:ea typeface="Times New Roman" panose="02020603050405020304" pitchFamily="18" charset="0"/>
                <a:cs typeface="Aptos" panose="020B0004020202020204" pitchFamily="34" charset="0"/>
              </a:rPr>
              <a:t>production process </a:t>
            </a:r>
            <a:r>
              <a:rPr lang="en-US" sz="900" i="1" dirty="0">
                <a:effectLst/>
                <a:latin typeface="Aptos" panose="020B0004020202020204" pitchFamily="34" charset="0"/>
                <a:ea typeface="Times New Roman" panose="02020603050405020304" pitchFamily="18" charset="0"/>
                <a:cs typeface="Aptos" panose="020B0004020202020204" pitchFamily="34" charset="0"/>
              </a:rPr>
              <a:t>and fuel mix, which led to significant reduction in the cement GWP. And since cement makes up approx. 90% of a concrete CO</a:t>
            </a:r>
            <a:r>
              <a:rPr lang="en-US" sz="900" i="1" baseline="-25000" dirty="0">
                <a:effectLst/>
                <a:latin typeface="Aptos" panose="020B0004020202020204" pitchFamily="34" charset="0"/>
                <a:ea typeface="Times New Roman" panose="02020603050405020304" pitchFamily="18" charset="0"/>
                <a:cs typeface="Aptos" panose="020B0004020202020204" pitchFamily="34" charset="0"/>
              </a:rPr>
              <a:t>2</a:t>
            </a:r>
            <a:r>
              <a:rPr lang="en-US" sz="900" i="1" dirty="0">
                <a:effectLst/>
                <a:latin typeface="Aptos" panose="020B0004020202020204" pitchFamily="34" charset="0"/>
                <a:ea typeface="Times New Roman" panose="02020603050405020304" pitchFamily="18" charset="0"/>
                <a:cs typeface="Aptos" panose="020B0004020202020204" pitchFamily="34" charset="0"/>
              </a:rPr>
              <a:t>e footprint, a such reduction greatly influences the footprint of the concrete types for this project. </a:t>
            </a:r>
            <a:endParaRPr lang="da-DK" sz="900" i="1" dirty="0"/>
          </a:p>
          <a:p>
            <a:pPr marL="171450" indent="-171450">
              <a:buFontTx/>
              <a:buChar char="-"/>
            </a:pPr>
            <a:endParaRPr lang="da-DK" dirty="0"/>
          </a:p>
          <a:p>
            <a:pPr marL="0" indent="0">
              <a:buFontTx/>
              <a:buNone/>
            </a:pPr>
            <a:endParaRPr lang="da-DK" dirty="0"/>
          </a:p>
          <a:p>
            <a:r>
              <a:rPr lang="da-DK" b="1" dirty="0"/>
              <a:t>STÅL FAKTA</a:t>
            </a:r>
            <a:r>
              <a:rPr lang="da-DK" dirty="0"/>
              <a:t> </a:t>
            </a:r>
          </a:p>
          <a:p>
            <a:r>
              <a:rPr lang="da-DK" dirty="0"/>
              <a:t>Basic Design:				</a:t>
            </a:r>
            <a:r>
              <a:rPr lang="da-DK" b="1" dirty="0"/>
              <a:t>REQ:</a:t>
            </a:r>
          </a:p>
          <a:p>
            <a:r>
              <a:rPr lang="da-DK" dirty="0"/>
              <a:t>Spunsvæg	11.329 ton	16.475 ton CO2	1200 kg CO2/ton </a:t>
            </a:r>
          </a:p>
          <a:p>
            <a:r>
              <a:rPr lang="da-DK" dirty="0"/>
              <a:t>Ribbestål	18.114 ton	15.828 ton CO2	600</a:t>
            </a:r>
          </a:p>
          <a:p>
            <a:r>
              <a:rPr lang="da-DK" dirty="0"/>
              <a:t>…</a:t>
            </a:r>
          </a:p>
          <a:p>
            <a:r>
              <a:rPr lang="da-DK" dirty="0"/>
              <a:t>SUM	29.507 ton	32.315 ton</a:t>
            </a:r>
          </a:p>
          <a:p>
            <a:endParaRPr lang="da-DK" dirty="0"/>
          </a:p>
          <a:p>
            <a:r>
              <a:rPr lang="da-DK" dirty="0"/>
              <a:t>Derudover 5.500 ankre svarende til 9.000 ton stål, samt strækbjælker, reservation </a:t>
            </a:r>
            <a:r>
              <a:rPr lang="da-DK" dirty="0" err="1"/>
              <a:t>pipes</a:t>
            </a:r>
            <a:r>
              <a:rPr lang="da-DK" dirty="0"/>
              <a:t>, </a:t>
            </a:r>
            <a:r>
              <a:rPr lang="da-DK" dirty="0" err="1"/>
              <a:t>bulkhed</a:t>
            </a:r>
            <a:r>
              <a:rPr lang="da-DK" dirty="0"/>
              <a:t> wall, etc. </a:t>
            </a:r>
          </a:p>
          <a:p>
            <a:endParaRPr lang="da-DK" dirty="0"/>
          </a:p>
        </p:txBody>
      </p:sp>
      <p:sp>
        <p:nvSpPr>
          <p:cNvPr id="4" name="Pladsholder til slidenummer 3"/>
          <p:cNvSpPr>
            <a:spLocks noGrp="1"/>
          </p:cNvSpPr>
          <p:nvPr>
            <p:ph type="sldNum" sz="quarter" idx="5"/>
          </p:nvPr>
        </p:nvSpPr>
        <p:spPr/>
        <p:txBody>
          <a:bodyPr/>
          <a:lstStyle/>
          <a:p>
            <a:fld id="{55E56F68-3A98-45AA-8BE9-FA247CF997AC}" type="slidenum">
              <a:rPr lang="da-DK" smtClean="0"/>
              <a:t>21</a:t>
            </a:fld>
            <a:endParaRPr lang="da-DK"/>
          </a:p>
        </p:txBody>
      </p:sp>
    </p:spTree>
    <p:extLst>
      <p:ext uri="{BB962C8B-B14F-4D97-AF65-F5344CB8AC3E}">
        <p14:creationId xmlns:p14="http://schemas.microsoft.com/office/powerpoint/2010/main" val="148015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BETON</a:t>
            </a:r>
          </a:p>
        </p:txBody>
      </p:sp>
      <p:sp>
        <p:nvSpPr>
          <p:cNvPr id="4" name="Pladsholder til slidenummer 3"/>
          <p:cNvSpPr>
            <a:spLocks noGrp="1"/>
          </p:cNvSpPr>
          <p:nvPr>
            <p:ph type="sldNum" sz="quarter" idx="5"/>
          </p:nvPr>
        </p:nvSpPr>
        <p:spPr/>
        <p:txBody>
          <a:bodyPr/>
          <a:lstStyle/>
          <a:p>
            <a:fld id="{55E56F68-3A98-45AA-8BE9-FA247CF997AC}" type="slidenum">
              <a:rPr lang="da-DK" smtClean="0"/>
              <a:t>22</a:t>
            </a:fld>
            <a:endParaRPr lang="da-DK"/>
          </a:p>
        </p:txBody>
      </p:sp>
    </p:spTree>
    <p:extLst>
      <p:ext uri="{BB962C8B-B14F-4D97-AF65-F5344CB8AC3E}">
        <p14:creationId xmlns:p14="http://schemas.microsoft.com/office/powerpoint/2010/main" val="20664891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BETON</a:t>
            </a:r>
          </a:p>
          <a:p>
            <a:endParaRPr lang="da-DK" dirty="0"/>
          </a:p>
          <a:p>
            <a:r>
              <a:rPr lang="da-DK" b="1" dirty="0"/>
              <a:t>Billede</a:t>
            </a:r>
            <a:r>
              <a:rPr lang="da-DK" dirty="0"/>
              <a:t>: El betonkanon på pladsen.</a:t>
            </a:r>
          </a:p>
          <a:p>
            <a:endParaRPr lang="da-DK" dirty="0"/>
          </a:p>
        </p:txBody>
      </p:sp>
      <p:sp>
        <p:nvSpPr>
          <p:cNvPr id="4" name="Pladsholder til slidenummer 3"/>
          <p:cNvSpPr>
            <a:spLocks noGrp="1"/>
          </p:cNvSpPr>
          <p:nvPr>
            <p:ph type="sldNum" sz="quarter" idx="5"/>
          </p:nvPr>
        </p:nvSpPr>
        <p:spPr/>
        <p:txBody>
          <a:bodyPr/>
          <a:lstStyle/>
          <a:p>
            <a:fld id="{55E56F68-3A98-45AA-8BE9-FA247CF997AC}" type="slidenum">
              <a:rPr lang="da-DK" smtClean="0"/>
              <a:t>23</a:t>
            </a:fld>
            <a:endParaRPr lang="da-DK"/>
          </a:p>
        </p:txBody>
      </p:sp>
    </p:spTree>
    <p:extLst>
      <p:ext uri="{BB962C8B-B14F-4D97-AF65-F5344CB8AC3E}">
        <p14:creationId xmlns:p14="http://schemas.microsoft.com/office/powerpoint/2010/main" val="25456476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VZB: Spuns er ikke </a:t>
            </a:r>
            <a:r>
              <a:rPr lang="da-DK" dirty="0" err="1"/>
              <a:t>reinforcement</a:t>
            </a:r>
            <a:r>
              <a:rPr lang="da-DK" dirty="0"/>
              <a:t>. </a:t>
            </a:r>
            <a:r>
              <a:rPr lang="da-DK" dirty="0" err="1"/>
              <a:t>Reinforcement</a:t>
            </a:r>
            <a:r>
              <a:rPr lang="da-DK" dirty="0"/>
              <a:t> er armering, altså de stålstænger som ligger inden i betonen. </a:t>
            </a:r>
          </a:p>
        </p:txBody>
      </p:sp>
      <p:sp>
        <p:nvSpPr>
          <p:cNvPr id="4" name="Pladsholder til slidenummer 3"/>
          <p:cNvSpPr>
            <a:spLocks noGrp="1"/>
          </p:cNvSpPr>
          <p:nvPr>
            <p:ph type="sldNum" sz="quarter" idx="5"/>
          </p:nvPr>
        </p:nvSpPr>
        <p:spPr/>
        <p:txBody>
          <a:bodyPr/>
          <a:lstStyle/>
          <a:p>
            <a:fld id="{55E56F68-3A98-45AA-8BE9-FA247CF997AC}" type="slidenum">
              <a:rPr lang="da-DK" smtClean="0"/>
              <a:t>24</a:t>
            </a:fld>
            <a:endParaRPr lang="da-DK"/>
          </a:p>
        </p:txBody>
      </p:sp>
    </p:spTree>
    <p:extLst>
      <p:ext uri="{BB962C8B-B14F-4D97-AF65-F5344CB8AC3E}">
        <p14:creationId xmlns:p14="http://schemas.microsoft.com/office/powerpoint/2010/main" val="2133383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Kilde</a:t>
            </a:r>
            <a:r>
              <a:rPr lang="da-DK" b="0" dirty="0"/>
              <a:t>: </a:t>
            </a:r>
            <a:r>
              <a:rPr lang="en-US" b="0" dirty="0"/>
              <a:t>REQ-10797 EPDs for all reinforcement steel products used shall be submitted to the Client for review. Apart from stainless steels, </a:t>
            </a:r>
            <a:r>
              <a:rPr lang="en-US" b="1" dirty="0"/>
              <a:t>all reinforcing steel </a:t>
            </a:r>
            <a:r>
              <a:rPr lang="en-US" b="0" dirty="0"/>
              <a:t>used in the project shall be fully based on reused steel.</a:t>
            </a:r>
            <a:endParaRPr lang="da-DK"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da-DK" b="1" dirty="0"/>
          </a:p>
          <a:p>
            <a:r>
              <a:rPr lang="da-DK" b="1" dirty="0"/>
              <a:t>Billede</a:t>
            </a:r>
            <a:r>
              <a:rPr lang="da-DK" dirty="0"/>
              <a:t>: Svaneknoppen, hvor der er blevet direkte genbrugt spuns fra et nærtliggende projekt. </a:t>
            </a:r>
          </a:p>
        </p:txBody>
      </p:sp>
      <p:sp>
        <p:nvSpPr>
          <p:cNvPr id="4" name="Pladsholder til slidenummer 3"/>
          <p:cNvSpPr>
            <a:spLocks noGrp="1"/>
          </p:cNvSpPr>
          <p:nvPr>
            <p:ph type="sldNum" sz="quarter" idx="5"/>
          </p:nvPr>
        </p:nvSpPr>
        <p:spPr/>
        <p:txBody>
          <a:bodyPr/>
          <a:lstStyle/>
          <a:p>
            <a:fld id="{55E56F68-3A98-45AA-8BE9-FA247CF997AC}" type="slidenum">
              <a:rPr lang="da-DK" smtClean="0"/>
              <a:t>25</a:t>
            </a:fld>
            <a:endParaRPr lang="da-DK"/>
          </a:p>
        </p:txBody>
      </p:sp>
    </p:spTree>
    <p:extLst>
      <p:ext uri="{BB962C8B-B14F-4D97-AF65-F5344CB8AC3E}">
        <p14:creationId xmlns:p14="http://schemas.microsoft.com/office/powerpoint/2010/main" val="23446472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Kilde</a:t>
            </a:r>
            <a:r>
              <a:rPr lang="da-DK" b="0" dirty="0"/>
              <a:t>: REQ-22475 (kørselsvej), REQ-22478 (krav til skibe), REQ-21708 (Københavns Kommunes krav)</a:t>
            </a:r>
          </a:p>
          <a:p>
            <a:endParaRPr lang="da-DK" b="1" dirty="0"/>
          </a:p>
          <a:p>
            <a:r>
              <a:rPr lang="da-DK" b="1" dirty="0"/>
              <a:t>Billede</a:t>
            </a:r>
            <a:r>
              <a:rPr lang="da-DK" dirty="0"/>
              <a:t>: Skib, </a:t>
            </a:r>
            <a:r>
              <a:rPr lang="da-DK" dirty="0" err="1"/>
              <a:t>sandpumpe</a:t>
            </a:r>
            <a:endParaRPr lang="da-DK" dirty="0"/>
          </a:p>
        </p:txBody>
      </p:sp>
      <p:sp>
        <p:nvSpPr>
          <p:cNvPr id="4" name="Pladsholder til slidenummer 3"/>
          <p:cNvSpPr>
            <a:spLocks noGrp="1"/>
          </p:cNvSpPr>
          <p:nvPr>
            <p:ph type="sldNum" sz="quarter" idx="5"/>
          </p:nvPr>
        </p:nvSpPr>
        <p:spPr/>
        <p:txBody>
          <a:bodyPr/>
          <a:lstStyle/>
          <a:p>
            <a:fld id="{55E56F68-3A98-45AA-8BE9-FA247CF997AC}" type="slidenum">
              <a:rPr lang="da-DK" smtClean="0"/>
              <a:t>26</a:t>
            </a:fld>
            <a:endParaRPr lang="da-DK"/>
          </a:p>
        </p:txBody>
      </p:sp>
    </p:spTree>
    <p:extLst>
      <p:ext uri="{BB962C8B-B14F-4D97-AF65-F5344CB8AC3E}">
        <p14:creationId xmlns:p14="http://schemas.microsoft.com/office/powerpoint/2010/main" val="197165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da-DK" b="1" dirty="0">
                <a:solidFill>
                  <a:srgbClr val="FFC000"/>
                </a:solidFill>
              </a:rPr>
              <a:t>Kilde</a:t>
            </a:r>
            <a:r>
              <a:rPr lang="da-DK" dirty="0">
                <a:solidFill>
                  <a:srgbClr val="FFC000"/>
                </a:solidFill>
              </a:rPr>
              <a:t>: REQ-27767</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a-DK" dirty="0">
              <a:solidFill>
                <a:srgbClr val="FFC000"/>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da-DK" dirty="0">
                <a:solidFill>
                  <a:srgbClr val="FFC000"/>
                </a:solidFill>
              </a:rPr>
              <a:t>På </a:t>
            </a:r>
            <a:r>
              <a:rPr lang="da-DK" dirty="0" err="1">
                <a:solidFill>
                  <a:srgbClr val="FFC000"/>
                </a:solidFill>
              </a:rPr>
              <a:t>Nordhavnstunellen</a:t>
            </a:r>
            <a:r>
              <a:rPr lang="da-DK" dirty="0">
                <a:solidFill>
                  <a:srgbClr val="FFC000"/>
                </a:solidFill>
              </a:rPr>
              <a:t> udføres der en LCA i fase A1-A5, for både midlertidige og permanente konstruktioner. Dette afgrænset det de angivne materialer og processer.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a-DK" dirty="0">
              <a:solidFill>
                <a:srgbClr val="FFC000"/>
              </a:solidFill>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da-DK" dirty="0">
              <a:solidFill>
                <a:srgbClr val="FFC000"/>
              </a:solidFill>
            </a:endParaRPr>
          </a:p>
          <a:p>
            <a:r>
              <a:rPr lang="da-DK" b="1" dirty="0"/>
              <a:t>L</a:t>
            </a:r>
            <a:r>
              <a:rPr lang="da-DK" dirty="0"/>
              <a:t>ife </a:t>
            </a:r>
            <a:r>
              <a:rPr lang="da-DK" b="1" dirty="0" err="1"/>
              <a:t>C</a:t>
            </a:r>
            <a:r>
              <a:rPr lang="da-DK" dirty="0" err="1"/>
              <a:t>ycle</a:t>
            </a:r>
            <a:r>
              <a:rPr lang="da-DK" dirty="0"/>
              <a:t> </a:t>
            </a:r>
            <a:r>
              <a:rPr lang="da-DK" b="1" dirty="0" err="1"/>
              <a:t>A</a:t>
            </a:r>
            <a:r>
              <a:rPr lang="da-DK" dirty="0" err="1"/>
              <a:t>ssessment</a:t>
            </a:r>
            <a:r>
              <a:rPr lang="da-DK" dirty="0"/>
              <a:t> (Livscyklusvurdering).</a:t>
            </a:r>
            <a:br>
              <a:rPr lang="da-DK" dirty="0"/>
            </a:br>
            <a:r>
              <a:rPr lang="da-DK" dirty="0"/>
              <a:t>En m</a:t>
            </a:r>
            <a:r>
              <a:rPr lang="da-DK" b="0" i="0" dirty="0">
                <a:solidFill>
                  <a:srgbClr val="202122"/>
                </a:solidFill>
                <a:effectLst/>
                <a:latin typeface="Arial" panose="020B0604020202020204" pitchFamily="34" charset="0"/>
              </a:rPr>
              <a:t>etoder inden for økologi</a:t>
            </a:r>
            <a:r>
              <a:rPr lang="da-DK" b="0" i="0" u="none" dirty="0">
                <a:solidFill>
                  <a:schemeClr val="tx1"/>
                </a:solidFill>
                <a:effectLst/>
                <a:latin typeface="Arial" panose="020B0604020202020204" pitchFamily="34" charset="0"/>
              </a:rPr>
              <a:t>, der kan bruges </a:t>
            </a:r>
            <a:r>
              <a:rPr lang="da-DK" b="0" i="0" dirty="0">
                <a:solidFill>
                  <a:srgbClr val="202122"/>
                </a:solidFill>
                <a:effectLst/>
                <a:latin typeface="Arial" panose="020B0604020202020204" pitchFamily="34" charset="0"/>
              </a:rPr>
              <a:t>til at vurdere produkters eller produktsystemers miljøbelastning gennem hele deres livscyklus fra "vugge til grav" dvs. fra udvinding af råmaterialer og fremskaffelse af naturressourcer, over fremstilling af produktet, brugen af det inklusive vedligeholdelse og reparation, til bortskaffelse af det kasserede produkt.</a:t>
            </a:r>
            <a:endParaRPr lang="da-DK" dirty="0"/>
          </a:p>
          <a:p>
            <a:endParaRPr lang="da-DK" dirty="0"/>
          </a:p>
        </p:txBody>
      </p:sp>
      <p:sp>
        <p:nvSpPr>
          <p:cNvPr id="4" name="Pladsholder til slidenummer 3"/>
          <p:cNvSpPr>
            <a:spLocks noGrp="1"/>
          </p:cNvSpPr>
          <p:nvPr>
            <p:ph type="sldNum" sz="quarter" idx="5"/>
          </p:nvPr>
        </p:nvSpPr>
        <p:spPr/>
        <p:txBody>
          <a:bodyPr/>
          <a:lstStyle/>
          <a:p>
            <a:fld id="{55E56F68-3A98-45AA-8BE9-FA247CF997AC}" type="slidenum">
              <a:rPr lang="da-DK" smtClean="0"/>
              <a:t>9</a:t>
            </a:fld>
            <a:endParaRPr lang="da-DK"/>
          </a:p>
        </p:txBody>
      </p:sp>
    </p:spTree>
    <p:extLst>
      <p:ext uri="{BB962C8B-B14F-4D97-AF65-F5344CB8AC3E}">
        <p14:creationId xmlns:p14="http://schemas.microsoft.com/office/powerpoint/2010/main" val="3996322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Hvorfor ser grafen ud som den gør?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Grafen afspejler de faktiske forhold </a:t>
            </a:r>
            <a:r>
              <a:rPr lang="da-DK" b="0" dirty="0"/>
              <a:t>(regnskabet) – hvad der er sket på pladsen (</a:t>
            </a:r>
            <a:r>
              <a:rPr lang="da-DK" b="1" dirty="0"/>
              <a:t>inkl. </a:t>
            </a:r>
            <a:r>
              <a:rPr lang="da-DK" b="1" dirty="0" err="1"/>
              <a:t>grout</a:t>
            </a:r>
            <a:r>
              <a:rPr lang="da-DK" b="1" dirty="0"/>
              <a:t>, reservation </a:t>
            </a:r>
            <a:r>
              <a:rPr lang="da-DK" b="1" dirty="0" err="1"/>
              <a:t>pipes</a:t>
            </a:r>
            <a:r>
              <a:rPr lang="da-DK" b="1" dirty="0"/>
              <a:t> og anker</a:t>
            </a:r>
            <a:r>
              <a:rPr lang="da-DK" b="0" dirty="0"/>
              <a:t>, der </a:t>
            </a:r>
            <a:r>
              <a:rPr lang="da-DK" b="1" dirty="0"/>
              <a:t>ikke er med i Baseline eller </a:t>
            </a:r>
            <a:r>
              <a:rPr lang="da-DK" b="1" dirty="0" err="1"/>
              <a:t>BasicDesign</a:t>
            </a:r>
            <a:r>
              <a:rPr lang="da-DK" b="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Processerne</a:t>
            </a:r>
            <a:r>
              <a:rPr lang="da-DK" b="0" dirty="0"/>
              <a:t> er opdateret i regnskabet. Fx er budgettet projekteret med at én gravko og én lastbil håndtere en enhed jord. I praksis er der 1-3 maskiner der behandler jorden og 1-2 transportmidler, der flytter jorden. Dette giver en betydelig forhøjet CO2 udledning i fase A4 og A5. </a:t>
            </a:r>
            <a:br>
              <a:rPr lang="da-DK" b="0" dirty="0"/>
            </a:br>
            <a:r>
              <a:rPr lang="da-DK" b="0" dirty="0"/>
              <a:t>Blandt opdateringerne i InfraLCA er også en opjustering af emissionsudledning for benzin. </a:t>
            </a:r>
            <a:endParaRPr lang="da-DK" b="1" dirty="0">
              <a:solidFill>
                <a:srgbClr val="FFC000"/>
              </a:solidFill>
            </a:endParaRPr>
          </a:p>
        </p:txBody>
      </p:sp>
      <p:sp>
        <p:nvSpPr>
          <p:cNvPr id="4" name="Pladsholder til slidenummer 3"/>
          <p:cNvSpPr>
            <a:spLocks noGrp="1"/>
          </p:cNvSpPr>
          <p:nvPr>
            <p:ph type="sldNum" sz="quarter" idx="5"/>
          </p:nvPr>
        </p:nvSpPr>
        <p:spPr/>
        <p:txBody>
          <a:bodyPr/>
          <a:lstStyle/>
          <a:p>
            <a:fld id="{55E56F68-3A98-45AA-8BE9-FA247CF997AC}" type="slidenum">
              <a:rPr lang="da-DK" smtClean="0"/>
              <a:t>27</a:t>
            </a:fld>
            <a:endParaRPr lang="da-DK"/>
          </a:p>
        </p:txBody>
      </p:sp>
    </p:spTree>
    <p:extLst>
      <p:ext uri="{BB962C8B-B14F-4D97-AF65-F5344CB8AC3E}">
        <p14:creationId xmlns:p14="http://schemas.microsoft.com/office/powerpoint/2010/main" val="979265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Hvorfor ser grafen ud som den gør?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0" dirty="0"/>
              <a:t>Grafen afspejler de faktiske forhold – hvad der er sket på pladsen. </a:t>
            </a:r>
            <a:br>
              <a:rPr lang="da-DK" b="0" dirty="0"/>
            </a:br>
            <a:r>
              <a:rPr lang="da-DK" b="1" dirty="0"/>
              <a:t>Stål:</a:t>
            </a:r>
            <a:r>
              <a:rPr lang="da-DK" b="0" dirty="0"/>
              <a:t> I Baseline, som de stiplede linjer repræsentere, er der fx </a:t>
            </a:r>
            <a:r>
              <a:rPr lang="da-DK" b="1" dirty="0"/>
              <a:t>ikke medregnet </a:t>
            </a:r>
            <a:r>
              <a:rPr lang="da-DK" b="1" dirty="0" err="1"/>
              <a:t>reservationpipes</a:t>
            </a:r>
            <a:r>
              <a:rPr lang="da-DK" b="0" dirty="0"/>
              <a:t> eller </a:t>
            </a:r>
            <a:r>
              <a:rPr lang="da-DK" b="1" dirty="0"/>
              <a:t>ankre</a:t>
            </a:r>
            <a:r>
              <a:rPr lang="da-DK" b="0" dirty="0"/>
              <a:t>. De er repræsenteret i den akkumulerede graf.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Beton: </a:t>
            </a:r>
            <a:r>
              <a:rPr lang="da-DK" b="0" dirty="0"/>
              <a:t>Tilsvarende er </a:t>
            </a:r>
            <a:r>
              <a:rPr lang="da-DK" b="1" dirty="0" err="1"/>
              <a:t>grout</a:t>
            </a:r>
            <a:r>
              <a:rPr lang="da-DK" b="0" dirty="0"/>
              <a:t> heller ikke med i baseline, men er med i den akkumulerede graf.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HOFOR</a:t>
            </a:r>
            <a:r>
              <a:rPr lang="da-DK" b="0" dirty="0"/>
              <a:t> er ikke med i regnskabet – hverken Baseline, Basic Design eller i regnskabet (</a:t>
            </a:r>
            <a:r>
              <a:rPr lang="da-DK" b="0" dirty="0" err="1"/>
              <a:t>akkumleret</a:t>
            </a:r>
            <a:r>
              <a:rPr lang="da-DK" b="0" dirty="0"/>
              <a:t>). </a:t>
            </a:r>
          </a:p>
        </p:txBody>
      </p:sp>
      <p:sp>
        <p:nvSpPr>
          <p:cNvPr id="4" name="Pladsholder til slidenummer 3"/>
          <p:cNvSpPr>
            <a:spLocks noGrp="1"/>
          </p:cNvSpPr>
          <p:nvPr>
            <p:ph type="sldNum" sz="quarter" idx="5"/>
          </p:nvPr>
        </p:nvSpPr>
        <p:spPr/>
        <p:txBody>
          <a:bodyPr/>
          <a:lstStyle/>
          <a:p>
            <a:fld id="{55E56F68-3A98-45AA-8BE9-FA247CF997AC}" type="slidenum">
              <a:rPr lang="da-DK" smtClean="0"/>
              <a:t>28</a:t>
            </a:fld>
            <a:endParaRPr lang="da-DK"/>
          </a:p>
        </p:txBody>
      </p:sp>
    </p:spTree>
    <p:extLst>
      <p:ext uri="{BB962C8B-B14F-4D97-AF65-F5344CB8AC3E}">
        <p14:creationId xmlns:p14="http://schemas.microsoft.com/office/powerpoint/2010/main" val="18308180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5E56F68-3A98-45AA-8BE9-FA247CF997AC}" type="slidenum">
              <a:rPr lang="da-DK" smtClean="0"/>
              <a:t>30</a:t>
            </a:fld>
            <a:endParaRPr lang="da-DK"/>
          </a:p>
        </p:txBody>
      </p:sp>
    </p:spTree>
    <p:extLst>
      <p:ext uri="{BB962C8B-B14F-4D97-AF65-F5344CB8AC3E}">
        <p14:creationId xmlns:p14="http://schemas.microsoft.com/office/powerpoint/2010/main" val="11086324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da-DK" b="1" dirty="0">
                <a:solidFill>
                  <a:srgbClr val="FFC000"/>
                </a:solidFill>
              </a:rPr>
              <a:t>Kilde</a:t>
            </a:r>
            <a:r>
              <a:rPr lang="da-DK" dirty="0">
                <a:solidFill>
                  <a:srgbClr val="FFC000"/>
                </a:solidFill>
              </a:rPr>
              <a:t>: </a:t>
            </a:r>
            <a:r>
              <a:rPr lang="da-DK" b="0" dirty="0">
                <a:solidFill>
                  <a:srgbClr val="FFC000"/>
                </a:solidFill>
              </a:rPr>
              <a:t>VZB og Mads </a:t>
            </a:r>
            <a:r>
              <a:rPr lang="da-DK" b="0" dirty="0" err="1">
                <a:solidFill>
                  <a:srgbClr val="FFC000"/>
                </a:solidFill>
              </a:rPr>
              <a:t>Lenchau</a:t>
            </a:r>
            <a:r>
              <a:rPr lang="da-DK" b="0" dirty="0">
                <a:solidFill>
                  <a:srgbClr val="FFC000"/>
                </a:solidFill>
              </a:rPr>
              <a:t>. </a:t>
            </a:r>
            <a:br>
              <a:rPr lang="da-DK" b="0" dirty="0">
                <a:solidFill>
                  <a:srgbClr val="FFC000"/>
                </a:solidFill>
              </a:rPr>
            </a:br>
            <a:r>
              <a:rPr lang="da-DK" b="1" dirty="0"/>
              <a:t>L</a:t>
            </a:r>
            <a:r>
              <a:rPr lang="da-DK" dirty="0"/>
              <a:t>ife </a:t>
            </a:r>
            <a:r>
              <a:rPr lang="da-DK" b="1" dirty="0" err="1"/>
              <a:t>C</a:t>
            </a:r>
            <a:r>
              <a:rPr lang="da-DK" dirty="0" err="1"/>
              <a:t>ycle</a:t>
            </a:r>
            <a:r>
              <a:rPr lang="da-DK" dirty="0"/>
              <a:t> </a:t>
            </a:r>
            <a:r>
              <a:rPr lang="da-DK" b="1" dirty="0" err="1"/>
              <a:t>A</a:t>
            </a:r>
            <a:r>
              <a:rPr lang="da-DK" dirty="0" err="1"/>
              <a:t>ssessment</a:t>
            </a:r>
            <a:r>
              <a:rPr lang="da-DK" dirty="0"/>
              <a:t> (Livscyklusvurdering).</a:t>
            </a:r>
            <a:br>
              <a:rPr lang="da-DK" dirty="0"/>
            </a:br>
            <a:endParaRPr lang="da-DK" kern="0" dirty="0"/>
          </a:p>
          <a:p>
            <a:pPr marL="0" indent="0">
              <a:buFont typeface="Wingdings" panose="05000000000000000000" pitchFamily="2" charset="2"/>
              <a:buNone/>
            </a:pPr>
            <a:r>
              <a:rPr lang="da-DK" sz="2000" kern="0" dirty="0"/>
              <a:t>Det </a:t>
            </a:r>
            <a:r>
              <a:rPr lang="da-DK" sz="2000" b="1" kern="0" dirty="0"/>
              <a:t>norske vejdirektorat </a:t>
            </a:r>
            <a:r>
              <a:rPr lang="da-DK" sz="2000" kern="0" dirty="0"/>
              <a:t>have en prototype allerede i 2015 (</a:t>
            </a:r>
            <a:r>
              <a:rPr lang="da-DK" sz="2000" b="1" kern="0" dirty="0" err="1"/>
              <a:t>VegLCA</a:t>
            </a:r>
            <a:r>
              <a:rPr lang="da-DK" sz="2000" kern="0" dirty="0"/>
              <a:t>), der var udgangspunkt for at VD lavede et tilsvarende program sammen med COWI. </a:t>
            </a:r>
          </a:p>
          <a:p>
            <a:pPr marL="0" indent="0">
              <a:buFont typeface="Wingdings" panose="05000000000000000000" pitchFamily="2" charset="2"/>
              <a:buNone/>
            </a:pPr>
            <a:r>
              <a:rPr lang="da-DK" sz="2000" kern="0" dirty="0"/>
              <a:t>Det </a:t>
            </a:r>
            <a:r>
              <a:rPr lang="da-DK" sz="2000" b="1" kern="0" dirty="0"/>
              <a:t>svenske vejdirektorat </a:t>
            </a:r>
            <a:r>
              <a:rPr lang="da-DK" sz="2000" kern="0" dirty="0"/>
              <a:t>har programmet </a:t>
            </a:r>
            <a:r>
              <a:rPr lang="da-DK" sz="2000" b="1" kern="0" dirty="0" err="1"/>
              <a:t>Klimatkalkyl</a:t>
            </a:r>
            <a:r>
              <a:rPr lang="da-DK" sz="2000" kern="0" dirty="0"/>
              <a:t>, hvor det hele er prædefineret. Dvs. man indtaster hvor mange meter tunnel man har brug for eller hvor lang en vaj. Så regner programmet det hele ud. Undergrunden i Sverige er lidt </a:t>
            </a:r>
            <a:r>
              <a:rPr lang="da-DK" sz="2000" b="1" kern="0" dirty="0"/>
              <a:t>mere ensartet end i Danmark</a:t>
            </a:r>
            <a:r>
              <a:rPr lang="da-DK" sz="2000" kern="0" dirty="0"/>
              <a:t>, så de ved at de bruger en Tunnelboremaskine (TBM) og at vejen kommer til at blive bygget op på den måde.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L</a:t>
            </a:r>
            <a:r>
              <a:rPr lang="da-DK" dirty="0"/>
              <a:t>ife </a:t>
            </a:r>
            <a:r>
              <a:rPr lang="da-DK" b="1" dirty="0" err="1"/>
              <a:t>C</a:t>
            </a:r>
            <a:r>
              <a:rPr lang="da-DK" dirty="0" err="1"/>
              <a:t>ycle</a:t>
            </a:r>
            <a:r>
              <a:rPr lang="da-DK" dirty="0"/>
              <a:t> </a:t>
            </a:r>
            <a:r>
              <a:rPr lang="da-DK" b="1" dirty="0" err="1"/>
              <a:t>A</a:t>
            </a:r>
            <a:r>
              <a:rPr lang="da-DK" dirty="0" err="1"/>
              <a:t>ssessment</a:t>
            </a:r>
            <a:r>
              <a:rPr lang="da-DK" dirty="0"/>
              <a:t> (Livscyklusvurdering).</a:t>
            </a:r>
            <a:br>
              <a:rPr lang="da-DK" dirty="0"/>
            </a:br>
            <a:r>
              <a:rPr lang="da-DK" dirty="0"/>
              <a:t>En m</a:t>
            </a:r>
            <a:r>
              <a:rPr lang="da-DK" b="0" i="0" dirty="0">
                <a:solidFill>
                  <a:srgbClr val="202122"/>
                </a:solidFill>
                <a:effectLst/>
                <a:latin typeface="Arial" panose="020B0604020202020204" pitchFamily="34" charset="0"/>
              </a:rPr>
              <a:t>etoder inden for økologi</a:t>
            </a:r>
            <a:r>
              <a:rPr lang="da-DK" b="0" i="0" u="none" dirty="0">
                <a:solidFill>
                  <a:schemeClr val="tx1"/>
                </a:solidFill>
                <a:effectLst/>
                <a:latin typeface="Arial" panose="020B0604020202020204" pitchFamily="34" charset="0"/>
              </a:rPr>
              <a:t>, der kan bruges </a:t>
            </a:r>
            <a:r>
              <a:rPr lang="da-DK" b="0" i="0" dirty="0">
                <a:solidFill>
                  <a:srgbClr val="202122"/>
                </a:solidFill>
                <a:effectLst/>
                <a:latin typeface="Arial" panose="020B0604020202020204" pitchFamily="34" charset="0"/>
              </a:rPr>
              <a:t>til at vurdere produkters eller produktsystemers miljøbelastning gennem hele deres livscyklus fra "vugge til grav" dvs. fra udvinding af råmaterialer og fremskaffelse af naturressourcer, over fremstilling af produktet, brugen af det inklusive vedligeholdelse og reparation, til bortskaffelse af det kasserede produkt.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b="0" i="0" dirty="0">
              <a:solidFill>
                <a:srgbClr val="202122"/>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Billede</a:t>
            </a:r>
            <a:r>
              <a:rPr lang="da-DK" dirty="0"/>
              <a:t>: </a:t>
            </a:r>
            <a:r>
              <a:rPr lang="da-DK" b="0" i="0" dirty="0">
                <a:solidFill>
                  <a:srgbClr val="202122"/>
                </a:solidFill>
                <a:effectLst/>
                <a:latin typeface="Arial" panose="020B0604020202020204" pitchFamily="34" charset="0"/>
              </a:rPr>
              <a:t>Team foto fra start af projektet.</a:t>
            </a:r>
            <a:endParaRPr lang="da-DK" dirty="0"/>
          </a:p>
        </p:txBody>
      </p:sp>
      <p:sp>
        <p:nvSpPr>
          <p:cNvPr id="4" name="Pladsholder til slidenummer 3"/>
          <p:cNvSpPr>
            <a:spLocks noGrp="1"/>
          </p:cNvSpPr>
          <p:nvPr>
            <p:ph type="sldNum" sz="quarter" idx="5"/>
          </p:nvPr>
        </p:nvSpPr>
        <p:spPr/>
        <p:txBody>
          <a:bodyPr/>
          <a:lstStyle/>
          <a:p>
            <a:fld id="{55E56F68-3A98-45AA-8BE9-FA247CF997AC}" type="slidenum">
              <a:rPr lang="da-DK" smtClean="0"/>
              <a:t>10</a:t>
            </a:fld>
            <a:endParaRPr lang="da-DK"/>
          </a:p>
        </p:txBody>
      </p:sp>
    </p:spTree>
    <p:extLst>
      <p:ext uri="{BB962C8B-B14F-4D97-AF65-F5344CB8AC3E}">
        <p14:creationId xmlns:p14="http://schemas.microsoft.com/office/powerpoint/2010/main" val="27463363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da-DK" b="1" dirty="0">
                <a:solidFill>
                  <a:srgbClr val="FFC000"/>
                </a:solidFill>
              </a:rPr>
              <a:t>Kilde</a:t>
            </a:r>
            <a:r>
              <a:rPr lang="da-DK" dirty="0">
                <a:solidFill>
                  <a:srgbClr val="FFC000"/>
                </a:solidFill>
              </a:rPr>
              <a:t>: </a:t>
            </a:r>
            <a:r>
              <a:rPr lang="da-DK" b="0" dirty="0">
                <a:solidFill>
                  <a:srgbClr val="FFC000"/>
                </a:solidFill>
              </a:rPr>
              <a:t>VZB og Mads </a:t>
            </a:r>
            <a:r>
              <a:rPr lang="da-DK" b="0" dirty="0" err="1">
                <a:solidFill>
                  <a:srgbClr val="FFC000"/>
                </a:solidFill>
              </a:rPr>
              <a:t>Lenchau</a:t>
            </a:r>
            <a:r>
              <a:rPr lang="da-DK" b="0" dirty="0">
                <a:solidFill>
                  <a:srgbClr val="FFC000"/>
                </a:solidFill>
              </a:rPr>
              <a:t>. </a:t>
            </a:r>
            <a:endParaRPr lang="da-DK" b="0" dirty="0"/>
          </a:p>
          <a:p>
            <a:br>
              <a:rPr lang="da-DK" dirty="0"/>
            </a:br>
            <a:r>
              <a:rPr lang="da-DK" dirty="0"/>
              <a:t>NHT er et </a:t>
            </a:r>
            <a:r>
              <a:rPr lang="da-DK" b="1" dirty="0"/>
              <a:t>p</a:t>
            </a:r>
            <a:r>
              <a:rPr lang="da-DK" b="1" kern="0" dirty="0"/>
              <a:t>ionerprojekt</a:t>
            </a:r>
            <a:r>
              <a:rPr lang="da-DK" kern="0" dirty="0"/>
              <a:t>, hvor VD har besluttet at bruge InfraLCA på projektet. (</a:t>
            </a:r>
            <a:r>
              <a:rPr lang="da-DK" sz="1200" dirty="0"/>
              <a:t>Det er nyt, at der fra bygherres side bliver opstillet krav til bæredygtighed på infrastrukturprojekter</a:t>
            </a:r>
            <a:r>
              <a:rPr lang="da-DK" kern="0" dirty="0"/>
              <a:t>)</a:t>
            </a:r>
          </a:p>
          <a:p>
            <a:pPr marL="171450" indent="-171450">
              <a:buFontTx/>
              <a:buChar char="-"/>
            </a:pPr>
            <a:r>
              <a:rPr lang="da-DK" b="0" kern="0" dirty="0"/>
              <a:t>Fremadrettet </a:t>
            </a:r>
            <a:r>
              <a:rPr lang="da-DK" kern="0" dirty="0"/>
              <a:t>vil VD stille </a:t>
            </a:r>
            <a:r>
              <a:rPr lang="da-DK" b="1" kern="0" dirty="0"/>
              <a:t>krav til brug af InfraLCA </a:t>
            </a:r>
            <a:r>
              <a:rPr lang="da-DK" kern="0" dirty="0"/>
              <a:t>i </a:t>
            </a:r>
            <a:r>
              <a:rPr lang="da-DK" b="1" kern="0" dirty="0"/>
              <a:t>alle projektfaser </a:t>
            </a:r>
            <a:r>
              <a:rPr lang="da-DK" kern="0" dirty="0"/>
              <a:t>på deres projektet. </a:t>
            </a:r>
            <a:r>
              <a:rPr lang="da-DK" dirty="0"/>
              <a:t>Dvs. at der laves en indledende beregning allerede i de indledende faser, som så opdateres efterhånden som projektet skrider frem og designet bliver opdateret. </a:t>
            </a:r>
          </a:p>
          <a:p>
            <a:pPr marL="171450" indent="-171450">
              <a:buFontTx/>
              <a:buChar char="-"/>
            </a:pPr>
            <a:endParaRPr lang="da-DK" kern="0" dirty="0"/>
          </a:p>
          <a:p>
            <a:pPr marL="0" indent="0">
              <a:buFontTx/>
              <a:buNone/>
            </a:pPr>
            <a:r>
              <a:rPr lang="da-DK" kern="0" dirty="0"/>
              <a:t>InfraLCA bruges mere og mere til </a:t>
            </a:r>
            <a:r>
              <a:rPr lang="da-DK" b="1" kern="0" dirty="0"/>
              <a:t>variantstudie i forbindelse med designløsninger</a:t>
            </a:r>
            <a:r>
              <a:rPr lang="da-DK" kern="0" dirty="0"/>
              <a:t>.</a:t>
            </a:r>
          </a:p>
          <a:p>
            <a:pPr marL="0" indent="0">
              <a:buFont typeface="Wingdings" panose="05000000000000000000" pitchFamily="2" charset="2"/>
              <a:buNone/>
            </a:pPr>
            <a:r>
              <a:rPr lang="da-DK" sz="2000" kern="0" dirty="0"/>
              <a:t>Det </a:t>
            </a:r>
            <a:r>
              <a:rPr lang="da-DK" sz="2000" b="1" kern="0" dirty="0"/>
              <a:t>norske vejdirektorat </a:t>
            </a:r>
            <a:r>
              <a:rPr lang="da-DK" sz="2000" kern="0" dirty="0"/>
              <a:t>have en prototype allerede i 2015 (</a:t>
            </a:r>
            <a:r>
              <a:rPr lang="da-DK" sz="2000" b="1" kern="0" dirty="0" err="1"/>
              <a:t>VegLCA</a:t>
            </a:r>
            <a:r>
              <a:rPr lang="da-DK" sz="2000" kern="0" dirty="0"/>
              <a:t>), der var udgangspunkt for at VD lavede et tilsvarende program sammen med COWI. </a:t>
            </a:r>
          </a:p>
          <a:p>
            <a:pPr marL="0" indent="0">
              <a:buFont typeface="Wingdings" panose="05000000000000000000" pitchFamily="2" charset="2"/>
              <a:buNone/>
            </a:pPr>
            <a:endParaRPr lang="da-DK" sz="2000" kern="0" dirty="0"/>
          </a:p>
          <a:p>
            <a:pPr marL="0" indent="0">
              <a:buFont typeface="Wingdings" panose="05000000000000000000" pitchFamily="2" charset="2"/>
              <a:buNone/>
            </a:pPr>
            <a:r>
              <a:rPr lang="da-DK" sz="2000" b="1" dirty="0"/>
              <a:t>Billede</a:t>
            </a:r>
            <a:r>
              <a:rPr lang="da-DK" sz="2000" dirty="0"/>
              <a:t>: </a:t>
            </a:r>
            <a:r>
              <a:rPr lang="da-DK" sz="2000" kern="0" dirty="0"/>
              <a:t>Ground </a:t>
            </a:r>
            <a:r>
              <a:rPr lang="da-DK" sz="2000" kern="0" dirty="0" err="1"/>
              <a:t>Breaking</a:t>
            </a:r>
            <a:r>
              <a:rPr lang="da-DK" sz="2000" kern="0" dirty="0"/>
              <a:t> event</a:t>
            </a:r>
          </a:p>
        </p:txBody>
      </p:sp>
      <p:sp>
        <p:nvSpPr>
          <p:cNvPr id="4" name="Pladsholder til slidenummer 3"/>
          <p:cNvSpPr>
            <a:spLocks noGrp="1"/>
          </p:cNvSpPr>
          <p:nvPr>
            <p:ph type="sldNum" sz="quarter" idx="5"/>
          </p:nvPr>
        </p:nvSpPr>
        <p:spPr/>
        <p:txBody>
          <a:bodyPr/>
          <a:lstStyle/>
          <a:p>
            <a:fld id="{55E56F68-3A98-45AA-8BE9-FA247CF997AC}" type="slidenum">
              <a:rPr lang="da-DK" smtClean="0"/>
              <a:t>11</a:t>
            </a:fld>
            <a:endParaRPr lang="da-DK"/>
          </a:p>
        </p:txBody>
      </p:sp>
    </p:spTree>
    <p:extLst>
      <p:ext uri="{BB962C8B-B14F-4D97-AF65-F5344CB8AC3E}">
        <p14:creationId xmlns:p14="http://schemas.microsoft.com/office/powerpoint/2010/main" val="2553441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da-DK" b="1" dirty="0">
                <a:solidFill>
                  <a:srgbClr val="FFC000"/>
                </a:solidFill>
              </a:rPr>
              <a:t>Kilde</a:t>
            </a:r>
            <a:r>
              <a:rPr lang="da-DK" dirty="0">
                <a:solidFill>
                  <a:srgbClr val="FFC000"/>
                </a:solidFill>
              </a:rPr>
              <a:t>: www.vejdirektoratet.dk/infralca. Eval</a:t>
            </a:r>
            <a:r>
              <a:rPr lang="da-DK" dirty="0"/>
              <a:t>ueringsrapport af programmet. </a:t>
            </a:r>
          </a:p>
          <a:p>
            <a:endParaRPr lang="da-DK" dirty="0"/>
          </a:p>
          <a:p>
            <a:pPr marL="0" indent="0">
              <a:buNone/>
            </a:pPr>
            <a:r>
              <a:rPr lang="da-DK" sz="1600" b="1" dirty="0">
                <a:solidFill>
                  <a:srgbClr val="005EB8"/>
                </a:solidFill>
              </a:rPr>
              <a:t>Hvem står bag?</a:t>
            </a:r>
            <a:r>
              <a:rPr lang="da-DK" sz="1200" dirty="0"/>
              <a:t>	Vejdirektoratet og Banedanmark.</a:t>
            </a:r>
          </a:p>
          <a:p>
            <a:pPr marL="0" indent="0">
              <a:buNone/>
            </a:pPr>
            <a:r>
              <a:rPr lang="da-DK" sz="2000" b="1" dirty="0">
                <a:solidFill>
                  <a:srgbClr val="005EB8"/>
                </a:solidFill>
              </a:rPr>
              <a:t>Hvad?	</a:t>
            </a:r>
            <a:r>
              <a:rPr lang="da-DK" sz="1600" dirty="0"/>
              <a:t>LCA værktøj til at opgøre miljøpåvirkning – klimapåvirkning og ressourceforbrug. Målrettet anlægsprojekter.</a:t>
            </a:r>
          </a:p>
          <a:p>
            <a:pPr marL="0" indent="0">
              <a:buNone/>
            </a:pPr>
            <a:r>
              <a:rPr lang="da-DK" sz="1600" dirty="0"/>
              <a:t>	</a:t>
            </a:r>
            <a:r>
              <a:rPr lang="da-DK" sz="1600" b="1" dirty="0"/>
              <a:t>LCA af mobilitets infrastruktur.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2000" b="1" dirty="0">
                <a:solidFill>
                  <a:srgbClr val="005EB8"/>
                </a:solidFill>
              </a:rPr>
              <a:t>Hvornår? 	</a:t>
            </a:r>
            <a:r>
              <a:rPr lang="da-DK" sz="1600" dirty="0"/>
              <a:t>Tidlige designfaser, Detailprojektering, Efterberegning af afsluttet anlægsprojekt.</a:t>
            </a:r>
            <a:endParaRPr lang="da-DK" sz="1600" b="1" dirty="0"/>
          </a:p>
          <a:p>
            <a:pPr marL="0" indent="0">
              <a:buNone/>
            </a:pPr>
            <a:r>
              <a:rPr lang="da-DK" sz="2000" b="1" dirty="0">
                <a:solidFill>
                  <a:srgbClr val="005EB8"/>
                </a:solidFill>
              </a:rPr>
              <a:t>Hvorfor? 	</a:t>
            </a:r>
            <a:r>
              <a:rPr lang="da-DK" sz="1600" dirty="0"/>
              <a:t>Sikre et fælles sprog, Ensartet metode, Gennemsigtighed og sammenlignelighed.</a:t>
            </a:r>
          </a:p>
          <a:p>
            <a:pPr marL="0" indent="0">
              <a:buNone/>
            </a:pPr>
            <a:r>
              <a:rPr lang="da-DK" sz="2000" b="1" dirty="0">
                <a:solidFill>
                  <a:srgbClr val="005EB8"/>
                </a:solidFill>
              </a:rPr>
              <a:t>Hovedfokus</a:t>
            </a:r>
            <a:r>
              <a:rPr lang="da-DK" sz="1600" dirty="0"/>
              <a:t>: 	Planlægning, drift og anlæg af infrastruktur.</a:t>
            </a:r>
            <a:br>
              <a:rPr lang="da-DK" sz="1200" dirty="0"/>
            </a:br>
            <a:endParaRPr lang="da-DK" sz="1200" dirty="0"/>
          </a:p>
          <a:p>
            <a:pPr marL="0" indent="0">
              <a:buNone/>
            </a:pPr>
            <a:r>
              <a:rPr lang="da-DK" sz="1200" dirty="0"/>
              <a:t>Løbende udvikling og opdatering – Uvildig evaluering af InfraLCA i oktober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Kommende stor opdatering til foråret. </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Brug af LCA</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Projektvurderinger: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Beslutningsgrundlag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 Datagrundlag; Anlægsoverslag, Basisemissionsfaktorer, Basisforudsætninger.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Detaljeret design: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Designoptimering, Opfølgning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 Datagrundlag; Detaljeret design, Basisemissionsfaktorer, Basisforudsætninger erstattes efterhånden med projektviden.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Anlæg og opfølgning: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Designoptimering, Opfølgning og Evaluering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 Datagrundlag; Som bygget og dokumenteret, </a:t>
            </a:r>
            <a:r>
              <a:rPr lang="da-DK" dirty="0" err="1"/>
              <a:t>Miljøvaredeklerationer</a:t>
            </a:r>
            <a:r>
              <a:rPr lang="da-DK" dirty="0"/>
              <a:t> EPD, As-</a:t>
            </a:r>
            <a:r>
              <a:rPr lang="da-DK" dirty="0" err="1"/>
              <a:t>build</a:t>
            </a:r>
            <a:r>
              <a:rPr lang="da-DK" dirty="0"/>
              <a:t> forudsætninger.</a:t>
            </a:r>
          </a:p>
          <a:p>
            <a:endParaRPr lang="da-DK" dirty="0"/>
          </a:p>
        </p:txBody>
      </p:sp>
      <p:sp>
        <p:nvSpPr>
          <p:cNvPr id="4" name="Pladsholder til slidenummer 3"/>
          <p:cNvSpPr>
            <a:spLocks noGrp="1"/>
          </p:cNvSpPr>
          <p:nvPr>
            <p:ph type="sldNum" sz="quarter" idx="5"/>
          </p:nvPr>
        </p:nvSpPr>
        <p:spPr/>
        <p:txBody>
          <a:bodyPr/>
          <a:lstStyle/>
          <a:p>
            <a:fld id="{55E56F68-3A98-45AA-8BE9-FA247CF997AC}" type="slidenum">
              <a:rPr lang="da-DK" smtClean="0"/>
              <a:t>12</a:t>
            </a:fld>
            <a:endParaRPr lang="da-DK"/>
          </a:p>
        </p:txBody>
      </p:sp>
    </p:spTree>
    <p:extLst>
      <p:ext uri="{BB962C8B-B14F-4D97-AF65-F5344CB8AC3E}">
        <p14:creationId xmlns:p14="http://schemas.microsoft.com/office/powerpoint/2010/main" val="2296841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da-DK" b="1" dirty="0">
                <a:solidFill>
                  <a:srgbClr val="FFC000"/>
                </a:solidFill>
              </a:rPr>
              <a:t>Kilde</a:t>
            </a:r>
            <a:r>
              <a:rPr lang="da-DK" dirty="0">
                <a:solidFill>
                  <a:srgbClr val="FFC000"/>
                </a:solidFill>
              </a:rPr>
              <a:t>: www.vejdirektoratet.dk/infralca. REQ-27636 (overordnede bæredygtigheds mål). REQ-27762 (30% reduktion). Eval</a:t>
            </a:r>
            <a:r>
              <a:rPr lang="da-DK" dirty="0"/>
              <a:t>ueringsrapport af programmet. </a:t>
            </a:r>
          </a:p>
          <a:p>
            <a:endParaRPr lang="da-DK" dirty="0"/>
          </a:p>
          <a:p>
            <a:pPr marL="0" indent="0">
              <a:buNone/>
            </a:pPr>
            <a:r>
              <a:rPr lang="da-DK" sz="1600" b="1" dirty="0">
                <a:solidFill>
                  <a:srgbClr val="005EB8"/>
                </a:solidFill>
              </a:rPr>
              <a:t>Hvem står bag?</a:t>
            </a:r>
            <a:r>
              <a:rPr lang="da-DK" sz="1200" dirty="0"/>
              <a:t>	Vejdirektoratet og Banedanmark.</a:t>
            </a:r>
          </a:p>
          <a:p>
            <a:pPr marL="0" indent="0">
              <a:buNone/>
            </a:pPr>
            <a:r>
              <a:rPr lang="da-DK" sz="1600" b="1" dirty="0">
                <a:solidFill>
                  <a:srgbClr val="005EB8"/>
                </a:solidFill>
              </a:rPr>
              <a:t>Hvad?	</a:t>
            </a:r>
            <a:r>
              <a:rPr lang="da-DK" sz="1200" dirty="0"/>
              <a:t>LCA værktøj til at opgøre miljøpåvirkning – klimapåvirkning og ressourceforbrug. Målrettet anlægsprojekter.</a:t>
            </a:r>
          </a:p>
          <a:p>
            <a:pPr marL="0" indent="0">
              <a:buNone/>
            </a:pPr>
            <a:r>
              <a:rPr lang="da-DK" sz="1200" dirty="0"/>
              <a:t>	</a:t>
            </a:r>
            <a:r>
              <a:rPr lang="da-DK" sz="1200" b="1" dirty="0"/>
              <a:t>LCA af mobilitets infrastruktur.</a:t>
            </a:r>
          </a:p>
          <a:p>
            <a:pPr marL="0" marR="0" lvl="0" indent="0" algn="l" defTabSz="914400" rtl="0" eaLnBrk="1" fontAlgn="auto" latinLnBrk="0" hangingPunct="1">
              <a:lnSpc>
                <a:spcPct val="100000"/>
              </a:lnSpc>
              <a:spcBef>
                <a:spcPts val="0"/>
              </a:spcBef>
              <a:spcAft>
                <a:spcPts val="0"/>
              </a:spcAft>
              <a:buClrTx/>
              <a:buSzTx/>
              <a:buFontTx/>
              <a:buNone/>
              <a:tabLst/>
              <a:defRPr/>
            </a:pPr>
            <a:r>
              <a:rPr lang="da-DK" sz="1600" b="1" dirty="0">
                <a:solidFill>
                  <a:srgbClr val="005EB8"/>
                </a:solidFill>
              </a:rPr>
              <a:t>Hvornår? 	</a:t>
            </a:r>
            <a:r>
              <a:rPr lang="da-DK" sz="1200" dirty="0"/>
              <a:t>Tidlige designfaser, Detailprojektering, Efterberegning af afsluttet anlægsprojekt.</a:t>
            </a:r>
            <a:endParaRPr lang="da-DK" sz="1200" b="1" dirty="0"/>
          </a:p>
          <a:p>
            <a:pPr marL="0" indent="0">
              <a:buNone/>
            </a:pPr>
            <a:r>
              <a:rPr lang="da-DK" sz="1600" b="1" dirty="0">
                <a:solidFill>
                  <a:srgbClr val="005EB8"/>
                </a:solidFill>
              </a:rPr>
              <a:t>Hvorfor? 	</a:t>
            </a:r>
            <a:r>
              <a:rPr lang="da-DK" sz="1200" dirty="0"/>
              <a:t>Sikre et fælles sprog, Ensartet metode, Gennemsigtighed og sammenlignelighed.</a:t>
            </a:r>
          </a:p>
          <a:p>
            <a:pPr marL="0" indent="0">
              <a:buNone/>
            </a:pPr>
            <a:r>
              <a:rPr lang="da-DK" sz="1600" b="1" dirty="0">
                <a:solidFill>
                  <a:srgbClr val="005EB8"/>
                </a:solidFill>
              </a:rPr>
              <a:t>Hovedfokus</a:t>
            </a:r>
            <a:r>
              <a:rPr lang="da-DK" sz="1200" dirty="0"/>
              <a:t>: 	Planlægning, drift og anlæg af infrastruktur.</a:t>
            </a:r>
            <a:br>
              <a:rPr lang="da-DK" sz="1200" dirty="0"/>
            </a:br>
            <a:endParaRPr lang="da-DK" sz="1200" dirty="0"/>
          </a:p>
          <a:p>
            <a:pPr marL="0" indent="0">
              <a:buNone/>
            </a:pPr>
            <a:r>
              <a:rPr lang="da-DK" sz="1200" dirty="0"/>
              <a:t>Løbende udvikling og opdatering – Uvildig evaluering af InfraLCA i oktober 2023.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Kommende stor opdatering til foråret.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BRUG AF LCA</a:t>
            </a:r>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Projektvurderinger</a:t>
            </a:r>
            <a:r>
              <a:rPr lang="da-DK"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Beslutningsgrundlag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 Datagrundlag; Anlægsoverslag, Basisemissionsfaktorer, Basisforudsætninger.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Detaljeret design</a:t>
            </a:r>
            <a:r>
              <a:rPr lang="da-DK"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Designoptimering, Opfølgning</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 Datagrundlag; Detaljeret design, Basisemissionsfaktorer, Basisforudsætninger erstattes efterhånden med projektviden.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Anlæg og opfølgning</a:t>
            </a:r>
            <a:r>
              <a:rPr lang="da-DK"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Designoptimering, Opfølgning og Evaluering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a-DK" dirty="0"/>
              <a:t>Datagrundlag; Som bygget og dokumenteret, </a:t>
            </a:r>
            <a:r>
              <a:rPr lang="da-DK" dirty="0" err="1"/>
              <a:t>Miljøvaredeklerationer</a:t>
            </a:r>
            <a:r>
              <a:rPr lang="da-DK" dirty="0"/>
              <a:t> EPD, As-</a:t>
            </a:r>
            <a:r>
              <a:rPr lang="da-DK" dirty="0" err="1"/>
              <a:t>build</a:t>
            </a:r>
            <a:r>
              <a:rPr lang="da-DK" dirty="0"/>
              <a:t> forudsætninger.</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da-DK" dirty="0"/>
          </a:p>
          <a:p>
            <a:pPr marL="0" indent="0">
              <a:buFontTx/>
              <a:buNone/>
            </a:pPr>
            <a:endParaRPr lang="da-DK" dirty="0"/>
          </a:p>
          <a:p>
            <a:pPr marL="0" indent="0">
              <a:buFontTx/>
              <a:buNone/>
            </a:pPr>
            <a:r>
              <a:rPr lang="da-DK" b="1" dirty="0"/>
              <a:t>FORSKEL PÅ LCA VED BYGGERI KONTRA INFRASTRUKTUR</a:t>
            </a:r>
            <a:r>
              <a:rPr lang="da-DK" b="0" dirty="0"/>
              <a:t> (fra slide 16)</a:t>
            </a:r>
            <a:endParaRPr lang="da-DK" b="1" dirty="0"/>
          </a:p>
          <a:p>
            <a:r>
              <a:rPr lang="da-DK" dirty="0" err="1"/>
              <a:t>LCA’en</a:t>
            </a:r>
            <a:r>
              <a:rPr lang="da-DK" dirty="0"/>
              <a:t> kan ikke sammenligneligt med ”alm.” byggeri. </a:t>
            </a:r>
          </a:p>
          <a:p>
            <a:pPr marL="171450" indent="-171450">
              <a:buFont typeface="Arial" panose="020B0604020202020204" pitchFamily="34" charset="0"/>
              <a:buChar char="•"/>
            </a:pPr>
            <a:r>
              <a:rPr lang="da-DK" dirty="0"/>
              <a:t>Infrastruktur er ikke underlagt de samme </a:t>
            </a:r>
            <a:r>
              <a:rPr lang="da-DK" b="1" dirty="0"/>
              <a:t>reguleringer</a:t>
            </a:r>
            <a:r>
              <a:rPr lang="da-DK" dirty="0"/>
              <a:t> som fx husbyggeri, der er underlagt </a:t>
            </a:r>
            <a:r>
              <a:rPr lang="da-DK" b="1" dirty="0"/>
              <a:t>Bygningsreglement</a:t>
            </a:r>
            <a:r>
              <a:rPr lang="da-DK"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dirty="0"/>
              <a:t>Hovedbestanddele er </a:t>
            </a:r>
            <a:r>
              <a:rPr lang="da-DK" sz="1600" b="1" dirty="0">
                <a:solidFill>
                  <a:srgbClr val="005EB8"/>
                </a:solidFill>
              </a:rPr>
              <a:t>beton, stål og asfalt</a:t>
            </a:r>
            <a:r>
              <a:rPr lang="da-DK" sz="1200" dirty="0"/>
              <a:t>. </a:t>
            </a:r>
            <a:endParaRPr lang="da-DK" dirty="0"/>
          </a:p>
          <a:p>
            <a:pPr marL="171450" indent="-171450">
              <a:buFont typeface="Arial" panose="020B0604020202020204" pitchFamily="34" charset="0"/>
              <a:buChar char="•"/>
            </a:pPr>
            <a:r>
              <a:rPr lang="da-DK" dirty="0"/>
              <a:t>Der er ofte </a:t>
            </a:r>
            <a:r>
              <a:rPr lang="da-DK" b="1" dirty="0"/>
              <a:t>STOR transportarbejde </a:t>
            </a:r>
            <a:r>
              <a:rPr lang="da-DK" dirty="0"/>
              <a:t>(flytning af jord) i infrastruktur projektet.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a-DK" sz="1200" b="1" dirty="0">
                <a:solidFill>
                  <a:srgbClr val="005EB8"/>
                </a:solidFill>
              </a:rPr>
              <a:t>Kontinuerligt vedligehold </a:t>
            </a:r>
            <a:r>
              <a:rPr lang="da-DK" sz="1050" dirty="0"/>
              <a:t>– særligt asfalt.</a:t>
            </a:r>
          </a:p>
          <a:p>
            <a:pPr marL="171450" indent="-171450">
              <a:buFont typeface="Arial" panose="020B0604020202020204" pitchFamily="34" charset="0"/>
              <a:buChar char="•"/>
            </a:pPr>
            <a:r>
              <a:rPr lang="da-DK" dirty="0"/>
              <a:t>Infrastrukturprojekter har en </a:t>
            </a:r>
            <a:r>
              <a:rPr lang="da-DK" b="1" dirty="0"/>
              <a:t>uklar funktionel </a:t>
            </a:r>
            <a:r>
              <a:rPr lang="da-DK" dirty="0"/>
              <a:t>enhed. Ved husbyggeri er enheden kg CO2 per m2. </a:t>
            </a:r>
          </a:p>
          <a:p>
            <a:pPr marL="171450" indent="-171450">
              <a:buFont typeface="Arial" panose="020B0604020202020204" pitchFamily="34" charset="0"/>
              <a:buChar char="•"/>
            </a:pPr>
            <a:r>
              <a:rPr lang="da-DK" dirty="0"/>
              <a:t>Der indgår </a:t>
            </a:r>
            <a:r>
              <a:rPr lang="da-DK" b="1" dirty="0"/>
              <a:t>andre faser </a:t>
            </a:r>
            <a:r>
              <a:rPr lang="da-DK" dirty="0"/>
              <a:t>i LCA for infrastruktur projekter.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p:txBody>
      </p:sp>
      <p:sp>
        <p:nvSpPr>
          <p:cNvPr id="4" name="Pladsholder til slidenummer 3"/>
          <p:cNvSpPr>
            <a:spLocks noGrp="1"/>
          </p:cNvSpPr>
          <p:nvPr>
            <p:ph type="sldNum" sz="quarter" idx="5"/>
          </p:nvPr>
        </p:nvSpPr>
        <p:spPr/>
        <p:txBody>
          <a:bodyPr/>
          <a:lstStyle/>
          <a:p>
            <a:fld id="{55E56F68-3A98-45AA-8BE9-FA247CF997AC}" type="slidenum">
              <a:rPr lang="da-DK" smtClean="0"/>
              <a:t>13</a:t>
            </a:fld>
            <a:endParaRPr lang="da-DK"/>
          </a:p>
        </p:txBody>
      </p:sp>
    </p:spTree>
    <p:extLst>
      <p:ext uri="{BB962C8B-B14F-4D97-AF65-F5344CB8AC3E}">
        <p14:creationId xmlns:p14="http://schemas.microsoft.com/office/powerpoint/2010/main" val="1126749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Tx/>
              <a:buChar char="-"/>
            </a:pPr>
            <a:r>
              <a:rPr lang="da-DK" dirty="0"/>
              <a:t>Definition: </a:t>
            </a:r>
            <a:r>
              <a:rPr lang="da-DK" dirty="0" err="1"/>
              <a:t>Livscyklusvudering</a:t>
            </a:r>
            <a:r>
              <a:rPr lang="da-DK" dirty="0"/>
              <a:t> af helt projekt</a:t>
            </a:r>
          </a:p>
          <a:p>
            <a:pPr marL="171450" indent="-171450">
              <a:buFontTx/>
              <a:buChar char="-"/>
            </a:pPr>
            <a:r>
              <a:rPr lang="da-DK" dirty="0"/>
              <a:t>Hvad er LCA og hvad er med i </a:t>
            </a:r>
            <a:r>
              <a:rPr lang="da-DK" dirty="0" err="1"/>
              <a:t>InfraLCÀ</a:t>
            </a:r>
            <a:r>
              <a:rPr lang="da-DK" dirty="0"/>
              <a:t>?</a:t>
            </a:r>
          </a:p>
          <a:p>
            <a:pPr marL="171450" indent="-171450">
              <a:buFontTx/>
              <a:buChar char="-"/>
            </a:pPr>
            <a:endParaRPr lang="da-DK" dirty="0"/>
          </a:p>
          <a:p>
            <a:endParaRPr lang="da-DK" dirty="0"/>
          </a:p>
        </p:txBody>
      </p:sp>
      <p:sp>
        <p:nvSpPr>
          <p:cNvPr id="4" name="Pladsholder til slidenummer 3"/>
          <p:cNvSpPr>
            <a:spLocks noGrp="1"/>
          </p:cNvSpPr>
          <p:nvPr>
            <p:ph type="sldNum" sz="quarter" idx="5"/>
          </p:nvPr>
        </p:nvSpPr>
        <p:spPr/>
        <p:txBody>
          <a:bodyPr/>
          <a:lstStyle/>
          <a:p>
            <a:fld id="{ECCAF0E8-DBB2-442F-AA1D-8F585CCC5B10}" type="slidenum">
              <a:rPr lang="da-DK" smtClean="0"/>
              <a:t>14</a:t>
            </a:fld>
            <a:endParaRPr lang="da-DK"/>
          </a:p>
        </p:txBody>
      </p:sp>
    </p:spTree>
    <p:extLst>
      <p:ext uri="{BB962C8B-B14F-4D97-AF65-F5344CB8AC3E}">
        <p14:creationId xmlns:p14="http://schemas.microsoft.com/office/powerpoint/2010/main" val="2104677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r>
              <a:rPr lang="da-DK" dirty="0"/>
              <a:t>Datadrevet beslutningstagning baseret på vurdering af projekts konkrete miljøpåvirkninger fra f.eks. </a:t>
            </a:r>
            <a:r>
              <a:rPr lang="da-DK" dirty="0" err="1"/>
              <a:t>EPD’er</a:t>
            </a:r>
            <a:endParaRPr lang="da-DK" dirty="0"/>
          </a:p>
          <a:p>
            <a:pPr marL="171450" indent="-171450">
              <a:buFont typeface="Arial" panose="020B0604020202020204" pitchFamily="34" charset="0"/>
              <a:buChar char="•"/>
            </a:pPr>
            <a:r>
              <a:rPr lang="da-DK" dirty="0"/>
              <a:t>Fokus på hele projektets livscyklus (holistisk perspektiv)</a:t>
            </a:r>
          </a:p>
          <a:p>
            <a:pPr marL="171450" indent="-171450">
              <a:buFont typeface="Arial" panose="020B0604020202020204" pitchFamily="34" charset="0"/>
              <a:buChar char="•"/>
            </a:pPr>
            <a:r>
              <a:rPr lang="da-DK" dirty="0"/>
              <a:t>Optimering af design, energi- og ressourceforbrug samt undgår suboptimering</a:t>
            </a:r>
          </a:p>
          <a:p>
            <a:pPr marL="171450" indent="-171450">
              <a:buFont typeface="Arial" panose="020B0604020202020204" pitchFamily="34" charset="0"/>
              <a:buChar char="•"/>
            </a:pPr>
            <a:r>
              <a:rPr lang="da-DK" dirty="0"/>
              <a:t>Identificere optimeringspunkter reduktion af Bæredygtighed i drift og vedligeholdelse</a:t>
            </a:r>
          </a:p>
          <a:p>
            <a:pPr marL="171450" indent="-171450">
              <a:buFont typeface="Arial" panose="020B0604020202020204" pitchFamily="34" charset="0"/>
              <a:buChar char="•"/>
            </a:pPr>
            <a:r>
              <a:rPr lang="da-DK" dirty="0"/>
              <a:t>Der kan stilles tekniske krav som kan dokumenteres samt overholdelse af projekter lovgivning og standarder</a:t>
            </a:r>
          </a:p>
          <a:p>
            <a:pPr marL="171450" indent="-171450">
              <a:buFont typeface="Arial" panose="020B0604020202020204" pitchFamily="34" charset="0"/>
              <a:buChar char="•"/>
            </a:pPr>
            <a:r>
              <a:rPr lang="da-DK" dirty="0"/>
              <a:t>Beslutningsgrundlag for fremtidige projekter</a:t>
            </a:r>
          </a:p>
          <a:p>
            <a:pPr marL="171450" indent="-171450">
              <a:buFont typeface="Arial" panose="020B0604020202020204" pitchFamily="34" charset="0"/>
              <a:buChar char="•"/>
            </a:pPr>
            <a:r>
              <a:rPr lang="da-DK" dirty="0"/>
              <a:t>Øget gennemsigtighed og ansvarlighed</a:t>
            </a:r>
          </a:p>
          <a:p>
            <a:pPr marL="171450" indent="-171450">
              <a:buFont typeface="Arial" panose="020B0604020202020204" pitchFamily="34" charset="0"/>
              <a:buChar char="•"/>
            </a:pPr>
            <a:endParaRPr lang="da-DK" dirty="0"/>
          </a:p>
          <a:p>
            <a:endParaRPr lang="da-DK" dirty="0"/>
          </a:p>
        </p:txBody>
      </p:sp>
      <p:sp>
        <p:nvSpPr>
          <p:cNvPr id="4" name="Pladsholder til slidenummer 3"/>
          <p:cNvSpPr>
            <a:spLocks noGrp="1"/>
          </p:cNvSpPr>
          <p:nvPr>
            <p:ph type="sldNum" sz="quarter" idx="5"/>
          </p:nvPr>
        </p:nvSpPr>
        <p:spPr/>
        <p:txBody>
          <a:bodyPr/>
          <a:lstStyle/>
          <a:p>
            <a:fld id="{ECCAF0E8-DBB2-442F-AA1D-8F585CCC5B10}" type="slidenum">
              <a:rPr lang="da-DK" smtClean="0"/>
              <a:t>15</a:t>
            </a:fld>
            <a:endParaRPr lang="da-DK"/>
          </a:p>
        </p:txBody>
      </p:sp>
    </p:spTree>
    <p:extLst>
      <p:ext uri="{BB962C8B-B14F-4D97-AF65-F5344CB8AC3E}">
        <p14:creationId xmlns:p14="http://schemas.microsoft.com/office/powerpoint/2010/main" val="1183293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LCA’en</a:t>
            </a:r>
            <a:r>
              <a:rPr lang="da-DK" dirty="0"/>
              <a:t> kan ikke sammenligneligt med ”alm.” byggeri. </a:t>
            </a:r>
          </a:p>
          <a:p>
            <a:pPr marL="171450" indent="-171450">
              <a:buFont typeface="Arial" panose="020B0604020202020204" pitchFamily="34" charset="0"/>
              <a:buChar char="•"/>
            </a:pPr>
            <a:r>
              <a:rPr lang="da-DK" dirty="0"/>
              <a:t>Infrastruktur er ikke underlagt de samme </a:t>
            </a:r>
            <a:r>
              <a:rPr lang="da-DK" b="1" dirty="0"/>
              <a:t>reguleringer</a:t>
            </a:r>
            <a:r>
              <a:rPr lang="da-DK" dirty="0"/>
              <a:t> som fx husbyggeri, der er underlagt </a:t>
            </a:r>
            <a:r>
              <a:rPr lang="da-DK" b="1" dirty="0"/>
              <a:t>Bygningsreglement</a:t>
            </a:r>
            <a:r>
              <a:rPr lang="da-DK" dirty="0"/>
              <a:t>.</a:t>
            </a:r>
          </a:p>
          <a:p>
            <a:pPr marL="171450" indent="-171450">
              <a:buFont typeface="Arial" panose="020B0604020202020204" pitchFamily="34" charset="0"/>
              <a:buChar char="•"/>
            </a:pPr>
            <a:r>
              <a:rPr lang="da-DK" dirty="0"/>
              <a:t>Der er ofte </a:t>
            </a:r>
            <a:r>
              <a:rPr lang="da-DK" b="1" dirty="0"/>
              <a:t>STOR transportarbejde </a:t>
            </a:r>
            <a:r>
              <a:rPr lang="da-DK" dirty="0"/>
              <a:t>(flytning af jord) i infrastruktur projektet. </a:t>
            </a:r>
          </a:p>
          <a:p>
            <a:pPr marL="171450" indent="-171450">
              <a:buFont typeface="Arial" panose="020B0604020202020204" pitchFamily="34" charset="0"/>
              <a:buChar char="•"/>
            </a:pPr>
            <a:r>
              <a:rPr lang="da-DK" dirty="0"/>
              <a:t>Infrastrukturprojekter har en </a:t>
            </a:r>
            <a:r>
              <a:rPr lang="da-DK" b="1" dirty="0"/>
              <a:t>uklar funktionel </a:t>
            </a:r>
            <a:r>
              <a:rPr lang="da-DK" dirty="0"/>
              <a:t>enhed. Ved husbyggeri er enheden kg CO2 per m2. </a:t>
            </a:r>
          </a:p>
          <a:p>
            <a:pPr marL="171450" indent="-171450">
              <a:buFont typeface="Arial" panose="020B0604020202020204" pitchFamily="34" charset="0"/>
              <a:buChar char="•"/>
            </a:pPr>
            <a:r>
              <a:rPr lang="da-DK" dirty="0"/>
              <a:t>Der indgår </a:t>
            </a:r>
            <a:r>
              <a:rPr lang="da-DK" b="1" dirty="0"/>
              <a:t>andre faser </a:t>
            </a:r>
            <a:r>
              <a:rPr lang="da-DK" dirty="0"/>
              <a:t>i LCA for infrastruktur projekter. </a:t>
            </a:r>
          </a:p>
          <a:p>
            <a:endParaRPr lang="da-DK" dirty="0"/>
          </a:p>
          <a:p>
            <a:r>
              <a:rPr lang="da-DK" b="1" dirty="0"/>
              <a:t>Billede</a:t>
            </a:r>
            <a:r>
              <a:rPr lang="da-DK" dirty="0"/>
              <a:t>: NHT – Svaneknoppen tidlig morgen</a:t>
            </a:r>
          </a:p>
        </p:txBody>
      </p:sp>
      <p:sp>
        <p:nvSpPr>
          <p:cNvPr id="4" name="Pladsholder til slidenummer 3"/>
          <p:cNvSpPr>
            <a:spLocks noGrp="1"/>
          </p:cNvSpPr>
          <p:nvPr>
            <p:ph type="sldNum" sz="quarter" idx="5"/>
          </p:nvPr>
        </p:nvSpPr>
        <p:spPr/>
        <p:txBody>
          <a:bodyPr/>
          <a:lstStyle/>
          <a:p>
            <a:fld id="{55E56F68-3A98-45AA-8BE9-FA247CF997AC}" type="slidenum">
              <a:rPr lang="da-DK" smtClean="0"/>
              <a:t>16</a:t>
            </a:fld>
            <a:endParaRPr lang="da-DK"/>
          </a:p>
        </p:txBody>
      </p:sp>
    </p:spTree>
    <p:extLst>
      <p:ext uri="{BB962C8B-B14F-4D97-AF65-F5344CB8AC3E}">
        <p14:creationId xmlns:p14="http://schemas.microsoft.com/office/powerpoint/2010/main" val="3948287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1 - evt. m/billede">
    <p:spTree>
      <p:nvGrpSpPr>
        <p:cNvPr id="1" name=""/>
        <p:cNvGrpSpPr/>
        <p:nvPr/>
      </p:nvGrpSpPr>
      <p:grpSpPr>
        <a:xfrm>
          <a:off x="0" y="0"/>
          <a:ext cx="0" cy="0"/>
          <a:chOff x="0" y="0"/>
          <a:chExt cx="0" cy="0"/>
        </a:xfrm>
      </p:grpSpPr>
      <p:pic>
        <p:nvPicPr>
          <p:cNvPr id="3" name="Pladsholder til billede 2">
            <a:extLst>
              <a:ext uri="{FF2B5EF4-FFF2-40B4-BE49-F238E27FC236}">
                <a16:creationId xmlns:a16="http://schemas.microsoft.com/office/drawing/2014/main" id="{596430E8-6FBB-7A72-CB4F-93859253E3D9}"/>
              </a:ext>
            </a:extLst>
          </p:cNvPr>
          <p:cNvPicPr>
            <a:picLocks noChangeAspect="1"/>
          </p:cNvPicPr>
          <p:nvPr userDrawn="1"/>
        </p:nvPicPr>
        <p:blipFill>
          <a:blip r:embed="rId2">
            <a:extLst>
              <a:ext uri="{28A0092B-C50C-407E-A947-70E740481C1C}">
                <a14:useLocalDpi xmlns:a14="http://schemas.microsoft.com/office/drawing/2010/main" val="0"/>
              </a:ext>
            </a:extLst>
          </a:blip>
          <a:srcRect t="11734" b="11734"/>
          <a:stretch>
            <a:fillRect/>
          </a:stretch>
        </p:blipFill>
        <p:spPr bwMode="auto">
          <a:xfrm>
            <a:off x="-14285" y="3019692"/>
            <a:ext cx="12215813" cy="4009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Pladsholder til billede 3">
            <a:extLst>
              <a:ext uri="{FF2B5EF4-FFF2-40B4-BE49-F238E27FC236}">
                <a16:creationId xmlns:a16="http://schemas.microsoft.com/office/drawing/2014/main" id="{53436481-4334-3B80-212A-FEF8F0CF4E2E}"/>
              </a:ext>
            </a:extLst>
          </p:cNvPr>
          <p:cNvSpPr>
            <a:spLocks noGrp="1"/>
          </p:cNvSpPr>
          <p:nvPr>
            <p:ph type="pic" sz="quarter" idx="11" hasCustomPrompt="1"/>
          </p:nvPr>
        </p:nvSpPr>
        <p:spPr>
          <a:xfrm>
            <a:off x="-14284" y="3019692"/>
            <a:ext cx="12215813" cy="4009708"/>
          </a:xfrm>
        </p:spPr>
        <p:txBody>
          <a:bodyPr tIns="972000"/>
          <a:lstStyle>
            <a:lvl1pPr marL="0" indent="0" algn="ctr">
              <a:buNone/>
              <a:defRPr sz="2400">
                <a:solidFill>
                  <a:schemeClr val="bg1"/>
                </a:solidFill>
              </a:defRPr>
            </a:lvl1pPr>
          </a:lstStyle>
          <a:p>
            <a:pPr marL="0" marR="0" lvl="0" indent="0" algn="ctr" defTabSz="914400" rtl="0" eaLnBrk="1" fontAlgn="base" latinLnBrk="0" hangingPunct="1">
              <a:lnSpc>
                <a:spcPct val="100000"/>
              </a:lnSpc>
              <a:spcBef>
                <a:spcPts val="599"/>
              </a:spcBef>
              <a:spcAft>
                <a:spcPts val="599"/>
              </a:spcAft>
              <a:buClrTx/>
              <a:buSzPct val="100000"/>
              <a:buFont typeface="Arial" panose="020B0604020202020204" pitchFamily="34" charset="0"/>
              <a:buNone/>
              <a:tabLst/>
              <a:defRPr/>
            </a:pPr>
            <a:r>
              <a:rPr lang="da-DK" noProof="0"/>
              <a:t>📸 </a:t>
            </a:r>
            <a:br>
              <a:rPr lang="da-DK" noProof="0"/>
            </a:br>
            <a:r>
              <a:rPr lang="da-DK" noProof="0"/>
              <a:t>1. Klik på kameraet for at markere pladsholderen      .   </a:t>
            </a:r>
            <a:br>
              <a:rPr lang="da-DK" noProof="0"/>
            </a:br>
            <a:r>
              <a:rPr lang="da-DK" noProof="0"/>
              <a:t>2. Vælg et billede fra </a:t>
            </a:r>
            <a:r>
              <a:rPr lang="da-DK" noProof="0" err="1"/>
              <a:t>Skyfish</a:t>
            </a:r>
            <a:r>
              <a:rPr lang="da-DK" noProof="0"/>
              <a:t> i Templafy opgaveruden </a:t>
            </a:r>
            <a:br>
              <a:rPr lang="da-DK" noProof="0"/>
            </a:br>
            <a:r>
              <a:rPr lang="da-DK" noProof="0"/>
              <a:t>               ELLER slet pladsholderen for at bevare den blå baggrund</a:t>
            </a:r>
          </a:p>
        </p:txBody>
      </p:sp>
      <p:sp>
        <p:nvSpPr>
          <p:cNvPr id="12" name="Title 1"/>
          <p:cNvSpPr>
            <a:spLocks noGrp="1"/>
          </p:cNvSpPr>
          <p:nvPr>
            <p:ph type="ctrTitle" hasCustomPrompt="1"/>
          </p:nvPr>
        </p:nvSpPr>
        <p:spPr>
          <a:xfrm>
            <a:off x="342901" y="342900"/>
            <a:ext cx="11505484" cy="997868"/>
          </a:xfrm>
        </p:spPr>
        <p:txBody>
          <a:bodyPr anchor="ctr" anchorCtr="0"/>
          <a:lstStyle>
            <a:lvl1pPr>
              <a:lnSpc>
                <a:spcPct val="88000"/>
              </a:lnSpc>
              <a:defRPr sz="3700" b="1" spc="-100" baseline="0">
                <a:solidFill>
                  <a:schemeClr val="accent1"/>
                </a:solidFill>
                <a:latin typeface="+mj-lt"/>
              </a:defRPr>
            </a:lvl1pPr>
          </a:lstStyle>
          <a:p>
            <a:r>
              <a:rPr lang="da-DK"/>
              <a:t>Klik for at tilføje Titel </a:t>
            </a:r>
            <a:br>
              <a:rPr lang="da-DK"/>
            </a:br>
            <a:r>
              <a:rPr lang="da-DK" noProof="0"/>
              <a:t>–</a:t>
            </a:r>
            <a:r>
              <a:rPr lang="da-DK"/>
              <a:t> evt. 2 linjer </a:t>
            </a:r>
          </a:p>
        </p:txBody>
      </p:sp>
      <p:sp>
        <p:nvSpPr>
          <p:cNvPr id="8" name="Subtitle 2"/>
          <p:cNvSpPr>
            <a:spLocks noGrp="1"/>
          </p:cNvSpPr>
          <p:nvPr>
            <p:ph type="subTitle" idx="1" hasCustomPrompt="1"/>
          </p:nvPr>
        </p:nvSpPr>
        <p:spPr>
          <a:xfrm>
            <a:off x="342901" y="1484784"/>
            <a:ext cx="11505484" cy="640884"/>
          </a:xfrm>
        </p:spPr>
        <p:txBody>
          <a:bodyPr anchor="t" anchorCtr="0"/>
          <a:lstStyle>
            <a:lvl1pPr marL="0" indent="0" algn="l">
              <a:lnSpc>
                <a:spcPct val="98000"/>
              </a:lnSpc>
              <a:spcBef>
                <a:spcPts val="0"/>
              </a:spcBef>
              <a:spcAft>
                <a:spcPts val="0"/>
              </a:spcAft>
              <a:buNone/>
              <a:defRPr sz="2000" b="1"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a:t>Klik for at tilføje Undertitel / Afsender / Dato / Arrangement</a:t>
            </a:r>
            <a:br>
              <a:rPr lang="da-DK"/>
            </a:br>
            <a:r>
              <a:rPr lang="da-DK" noProof="0"/>
              <a:t>–</a:t>
            </a:r>
            <a:r>
              <a:rPr lang="da-DK"/>
              <a:t> evt. 2 linjer</a:t>
            </a:r>
          </a:p>
        </p:txBody>
      </p:sp>
      <p:pic>
        <p:nvPicPr>
          <p:cNvPr id="15" name="VDLogoHide1">
            <a:extLst>
              <a:ext uri="{FF2B5EF4-FFF2-40B4-BE49-F238E27FC236}">
                <a16:creationId xmlns:a16="http://schemas.microsoft.com/office/drawing/2014/main" id="{8A0A9C06-55CF-4405-FC39-AF29C1917112}"/>
              </a:ext>
            </a:extLst>
          </p:cNvPr>
          <p:cNvPicPr>
            <a:picLocks noChangeAspect="1"/>
          </p:cNvPicPr>
          <p:nvPr userDrawn="1"/>
        </p:nvPicPr>
        <p:blipFill>
          <a:blip r:embed="rId3"/>
          <a:srcRect/>
          <a:stretch/>
        </p:blipFill>
        <p:spPr>
          <a:xfrm>
            <a:off x="343619" y="2533404"/>
            <a:ext cx="1404000" cy="339637"/>
          </a:xfrm>
          <a:prstGeom prst="rect">
            <a:avLst/>
          </a:prstGeom>
        </p:spPr>
      </p:pic>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43618" y="2445509"/>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
        <p:nvSpPr>
          <p:cNvPr id="2" name="Slide Number Placeholder 8">
            <a:extLst>
              <a:ext uri="{FF2B5EF4-FFF2-40B4-BE49-F238E27FC236}">
                <a16:creationId xmlns:a16="http://schemas.microsoft.com/office/drawing/2014/main" id="{6EECF010-C80C-1E56-F39D-6BF24673EAF7}"/>
              </a:ext>
            </a:extLst>
          </p:cNvPr>
          <p:cNvSpPr>
            <a:spLocks noGrp="1"/>
          </p:cNvSpPr>
          <p:nvPr>
            <p:ph type="sldNum" sz="quarter" idx="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bg1"/>
                </a:solidFill>
                <a:latin typeface="+mj-lt"/>
                <a:ea typeface="+mn-ea"/>
                <a:cs typeface="Arial" pitchFamily="34" charset="0"/>
              </a:defRPr>
            </a:lvl1pPr>
          </a:lstStyle>
          <a:p>
            <a:fld id="{6ACBDE86-91AD-4605-99AD-6345013A9E73}" type="slidenum">
              <a:rPr lang="da-DK" smtClean="0"/>
              <a:pPr/>
              <a:t>‹nr.›</a:t>
            </a:fld>
            <a:endParaRPr lang="da-DK"/>
          </a:p>
        </p:txBody>
      </p:sp>
    </p:spTree>
    <p:extLst>
      <p:ext uri="{BB962C8B-B14F-4D97-AF65-F5344CB8AC3E}">
        <p14:creationId xmlns:p14="http://schemas.microsoft.com/office/powerpoint/2010/main" val="2637047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ide F - 2 spalter m/overskift">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5C02AA6-7368-27BB-4937-77A75CD38195}"/>
              </a:ext>
            </a:extLst>
          </p:cNvPr>
          <p:cNvSpPr>
            <a:spLocks noGrp="1"/>
          </p:cNvSpPr>
          <p:nvPr>
            <p:ph type="subTitle" idx="1" hasCustomPrompt="1"/>
          </p:nvPr>
        </p:nvSpPr>
        <p:spPr>
          <a:xfrm>
            <a:off x="357981" y="342900"/>
            <a:ext cx="9856991" cy="171734"/>
          </a:xfrm>
        </p:spPr>
        <p:txBody>
          <a:bodyPr anchor="ctr" anchorCtr="0"/>
          <a:lstStyle>
            <a:lvl1pPr marL="0" indent="0" algn="l">
              <a:spcBef>
                <a:spcPts val="0"/>
              </a:spcBef>
              <a:spcAft>
                <a:spcPts val="0"/>
              </a:spcAft>
              <a:buNone/>
              <a:defRPr sz="1000" b="0" cap="all"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a:t>Klik for at tilføje TEMAOVERSKRIFT – kun 1 linje</a:t>
            </a:r>
          </a:p>
        </p:txBody>
      </p:sp>
      <p:sp>
        <p:nvSpPr>
          <p:cNvPr id="20" name="Title Placeholder 1">
            <a:extLst>
              <a:ext uri="{FF2B5EF4-FFF2-40B4-BE49-F238E27FC236}">
                <a16:creationId xmlns:a16="http://schemas.microsoft.com/office/drawing/2014/main" id="{F9207D6E-246B-5816-E83D-D0C8E7F4F204}"/>
              </a:ext>
            </a:extLst>
          </p:cNvPr>
          <p:cNvSpPr>
            <a:spLocks noGrp="1" noChangeArrowheads="1"/>
          </p:cNvSpPr>
          <p:nvPr>
            <p:ph type="title" hasCustomPrompt="1"/>
          </p:nvPr>
        </p:nvSpPr>
        <p:spPr bwMode="auto">
          <a:xfrm>
            <a:off x="337088" y="816176"/>
            <a:ext cx="11511320"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a:t>Klik for at tilføje Overskrift </a:t>
            </a:r>
            <a:br>
              <a:rPr lang="da-DK" noProof="0"/>
            </a:br>
            <a:r>
              <a:rPr lang="da-DK" noProof="0"/>
              <a:t>– evt. 2 linjer</a:t>
            </a:r>
          </a:p>
        </p:txBody>
      </p:sp>
      <p:sp>
        <p:nvSpPr>
          <p:cNvPr id="9" name="Pladsholder til tekst 6">
            <a:extLst>
              <a:ext uri="{FF2B5EF4-FFF2-40B4-BE49-F238E27FC236}">
                <a16:creationId xmlns:a16="http://schemas.microsoft.com/office/drawing/2014/main" id="{ACA11FA9-3BF5-CCF2-7C9C-22227E83E1C6}"/>
              </a:ext>
            </a:extLst>
          </p:cNvPr>
          <p:cNvSpPr>
            <a:spLocks noGrp="1"/>
          </p:cNvSpPr>
          <p:nvPr>
            <p:ph type="body" sz="quarter" idx="16" hasCustomPrompt="1"/>
          </p:nvPr>
        </p:nvSpPr>
        <p:spPr>
          <a:xfrm>
            <a:off x="337868" y="1980046"/>
            <a:ext cx="5579998" cy="456931"/>
          </a:xfrm>
        </p:spPr>
        <p:txBody>
          <a:bodyPr/>
          <a:lstStyle>
            <a:lvl1pPr marL="35963" indent="0">
              <a:lnSpc>
                <a:spcPct val="100000"/>
              </a:lnSpc>
              <a:buFontTx/>
              <a:buNone/>
              <a:defRPr lang="da-DK" sz="1999" b="1" dirty="0">
                <a:solidFill>
                  <a:schemeClr val="tx1"/>
                </a:solidFill>
                <a:latin typeface="+mn-lt"/>
                <a:ea typeface="+mn-ea"/>
                <a:cs typeface="Arial" pitchFamily="34" charset="0"/>
              </a:defRPr>
            </a:lvl1pPr>
            <a:lvl2pPr marL="647336" indent="0">
              <a:buNone/>
              <a:defRPr/>
            </a:lvl2pPr>
          </a:lstStyle>
          <a:p>
            <a:pPr lvl="0"/>
            <a:r>
              <a:rPr lang="en-US"/>
              <a:t>K</a:t>
            </a:r>
            <a:r>
              <a:rPr lang="da-DK"/>
              <a:t>lik for at tilføje Beskrivelse</a:t>
            </a:r>
          </a:p>
        </p:txBody>
      </p:sp>
      <p:sp>
        <p:nvSpPr>
          <p:cNvPr id="10" name="Content Placeholder 3">
            <a:extLst>
              <a:ext uri="{FF2B5EF4-FFF2-40B4-BE49-F238E27FC236}">
                <a16:creationId xmlns:a16="http://schemas.microsoft.com/office/drawing/2014/main" id="{ABA0DEE0-368A-2251-075E-85F565706F36}"/>
              </a:ext>
            </a:extLst>
          </p:cNvPr>
          <p:cNvSpPr>
            <a:spLocks noGrp="1"/>
          </p:cNvSpPr>
          <p:nvPr>
            <p:ph sz="quarter" idx="21" hasCustomPrompt="1"/>
          </p:nvPr>
        </p:nvSpPr>
        <p:spPr>
          <a:xfrm>
            <a:off x="337870" y="2611671"/>
            <a:ext cx="5580000" cy="3903428"/>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3" name="Pladsholder til tekst 6">
            <a:extLst>
              <a:ext uri="{FF2B5EF4-FFF2-40B4-BE49-F238E27FC236}">
                <a16:creationId xmlns:a16="http://schemas.microsoft.com/office/drawing/2014/main" id="{2DDED442-6643-6459-33BC-59BBA262E709}"/>
              </a:ext>
            </a:extLst>
          </p:cNvPr>
          <p:cNvSpPr>
            <a:spLocks noGrp="1"/>
          </p:cNvSpPr>
          <p:nvPr>
            <p:ph type="body" sz="quarter" idx="28" hasCustomPrompt="1"/>
          </p:nvPr>
        </p:nvSpPr>
        <p:spPr>
          <a:xfrm>
            <a:off x="6269560" y="1980046"/>
            <a:ext cx="5578847" cy="456931"/>
          </a:xfrm>
        </p:spPr>
        <p:txBody>
          <a:bodyPr/>
          <a:lstStyle>
            <a:lvl1pPr marL="35963" indent="0">
              <a:lnSpc>
                <a:spcPct val="100000"/>
              </a:lnSpc>
              <a:buFontTx/>
              <a:buNone/>
              <a:defRPr lang="da-DK" sz="1999" b="1" dirty="0">
                <a:solidFill>
                  <a:schemeClr val="tx1"/>
                </a:solidFill>
                <a:latin typeface="+mn-lt"/>
                <a:ea typeface="+mn-ea"/>
                <a:cs typeface="Arial" pitchFamily="34" charset="0"/>
              </a:defRPr>
            </a:lvl1pPr>
            <a:lvl2pPr marL="647336" indent="0">
              <a:buNone/>
              <a:defRPr/>
            </a:lvl2pPr>
          </a:lstStyle>
          <a:p>
            <a:pPr marL="35963" lvl="0" indent="0" algn="l" rtl="0" eaLnBrk="1" fontAlgn="base" hangingPunct="1">
              <a:lnSpc>
                <a:spcPct val="100000"/>
              </a:lnSpc>
              <a:spcBef>
                <a:spcPts val="599"/>
              </a:spcBef>
              <a:spcAft>
                <a:spcPts val="599"/>
              </a:spcAft>
              <a:buSzPct val="100000"/>
              <a:buFontTx/>
              <a:buNone/>
            </a:pPr>
            <a:r>
              <a:rPr lang="en-US"/>
              <a:t>K</a:t>
            </a:r>
            <a:r>
              <a:rPr lang="da-DK"/>
              <a:t>lik for at tilføje Beskrivelse</a:t>
            </a:r>
          </a:p>
        </p:txBody>
      </p:sp>
      <p:sp>
        <p:nvSpPr>
          <p:cNvPr id="12" name="Content Placeholder 3">
            <a:extLst>
              <a:ext uri="{FF2B5EF4-FFF2-40B4-BE49-F238E27FC236}">
                <a16:creationId xmlns:a16="http://schemas.microsoft.com/office/drawing/2014/main" id="{C4332B3C-8262-404D-E0E1-439BDB55103F}"/>
              </a:ext>
            </a:extLst>
          </p:cNvPr>
          <p:cNvSpPr>
            <a:spLocks noGrp="1"/>
          </p:cNvSpPr>
          <p:nvPr>
            <p:ph sz="quarter" idx="22" hasCustomPrompt="1"/>
          </p:nvPr>
        </p:nvSpPr>
        <p:spPr>
          <a:xfrm>
            <a:off x="6269565" y="2601879"/>
            <a:ext cx="5580000" cy="3903428"/>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cxnSp>
        <p:nvCxnSpPr>
          <p:cNvPr id="11" name="Lige forbindelse 10">
            <a:extLst>
              <a:ext uri="{FF2B5EF4-FFF2-40B4-BE49-F238E27FC236}">
                <a16:creationId xmlns:a16="http://schemas.microsoft.com/office/drawing/2014/main" id="{13D1FA80-39A1-DF6E-2DD2-1871356E9C73}"/>
              </a:ext>
            </a:extLst>
          </p:cNvPr>
          <p:cNvCxnSpPr/>
          <p:nvPr userDrawn="1"/>
        </p:nvCxnSpPr>
        <p:spPr bwMode="auto">
          <a:xfrm>
            <a:off x="357980"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
        <p:nvSpPr>
          <p:cNvPr id="13" name="Slide Number Placeholder 8">
            <a:extLst>
              <a:ext uri="{FF2B5EF4-FFF2-40B4-BE49-F238E27FC236}">
                <a16:creationId xmlns:a16="http://schemas.microsoft.com/office/drawing/2014/main" id="{59822A84-2BB4-C30F-B39F-9899AC593103}"/>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pic>
        <p:nvPicPr>
          <p:cNvPr id="14" name="VDLogoHide1">
            <a:extLst>
              <a:ext uri="{FF2B5EF4-FFF2-40B4-BE49-F238E27FC236}">
                <a16:creationId xmlns:a16="http://schemas.microsoft.com/office/drawing/2014/main" id="{6833DFE0-969C-E4AB-3358-F9992E2EF845}"/>
              </a:ext>
            </a:extLst>
          </p:cNvPr>
          <p:cNvPicPr>
            <a:picLocks noChangeAspect="1"/>
          </p:cNvPicPr>
          <p:nvPr userDrawn="1"/>
        </p:nvPicPr>
        <p:blipFill rotWithShape="1">
          <a:blip r:embed="rId2"/>
          <a:srcRect r="84634"/>
          <a:stretch/>
        </p:blipFill>
        <p:spPr>
          <a:xfrm>
            <a:off x="11670584" y="275128"/>
            <a:ext cx="159553" cy="251291"/>
          </a:xfrm>
          <a:prstGeom prst="rect">
            <a:avLst/>
          </a:prstGeom>
        </p:spPr>
      </p:pic>
    </p:spTree>
    <p:extLst>
      <p:ext uri="{BB962C8B-B14F-4D97-AF65-F5344CB8AC3E}">
        <p14:creationId xmlns:p14="http://schemas.microsoft.com/office/powerpoint/2010/main" val="34313670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ide G - 2 spalter m/beskrivelse under">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id="{45C02AA6-7368-27BB-4937-77A75CD38195}"/>
              </a:ext>
            </a:extLst>
          </p:cNvPr>
          <p:cNvSpPr>
            <a:spLocks noGrp="1"/>
          </p:cNvSpPr>
          <p:nvPr>
            <p:ph type="subTitle" idx="1" hasCustomPrompt="1"/>
          </p:nvPr>
        </p:nvSpPr>
        <p:spPr>
          <a:xfrm>
            <a:off x="357981" y="342900"/>
            <a:ext cx="9856991" cy="171734"/>
          </a:xfrm>
        </p:spPr>
        <p:txBody>
          <a:bodyPr anchor="ctr" anchorCtr="0"/>
          <a:lstStyle>
            <a:lvl1pPr marL="0" indent="0" algn="l">
              <a:spcBef>
                <a:spcPts val="0"/>
              </a:spcBef>
              <a:spcAft>
                <a:spcPts val="0"/>
              </a:spcAft>
              <a:buNone/>
              <a:defRPr sz="1000" b="0" cap="all"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a:t>Klik for at tilføje TEMAOVERSKRIFT – kun 1 linje</a:t>
            </a:r>
          </a:p>
        </p:txBody>
      </p:sp>
      <p:sp>
        <p:nvSpPr>
          <p:cNvPr id="20" name="Title Placeholder 1">
            <a:extLst>
              <a:ext uri="{FF2B5EF4-FFF2-40B4-BE49-F238E27FC236}">
                <a16:creationId xmlns:a16="http://schemas.microsoft.com/office/drawing/2014/main" id="{F9207D6E-246B-5816-E83D-D0C8E7F4F204}"/>
              </a:ext>
            </a:extLst>
          </p:cNvPr>
          <p:cNvSpPr>
            <a:spLocks noGrp="1" noChangeArrowheads="1"/>
          </p:cNvSpPr>
          <p:nvPr>
            <p:ph type="title" hasCustomPrompt="1"/>
          </p:nvPr>
        </p:nvSpPr>
        <p:spPr bwMode="auto">
          <a:xfrm>
            <a:off x="337092" y="816176"/>
            <a:ext cx="11507042"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a:t>Klik for at tilføje Overskrift </a:t>
            </a:r>
            <a:br>
              <a:rPr lang="da-DK" noProof="0"/>
            </a:br>
            <a:r>
              <a:rPr lang="da-DK" noProof="0"/>
              <a:t>– evt. 2 linjer</a:t>
            </a:r>
          </a:p>
        </p:txBody>
      </p:sp>
      <p:sp>
        <p:nvSpPr>
          <p:cNvPr id="4" name="Content Placeholder 3">
            <a:extLst>
              <a:ext uri="{FF2B5EF4-FFF2-40B4-BE49-F238E27FC236}">
                <a16:creationId xmlns:a16="http://schemas.microsoft.com/office/drawing/2014/main" id="{2C428295-661F-BB40-4E81-167D57B66998}"/>
              </a:ext>
            </a:extLst>
          </p:cNvPr>
          <p:cNvSpPr>
            <a:spLocks noGrp="1"/>
          </p:cNvSpPr>
          <p:nvPr>
            <p:ph sz="quarter" idx="21" hasCustomPrompt="1"/>
          </p:nvPr>
        </p:nvSpPr>
        <p:spPr>
          <a:xfrm>
            <a:off x="337870" y="1980045"/>
            <a:ext cx="5580000" cy="3903427"/>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9" name="Pladsholder til tekst 6">
            <a:extLst>
              <a:ext uri="{FF2B5EF4-FFF2-40B4-BE49-F238E27FC236}">
                <a16:creationId xmlns:a16="http://schemas.microsoft.com/office/drawing/2014/main" id="{ACA11FA9-3BF5-CCF2-7C9C-22227E83E1C6}"/>
              </a:ext>
            </a:extLst>
          </p:cNvPr>
          <p:cNvSpPr>
            <a:spLocks noGrp="1"/>
          </p:cNvSpPr>
          <p:nvPr>
            <p:ph type="body" sz="quarter" idx="16" hasCustomPrompt="1"/>
          </p:nvPr>
        </p:nvSpPr>
        <p:spPr>
          <a:xfrm>
            <a:off x="337871" y="6048383"/>
            <a:ext cx="5579999" cy="456931"/>
          </a:xfrm>
        </p:spPr>
        <p:txBody>
          <a:bodyPr/>
          <a:lstStyle>
            <a:lvl1pPr marL="35963" indent="0">
              <a:lnSpc>
                <a:spcPct val="100000"/>
              </a:lnSpc>
              <a:buFontTx/>
              <a:buNone/>
              <a:defRPr sz="1500"/>
            </a:lvl1pPr>
            <a:lvl2pPr marL="647336" indent="0">
              <a:buNone/>
              <a:defRPr/>
            </a:lvl2pPr>
          </a:lstStyle>
          <a:p>
            <a:pPr lvl="0"/>
            <a:r>
              <a:rPr lang="en-US"/>
              <a:t>K</a:t>
            </a:r>
            <a:r>
              <a:rPr lang="da-DK"/>
              <a:t>lik for at tilføje Beskrivelse</a:t>
            </a:r>
          </a:p>
        </p:txBody>
      </p:sp>
      <p:sp>
        <p:nvSpPr>
          <p:cNvPr id="5" name="Content Placeholder 3">
            <a:extLst>
              <a:ext uri="{FF2B5EF4-FFF2-40B4-BE49-F238E27FC236}">
                <a16:creationId xmlns:a16="http://schemas.microsoft.com/office/drawing/2014/main" id="{34FE98C7-D333-CBF4-CA23-12BD2CC92F17}"/>
              </a:ext>
            </a:extLst>
          </p:cNvPr>
          <p:cNvSpPr>
            <a:spLocks noGrp="1"/>
          </p:cNvSpPr>
          <p:nvPr>
            <p:ph sz="quarter" idx="22" hasCustomPrompt="1"/>
          </p:nvPr>
        </p:nvSpPr>
        <p:spPr>
          <a:xfrm>
            <a:off x="6269565" y="1970247"/>
            <a:ext cx="5580000" cy="3906678"/>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10" name="Pladsholder til tekst 6">
            <a:extLst>
              <a:ext uri="{FF2B5EF4-FFF2-40B4-BE49-F238E27FC236}">
                <a16:creationId xmlns:a16="http://schemas.microsoft.com/office/drawing/2014/main" id="{87E2617E-0A77-B6A1-EE31-70AEF9372EE7}"/>
              </a:ext>
            </a:extLst>
          </p:cNvPr>
          <p:cNvSpPr>
            <a:spLocks noGrp="1"/>
          </p:cNvSpPr>
          <p:nvPr>
            <p:ph type="body" sz="quarter" idx="25" hasCustomPrompt="1"/>
          </p:nvPr>
        </p:nvSpPr>
        <p:spPr>
          <a:xfrm>
            <a:off x="6274136" y="6048383"/>
            <a:ext cx="5569994" cy="456931"/>
          </a:xfrm>
        </p:spPr>
        <p:txBody>
          <a:bodyPr/>
          <a:lstStyle>
            <a:lvl1pPr marL="35963" indent="0">
              <a:lnSpc>
                <a:spcPct val="100000"/>
              </a:lnSpc>
              <a:buFontTx/>
              <a:buNone/>
              <a:defRPr sz="1500"/>
            </a:lvl1pPr>
            <a:lvl2pPr marL="647336" indent="0">
              <a:buNone/>
              <a:defRPr/>
            </a:lvl2pPr>
          </a:lstStyle>
          <a:p>
            <a:pPr lvl="0"/>
            <a:r>
              <a:rPr lang="da-DK"/>
              <a:t>Klik for at tilføje Beskrivelse</a:t>
            </a:r>
          </a:p>
        </p:txBody>
      </p:sp>
      <p:cxnSp>
        <p:nvCxnSpPr>
          <p:cNvPr id="11" name="Lige forbindelse 10">
            <a:extLst>
              <a:ext uri="{FF2B5EF4-FFF2-40B4-BE49-F238E27FC236}">
                <a16:creationId xmlns:a16="http://schemas.microsoft.com/office/drawing/2014/main" id="{13D1FA80-39A1-DF6E-2DD2-1871356E9C73}"/>
              </a:ext>
            </a:extLst>
          </p:cNvPr>
          <p:cNvCxnSpPr/>
          <p:nvPr userDrawn="1"/>
        </p:nvCxnSpPr>
        <p:spPr bwMode="auto">
          <a:xfrm>
            <a:off x="357980"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
        <p:nvSpPr>
          <p:cNvPr id="13" name="Slide Number Placeholder 8">
            <a:extLst>
              <a:ext uri="{FF2B5EF4-FFF2-40B4-BE49-F238E27FC236}">
                <a16:creationId xmlns:a16="http://schemas.microsoft.com/office/drawing/2014/main" id="{59822A84-2BB4-C30F-B39F-9899AC593103}"/>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pic>
        <p:nvPicPr>
          <p:cNvPr id="14" name="VDLogoHide1">
            <a:extLst>
              <a:ext uri="{FF2B5EF4-FFF2-40B4-BE49-F238E27FC236}">
                <a16:creationId xmlns:a16="http://schemas.microsoft.com/office/drawing/2014/main" id="{6833DFE0-969C-E4AB-3358-F9992E2EF845}"/>
              </a:ext>
            </a:extLst>
          </p:cNvPr>
          <p:cNvPicPr>
            <a:picLocks noChangeAspect="1"/>
          </p:cNvPicPr>
          <p:nvPr userDrawn="1"/>
        </p:nvPicPr>
        <p:blipFill rotWithShape="1">
          <a:blip r:embed="rId2"/>
          <a:srcRect r="84634"/>
          <a:stretch/>
        </p:blipFill>
        <p:spPr>
          <a:xfrm>
            <a:off x="11670584" y="275128"/>
            <a:ext cx="159553" cy="251291"/>
          </a:xfrm>
          <a:prstGeom prst="rect">
            <a:avLst/>
          </a:prstGeom>
        </p:spPr>
      </p:pic>
    </p:spTree>
    <p:extLst>
      <p:ext uri="{BB962C8B-B14F-4D97-AF65-F5344CB8AC3E}">
        <p14:creationId xmlns:p14="http://schemas.microsoft.com/office/powerpoint/2010/main" val="3950472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ide H - 2 spalter, bred+smal">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EAC2CA68-7653-F6C1-8572-B6E1E4C34E24}"/>
              </a:ext>
            </a:extLst>
          </p:cNvPr>
          <p:cNvSpPr>
            <a:spLocks noGrp="1"/>
          </p:cNvSpPr>
          <p:nvPr>
            <p:ph type="subTitle" idx="1" hasCustomPrompt="1"/>
          </p:nvPr>
        </p:nvSpPr>
        <p:spPr>
          <a:xfrm>
            <a:off x="357981" y="342900"/>
            <a:ext cx="9856991" cy="171734"/>
          </a:xfrm>
        </p:spPr>
        <p:txBody>
          <a:bodyPr anchor="ctr" anchorCtr="0"/>
          <a:lstStyle>
            <a:lvl1pPr marL="0" indent="0" algn="l">
              <a:spcBef>
                <a:spcPts val="0"/>
              </a:spcBef>
              <a:spcAft>
                <a:spcPts val="0"/>
              </a:spcAft>
              <a:buNone/>
              <a:defRPr sz="1000" b="0" cap="all"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a:t>Klik for at tilføje TEMAOVERSKRIFT – kun 1 linje</a:t>
            </a:r>
          </a:p>
        </p:txBody>
      </p:sp>
      <p:sp>
        <p:nvSpPr>
          <p:cNvPr id="23" name="Title Placeholder 1">
            <a:extLst>
              <a:ext uri="{FF2B5EF4-FFF2-40B4-BE49-F238E27FC236}">
                <a16:creationId xmlns:a16="http://schemas.microsoft.com/office/drawing/2014/main" id="{BA2FC797-B8A8-4C8E-1155-9E1C15C66E22}"/>
              </a:ext>
            </a:extLst>
          </p:cNvPr>
          <p:cNvSpPr>
            <a:spLocks noGrp="1" noChangeArrowheads="1"/>
          </p:cNvSpPr>
          <p:nvPr>
            <p:ph type="title" hasCustomPrompt="1"/>
          </p:nvPr>
        </p:nvSpPr>
        <p:spPr bwMode="auto">
          <a:xfrm>
            <a:off x="337092" y="816176"/>
            <a:ext cx="11507042"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a:t>Klik for at tilføje Overskrift </a:t>
            </a:r>
            <a:br>
              <a:rPr lang="da-DK" noProof="0"/>
            </a:br>
            <a:r>
              <a:rPr lang="da-DK" noProof="0"/>
              <a:t>– evt. 2 linjer</a:t>
            </a:r>
          </a:p>
        </p:txBody>
      </p:sp>
      <p:sp>
        <p:nvSpPr>
          <p:cNvPr id="13" name="Content Placeholder 3">
            <a:extLst>
              <a:ext uri="{FF2B5EF4-FFF2-40B4-BE49-F238E27FC236}">
                <a16:creationId xmlns:a16="http://schemas.microsoft.com/office/drawing/2014/main" id="{18817621-3E9A-67C5-BEC2-90115DAF73CD}"/>
              </a:ext>
            </a:extLst>
          </p:cNvPr>
          <p:cNvSpPr>
            <a:spLocks noGrp="1"/>
          </p:cNvSpPr>
          <p:nvPr>
            <p:ph sz="quarter" idx="21" hasCustomPrompt="1"/>
          </p:nvPr>
        </p:nvSpPr>
        <p:spPr>
          <a:xfrm>
            <a:off x="337871" y="1980039"/>
            <a:ext cx="6654455" cy="4535060"/>
          </a:xfrm>
        </p:spPr>
        <p:txBody>
          <a:bodyPr/>
          <a:lstStyle>
            <a:lvl1pPr marL="342900" indent="-342900">
              <a:buFont typeface="Arial" panose="020B0604020202020204" pitchFamily="34" charset="0"/>
              <a:buChar char="•"/>
              <a:defRPr/>
            </a:lvl1pPr>
            <a:lvl2pPr marL="647698" indent="-285748">
              <a:buFont typeface="Arial" panose="020B0604020202020204" pitchFamily="34" charset="0"/>
              <a:buChar char="•"/>
              <a:defRPr/>
            </a:lvl2pPr>
            <a:lvl3pPr marL="915986" indent="-285748">
              <a:buFont typeface="Arial" panose="020B0604020202020204" pitchFamily="34" charset="0"/>
              <a:buChar char="•"/>
              <a:defRPr/>
            </a:lvl3pPr>
            <a:lvl4pPr marL="1182685" indent="-285748">
              <a:buFont typeface="Arial" panose="020B0604020202020204" pitchFamily="34" charset="0"/>
              <a:buChar char="•"/>
              <a:defRPr/>
            </a:lvl4pPr>
            <a:lvl5pPr marL="1450973" indent="-285748">
              <a:buFont typeface="Arial" panose="020B0604020202020204" pitchFamily="34" charset="0"/>
              <a:buChar char="•"/>
              <a:defRPr/>
            </a:lvl5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7" name="Content Placeholder 3">
            <a:extLst>
              <a:ext uri="{FF2B5EF4-FFF2-40B4-BE49-F238E27FC236}">
                <a16:creationId xmlns:a16="http://schemas.microsoft.com/office/drawing/2014/main" id="{BF8AB7F8-1C1F-B485-8DCD-0DFDEDF0B493}"/>
              </a:ext>
            </a:extLst>
          </p:cNvPr>
          <p:cNvSpPr>
            <a:spLocks noGrp="1"/>
          </p:cNvSpPr>
          <p:nvPr>
            <p:ph sz="quarter" idx="22" hasCustomPrompt="1"/>
          </p:nvPr>
        </p:nvSpPr>
        <p:spPr>
          <a:xfrm>
            <a:off x="7335223" y="1970247"/>
            <a:ext cx="4514338" cy="4535060"/>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11" name="Slide Number Placeholder 8">
            <a:extLst>
              <a:ext uri="{FF2B5EF4-FFF2-40B4-BE49-F238E27FC236}">
                <a16:creationId xmlns:a16="http://schemas.microsoft.com/office/drawing/2014/main" id="{C13FC3A3-99C6-1E25-3940-1FEC8E174337}"/>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pic>
        <p:nvPicPr>
          <p:cNvPr id="12" name="VDLogoHide1">
            <a:extLst>
              <a:ext uri="{FF2B5EF4-FFF2-40B4-BE49-F238E27FC236}">
                <a16:creationId xmlns:a16="http://schemas.microsoft.com/office/drawing/2014/main" id="{45090B91-AC30-C4E1-674D-15C19DA65035}"/>
              </a:ext>
            </a:extLst>
          </p:cNvPr>
          <p:cNvPicPr>
            <a:picLocks noChangeAspect="1"/>
          </p:cNvPicPr>
          <p:nvPr userDrawn="1"/>
        </p:nvPicPr>
        <p:blipFill rotWithShape="1">
          <a:blip r:embed="rId2"/>
          <a:srcRect r="84634"/>
          <a:stretch/>
        </p:blipFill>
        <p:spPr>
          <a:xfrm>
            <a:off x="11670584" y="275128"/>
            <a:ext cx="159553" cy="251291"/>
          </a:xfrm>
          <a:prstGeom prst="rect">
            <a:avLst/>
          </a:prstGeom>
        </p:spPr>
      </p:pic>
      <p:cxnSp>
        <p:nvCxnSpPr>
          <p:cNvPr id="16" name="Lige forbindelse 15">
            <a:extLst>
              <a:ext uri="{FF2B5EF4-FFF2-40B4-BE49-F238E27FC236}">
                <a16:creationId xmlns:a16="http://schemas.microsoft.com/office/drawing/2014/main" id="{A90CC055-968D-4185-5413-5D79A7F60BD9}"/>
              </a:ext>
            </a:extLst>
          </p:cNvPr>
          <p:cNvCxnSpPr/>
          <p:nvPr userDrawn="1"/>
        </p:nvCxnSpPr>
        <p:spPr bwMode="auto">
          <a:xfrm>
            <a:off x="357980"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Tree>
    <p:extLst>
      <p:ext uri="{BB962C8B-B14F-4D97-AF65-F5344CB8AC3E}">
        <p14:creationId xmlns:p14="http://schemas.microsoft.com/office/powerpoint/2010/main" val="4259444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Side I - 3 spalter">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BF9CA3EA-71E7-EDF5-54FD-5AFEF3EC52B8}"/>
              </a:ext>
            </a:extLst>
          </p:cNvPr>
          <p:cNvSpPr>
            <a:spLocks noGrp="1"/>
          </p:cNvSpPr>
          <p:nvPr>
            <p:ph type="subTitle" idx="1" hasCustomPrompt="1"/>
          </p:nvPr>
        </p:nvSpPr>
        <p:spPr>
          <a:xfrm>
            <a:off x="357981" y="342900"/>
            <a:ext cx="9856991" cy="171734"/>
          </a:xfrm>
        </p:spPr>
        <p:txBody>
          <a:bodyPr anchor="ctr" anchorCtr="0"/>
          <a:lstStyle>
            <a:lvl1pPr marL="0" indent="0" algn="l">
              <a:spcBef>
                <a:spcPts val="0"/>
              </a:spcBef>
              <a:spcAft>
                <a:spcPts val="0"/>
              </a:spcAft>
              <a:buNone/>
              <a:defRPr sz="1000" b="0" cap="all"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a:t>Klik for at tilføje TEMAOVERSKRIFT – kun 1 linje</a:t>
            </a:r>
          </a:p>
        </p:txBody>
      </p:sp>
      <p:sp>
        <p:nvSpPr>
          <p:cNvPr id="20" name="Title Placeholder 1">
            <a:extLst>
              <a:ext uri="{FF2B5EF4-FFF2-40B4-BE49-F238E27FC236}">
                <a16:creationId xmlns:a16="http://schemas.microsoft.com/office/drawing/2014/main" id="{FE6CF02B-F910-52F5-C1C2-C13D781AE59A}"/>
              </a:ext>
            </a:extLst>
          </p:cNvPr>
          <p:cNvSpPr>
            <a:spLocks noGrp="1" noChangeArrowheads="1"/>
          </p:cNvSpPr>
          <p:nvPr>
            <p:ph type="title" hasCustomPrompt="1"/>
          </p:nvPr>
        </p:nvSpPr>
        <p:spPr bwMode="auto">
          <a:xfrm>
            <a:off x="337091" y="816176"/>
            <a:ext cx="11525659"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a:t>Klik for at tilføje Overskrift </a:t>
            </a:r>
            <a:br>
              <a:rPr lang="da-DK" noProof="0"/>
            </a:br>
            <a:r>
              <a:rPr lang="da-DK" noProof="0"/>
              <a:t>– evt. 2 linjer</a:t>
            </a:r>
          </a:p>
        </p:txBody>
      </p:sp>
      <p:sp>
        <p:nvSpPr>
          <p:cNvPr id="13" name="Content Placeholder 3">
            <a:extLst>
              <a:ext uri="{FF2B5EF4-FFF2-40B4-BE49-F238E27FC236}">
                <a16:creationId xmlns:a16="http://schemas.microsoft.com/office/drawing/2014/main" id="{18817621-3E9A-67C5-BEC2-90115DAF73CD}"/>
              </a:ext>
            </a:extLst>
          </p:cNvPr>
          <p:cNvSpPr>
            <a:spLocks noGrp="1"/>
          </p:cNvSpPr>
          <p:nvPr>
            <p:ph sz="quarter" idx="21" hasCustomPrompt="1"/>
          </p:nvPr>
        </p:nvSpPr>
        <p:spPr>
          <a:xfrm>
            <a:off x="337866" y="1980039"/>
            <a:ext cx="3613032" cy="4535060"/>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4" name="Content Placeholder 3">
            <a:extLst>
              <a:ext uri="{FF2B5EF4-FFF2-40B4-BE49-F238E27FC236}">
                <a16:creationId xmlns:a16="http://schemas.microsoft.com/office/drawing/2014/main" id="{55847316-8898-26C9-E19D-92E3C72A3CC2}"/>
              </a:ext>
            </a:extLst>
          </p:cNvPr>
          <p:cNvSpPr>
            <a:spLocks noGrp="1"/>
          </p:cNvSpPr>
          <p:nvPr>
            <p:ph sz="quarter" idx="23" hasCustomPrompt="1"/>
          </p:nvPr>
        </p:nvSpPr>
        <p:spPr>
          <a:xfrm>
            <a:off x="4293790" y="1980039"/>
            <a:ext cx="3613032" cy="4535060"/>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6" name="Content Placeholder 3">
            <a:extLst>
              <a:ext uri="{FF2B5EF4-FFF2-40B4-BE49-F238E27FC236}">
                <a16:creationId xmlns:a16="http://schemas.microsoft.com/office/drawing/2014/main" id="{8E76ED40-2FA5-4A6C-53B0-5A305A1132FF}"/>
              </a:ext>
            </a:extLst>
          </p:cNvPr>
          <p:cNvSpPr>
            <a:spLocks noGrp="1"/>
          </p:cNvSpPr>
          <p:nvPr>
            <p:ph sz="quarter" idx="24" hasCustomPrompt="1"/>
          </p:nvPr>
        </p:nvSpPr>
        <p:spPr>
          <a:xfrm>
            <a:off x="8249714" y="1970247"/>
            <a:ext cx="3613032" cy="4535060"/>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9" name="Slide Number Placeholder 8">
            <a:extLst>
              <a:ext uri="{FF2B5EF4-FFF2-40B4-BE49-F238E27FC236}">
                <a16:creationId xmlns:a16="http://schemas.microsoft.com/office/drawing/2014/main" id="{42804472-DB0F-D9DE-EEA0-0690C3C6689D}"/>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pic>
        <p:nvPicPr>
          <p:cNvPr id="10" name="VDLogoHide1">
            <a:extLst>
              <a:ext uri="{FF2B5EF4-FFF2-40B4-BE49-F238E27FC236}">
                <a16:creationId xmlns:a16="http://schemas.microsoft.com/office/drawing/2014/main" id="{E007FAB5-62FE-6862-240B-017EF70E5A73}"/>
              </a:ext>
            </a:extLst>
          </p:cNvPr>
          <p:cNvPicPr>
            <a:picLocks noChangeAspect="1"/>
          </p:cNvPicPr>
          <p:nvPr userDrawn="1"/>
        </p:nvPicPr>
        <p:blipFill rotWithShape="1">
          <a:blip r:embed="rId2"/>
          <a:srcRect r="84634"/>
          <a:stretch/>
        </p:blipFill>
        <p:spPr>
          <a:xfrm>
            <a:off x="11670584" y="275128"/>
            <a:ext cx="159553" cy="251291"/>
          </a:xfrm>
          <a:prstGeom prst="rect">
            <a:avLst/>
          </a:prstGeom>
        </p:spPr>
      </p:pic>
      <p:cxnSp>
        <p:nvCxnSpPr>
          <p:cNvPr id="12" name="Lige forbindelse 11">
            <a:extLst>
              <a:ext uri="{FF2B5EF4-FFF2-40B4-BE49-F238E27FC236}">
                <a16:creationId xmlns:a16="http://schemas.microsoft.com/office/drawing/2014/main" id="{F958B04C-CBF1-3F1B-BDD2-12E3FE150FBE}"/>
              </a:ext>
            </a:extLst>
          </p:cNvPr>
          <p:cNvCxnSpPr/>
          <p:nvPr userDrawn="1"/>
        </p:nvCxnSpPr>
        <p:spPr bwMode="auto">
          <a:xfrm>
            <a:off x="357980"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Tree>
    <p:extLst>
      <p:ext uri="{BB962C8B-B14F-4D97-AF65-F5344CB8AC3E}">
        <p14:creationId xmlns:p14="http://schemas.microsoft.com/office/powerpoint/2010/main" val="3015834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reak">
    <p:spTree>
      <p:nvGrpSpPr>
        <p:cNvPr id="1" name=""/>
        <p:cNvGrpSpPr/>
        <p:nvPr/>
      </p:nvGrpSpPr>
      <p:grpSpPr>
        <a:xfrm>
          <a:off x="0" y="0"/>
          <a:ext cx="0" cy="0"/>
          <a:chOff x="0" y="0"/>
          <a:chExt cx="0" cy="0"/>
        </a:xfrm>
      </p:grpSpPr>
      <p:sp>
        <p:nvSpPr>
          <p:cNvPr id="16" name="Rektangel 15"/>
          <p:cNvSpPr/>
          <p:nvPr userDrawn="1"/>
        </p:nvSpPr>
        <p:spPr bwMode="auto">
          <a:xfrm>
            <a:off x="0" y="3"/>
            <a:ext cx="12189600" cy="6858001"/>
          </a:xfrm>
          <a:prstGeom prst="rect">
            <a:avLst/>
          </a:prstGeom>
          <a:solidFill>
            <a:srgbClr val="005EB8"/>
          </a:solidFill>
          <a:ln w="25400" cap="sq" cmpd="sng" algn="ctr">
            <a:noFill/>
            <a:prstDash val="solid"/>
            <a:miter lim="800000"/>
            <a:headEnd type="none" w="med" len="med"/>
            <a:tailEnd type="none" w="med" len="med"/>
          </a:ln>
          <a:effectLst/>
        </p:spPr>
        <p:txBody>
          <a:bodyPr vert="horz" wrap="square" lIns="89907" tIns="46751" rIns="89907" bIns="46751" numCol="1" rtlCol="0" anchor="t" anchorCtr="0" compatLnSpc="1">
            <a:prstTxWarp prst="textNoShape">
              <a:avLst/>
            </a:prstTxWarp>
          </a:bodyPr>
          <a:lstStyle/>
          <a:p>
            <a:pPr marL="0" marR="0" indent="0" algn="ctr" defTabSz="913464" rtl="0" eaLnBrk="1" fontAlgn="base" latinLnBrk="0" hangingPunct="1">
              <a:lnSpc>
                <a:spcPct val="88000"/>
              </a:lnSpc>
              <a:spcBef>
                <a:spcPct val="0"/>
              </a:spcBef>
              <a:spcAft>
                <a:spcPct val="0"/>
              </a:spcAft>
              <a:buClrTx/>
              <a:buSzTx/>
              <a:buFontTx/>
              <a:buNone/>
              <a:tabLst/>
            </a:pPr>
            <a:endParaRPr lang="da-DK" sz="1865" b="1">
              <a:ln w="28575">
                <a:noFill/>
              </a:ln>
              <a:latin typeface="Arial" pitchFamily="34" charset="0"/>
              <a:cs typeface="Arial" pitchFamily="34" charset="0"/>
            </a:endParaRPr>
          </a:p>
        </p:txBody>
      </p:sp>
      <p:sp>
        <p:nvSpPr>
          <p:cNvPr id="12" name="Title 1"/>
          <p:cNvSpPr>
            <a:spLocks noGrp="1"/>
          </p:cNvSpPr>
          <p:nvPr>
            <p:ph type="ctrTitle" hasCustomPrompt="1"/>
          </p:nvPr>
        </p:nvSpPr>
        <p:spPr>
          <a:xfrm>
            <a:off x="342901" y="2599585"/>
            <a:ext cx="11505484" cy="1981549"/>
          </a:xfrm>
        </p:spPr>
        <p:txBody>
          <a:bodyPr anchor="t" anchorCtr="0"/>
          <a:lstStyle>
            <a:lvl1pPr>
              <a:lnSpc>
                <a:spcPct val="90000"/>
              </a:lnSpc>
              <a:defRPr sz="7000" b="1" spc="-100" baseline="0">
                <a:solidFill>
                  <a:schemeClr val="bg1"/>
                </a:solidFill>
                <a:latin typeface="+mj-lt"/>
              </a:defRPr>
            </a:lvl1pPr>
          </a:lstStyle>
          <a:p>
            <a:r>
              <a:rPr lang="da-DK"/>
              <a:t>Break </a:t>
            </a:r>
            <a:br>
              <a:rPr lang="da-DK"/>
            </a:br>
            <a:r>
              <a:rPr lang="da-DK"/>
              <a:t>- Klik for at tilføje tekst</a:t>
            </a:r>
          </a:p>
        </p:txBody>
      </p:sp>
      <p:sp>
        <p:nvSpPr>
          <p:cNvPr id="8" name="Subtitle 2"/>
          <p:cNvSpPr>
            <a:spLocks noGrp="1"/>
          </p:cNvSpPr>
          <p:nvPr>
            <p:ph type="subTitle" idx="1" hasCustomPrompt="1"/>
          </p:nvPr>
        </p:nvSpPr>
        <p:spPr>
          <a:xfrm>
            <a:off x="342904" y="5157200"/>
            <a:ext cx="11505485" cy="1069875"/>
          </a:xfrm>
        </p:spPr>
        <p:txBody>
          <a:bodyPr anchor="t" anchorCtr="0"/>
          <a:lstStyle>
            <a:lvl1pPr marL="0" indent="0" algn="l">
              <a:lnSpc>
                <a:spcPct val="90000"/>
              </a:lnSpc>
              <a:spcBef>
                <a:spcPts val="0"/>
              </a:spcBef>
              <a:spcAft>
                <a:spcPts val="0"/>
              </a:spcAft>
              <a:buNone/>
              <a:defRPr sz="3700" b="1" spc="-100" baseline="0">
                <a:solidFill>
                  <a:schemeClr val="bg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a:t>Klik for at tilføje tekst</a:t>
            </a:r>
          </a:p>
        </p:txBody>
      </p:sp>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43619" y="1844824"/>
            <a:ext cx="11504771" cy="0"/>
          </a:xfrm>
          <a:prstGeom prst="line">
            <a:avLst/>
          </a:prstGeom>
          <a:solidFill>
            <a:schemeClr val="bg1"/>
          </a:solidFill>
          <a:ln w="12700" cap="flat" cmpd="sng" algn="ctr">
            <a:solidFill>
              <a:schemeClr val="bg1"/>
            </a:solidFill>
            <a:prstDash val="solid"/>
            <a:round/>
            <a:headEnd type="none" w="med" len="med"/>
            <a:tailEnd type="none" w="lg" len="med"/>
          </a:ln>
          <a:effectLst/>
        </p:spPr>
      </p:cxnSp>
      <p:pic>
        <p:nvPicPr>
          <p:cNvPr id="2" name="VDLogoHide1">
            <a:extLst>
              <a:ext uri="{FF2B5EF4-FFF2-40B4-BE49-F238E27FC236}">
                <a16:creationId xmlns:a16="http://schemas.microsoft.com/office/drawing/2014/main" id="{3CF20BAE-35AB-5A77-29B2-6585C72ADF68}"/>
              </a:ext>
            </a:extLst>
          </p:cNvPr>
          <p:cNvPicPr>
            <a:picLocks noChangeAspect="1"/>
          </p:cNvPicPr>
          <p:nvPr userDrawn="1"/>
        </p:nvPicPr>
        <p:blipFill rotWithShape="1">
          <a:blip r:embed="rId2">
            <a:biLevel thresh="25000"/>
          </a:blip>
          <a:srcRect r="84634"/>
          <a:stretch/>
        </p:blipFill>
        <p:spPr>
          <a:xfrm>
            <a:off x="11670584" y="275128"/>
            <a:ext cx="159553" cy="251291"/>
          </a:xfrm>
          <a:prstGeom prst="rect">
            <a:avLst/>
          </a:prstGeom>
        </p:spPr>
      </p:pic>
      <p:sp>
        <p:nvSpPr>
          <p:cNvPr id="3" name="Slide Number Placeholder 8">
            <a:extLst>
              <a:ext uri="{FF2B5EF4-FFF2-40B4-BE49-F238E27FC236}">
                <a16:creationId xmlns:a16="http://schemas.microsoft.com/office/drawing/2014/main" id="{C4488DA3-9FDC-B315-13B1-388DEF022DB9}"/>
              </a:ext>
            </a:extLst>
          </p:cNvPr>
          <p:cNvSpPr>
            <a:spLocks noGrp="1"/>
          </p:cNvSpPr>
          <p:nvPr>
            <p:ph type="sldNum" sz="quarter" idx="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spTree>
    <p:extLst>
      <p:ext uri="{BB962C8B-B14F-4D97-AF65-F5344CB8AC3E}">
        <p14:creationId xmlns:p14="http://schemas.microsoft.com/office/powerpoint/2010/main" val="3763788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lut">
    <p:spTree>
      <p:nvGrpSpPr>
        <p:cNvPr id="1" name=""/>
        <p:cNvGrpSpPr/>
        <p:nvPr/>
      </p:nvGrpSpPr>
      <p:grpSpPr>
        <a:xfrm>
          <a:off x="0" y="0"/>
          <a:ext cx="0" cy="0"/>
          <a:chOff x="0" y="0"/>
          <a:chExt cx="0" cy="0"/>
        </a:xfrm>
      </p:grpSpPr>
      <p:sp>
        <p:nvSpPr>
          <p:cNvPr id="16" name="Rektangel 15"/>
          <p:cNvSpPr/>
          <p:nvPr userDrawn="1"/>
        </p:nvSpPr>
        <p:spPr bwMode="auto">
          <a:xfrm>
            <a:off x="0" y="3"/>
            <a:ext cx="12189600" cy="6858001"/>
          </a:xfrm>
          <a:prstGeom prst="rect">
            <a:avLst/>
          </a:prstGeom>
          <a:solidFill>
            <a:srgbClr val="005EB8"/>
          </a:solidFill>
          <a:ln w="25400" cap="sq" cmpd="sng" algn="ctr">
            <a:noFill/>
            <a:prstDash val="solid"/>
            <a:miter lim="800000"/>
            <a:headEnd type="none" w="med" len="med"/>
            <a:tailEnd type="none" w="med" len="med"/>
          </a:ln>
          <a:effectLst/>
        </p:spPr>
        <p:txBody>
          <a:bodyPr vert="horz" wrap="square" lIns="89907" tIns="46751" rIns="89907" bIns="46751" numCol="1" rtlCol="0" anchor="t" anchorCtr="0" compatLnSpc="1">
            <a:prstTxWarp prst="textNoShape">
              <a:avLst/>
            </a:prstTxWarp>
          </a:bodyPr>
          <a:lstStyle/>
          <a:p>
            <a:pPr marL="0" marR="0" indent="0" algn="ctr" defTabSz="913464" rtl="0" eaLnBrk="1" fontAlgn="base" latinLnBrk="0" hangingPunct="1">
              <a:lnSpc>
                <a:spcPct val="88000"/>
              </a:lnSpc>
              <a:spcBef>
                <a:spcPct val="0"/>
              </a:spcBef>
              <a:spcAft>
                <a:spcPct val="0"/>
              </a:spcAft>
              <a:buClrTx/>
              <a:buSzTx/>
              <a:buFontTx/>
              <a:buNone/>
              <a:tabLst/>
            </a:pPr>
            <a:endParaRPr lang="da-DK" sz="1865" b="1">
              <a:ln w="28575">
                <a:noFill/>
              </a:ln>
              <a:latin typeface="Arial" pitchFamily="34" charset="0"/>
              <a:cs typeface="Arial" pitchFamily="34" charset="0"/>
            </a:endParaRPr>
          </a:p>
        </p:txBody>
      </p:sp>
      <p:sp>
        <p:nvSpPr>
          <p:cNvPr id="12" name="Title 1"/>
          <p:cNvSpPr>
            <a:spLocks noGrp="1"/>
          </p:cNvSpPr>
          <p:nvPr>
            <p:ph type="ctrTitle" hasCustomPrompt="1"/>
          </p:nvPr>
        </p:nvSpPr>
        <p:spPr>
          <a:xfrm>
            <a:off x="342901" y="2599585"/>
            <a:ext cx="11505484" cy="1981549"/>
          </a:xfrm>
        </p:spPr>
        <p:txBody>
          <a:bodyPr anchor="t" anchorCtr="0"/>
          <a:lstStyle>
            <a:lvl1pPr>
              <a:lnSpc>
                <a:spcPct val="90000"/>
              </a:lnSpc>
              <a:defRPr sz="7000" b="1" spc="-100" baseline="0">
                <a:solidFill>
                  <a:schemeClr val="bg1"/>
                </a:solidFill>
                <a:latin typeface="+mj-lt"/>
              </a:defRPr>
            </a:lvl1pPr>
          </a:lstStyle>
          <a:p>
            <a:r>
              <a:rPr lang="da-DK"/>
              <a:t>Slut</a:t>
            </a:r>
            <a:br>
              <a:rPr lang="da-DK"/>
            </a:br>
            <a:r>
              <a:rPr lang="da-DK" noProof="0"/>
              <a:t>–</a:t>
            </a:r>
            <a:r>
              <a:rPr lang="da-DK"/>
              <a:t> Klik for at tilføje tekst</a:t>
            </a:r>
          </a:p>
        </p:txBody>
      </p:sp>
      <p:sp>
        <p:nvSpPr>
          <p:cNvPr id="8" name="Subtitle 2"/>
          <p:cNvSpPr>
            <a:spLocks noGrp="1"/>
          </p:cNvSpPr>
          <p:nvPr>
            <p:ph type="subTitle" idx="1" hasCustomPrompt="1"/>
          </p:nvPr>
        </p:nvSpPr>
        <p:spPr>
          <a:xfrm>
            <a:off x="342904" y="5157200"/>
            <a:ext cx="11505485" cy="1069875"/>
          </a:xfrm>
        </p:spPr>
        <p:txBody>
          <a:bodyPr anchor="t" anchorCtr="0"/>
          <a:lstStyle>
            <a:lvl1pPr marL="0" indent="0" algn="l">
              <a:lnSpc>
                <a:spcPct val="90000"/>
              </a:lnSpc>
              <a:spcBef>
                <a:spcPts val="0"/>
              </a:spcBef>
              <a:spcAft>
                <a:spcPts val="0"/>
              </a:spcAft>
              <a:buNone/>
              <a:defRPr sz="3700" b="1" spc="-100" baseline="0">
                <a:solidFill>
                  <a:schemeClr val="bg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a:t>Klik for at tilføje tekst</a:t>
            </a:r>
          </a:p>
        </p:txBody>
      </p:sp>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43619" y="1844824"/>
            <a:ext cx="11504771" cy="0"/>
          </a:xfrm>
          <a:prstGeom prst="line">
            <a:avLst/>
          </a:prstGeom>
          <a:solidFill>
            <a:schemeClr val="bg1"/>
          </a:solidFill>
          <a:ln w="12700" cap="flat" cmpd="sng" algn="ctr">
            <a:solidFill>
              <a:schemeClr val="bg1"/>
            </a:solidFill>
            <a:prstDash val="solid"/>
            <a:round/>
            <a:headEnd type="none" w="med" len="med"/>
            <a:tailEnd type="none" w="lg" len="med"/>
          </a:ln>
          <a:effectLst/>
        </p:spPr>
      </p:cxnSp>
      <p:pic>
        <p:nvPicPr>
          <p:cNvPr id="15" name="VDLogoHide1">
            <a:extLst>
              <a:ext uri="{FF2B5EF4-FFF2-40B4-BE49-F238E27FC236}">
                <a16:creationId xmlns:a16="http://schemas.microsoft.com/office/drawing/2014/main" id="{8A0A9C06-55CF-4405-FC39-AF29C1917112}"/>
              </a:ext>
            </a:extLst>
          </p:cNvPr>
          <p:cNvPicPr>
            <a:picLocks noChangeAspect="1"/>
          </p:cNvPicPr>
          <p:nvPr userDrawn="1"/>
        </p:nvPicPr>
        <p:blipFill>
          <a:blip r:embed="rId2">
            <a:biLevel thresh="25000"/>
          </a:blip>
          <a:srcRect/>
          <a:stretch/>
        </p:blipFill>
        <p:spPr>
          <a:xfrm>
            <a:off x="343619" y="260649"/>
            <a:ext cx="1404000" cy="339637"/>
          </a:xfrm>
          <a:prstGeom prst="rect">
            <a:avLst/>
          </a:prstGeom>
        </p:spPr>
      </p:pic>
      <p:sp>
        <p:nvSpPr>
          <p:cNvPr id="2" name="Slide Number Placeholder 8">
            <a:extLst>
              <a:ext uri="{FF2B5EF4-FFF2-40B4-BE49-F238E27FC236}">
                <a16:creationId xmlns:a16="http://schemas.microsoft.com/office/drawing/2014/main" id="{902412B1-B65A-507F-5733-8F4ED86EF671}"/>
              </a:ext>
            </a:extLst>
          </p:cNvPr>
          <p:cNvSpPr>
            <a:spLocks noGrp="1"/>
          </p:cNvSpPr>
          <p:nvPr>
            <p:ph type="sldNum" sz="quarter" idx="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spTree>
    <p:extLst>
      <p:ext uri="{BB962C8B-B14F-4D97-AF65-F5344CB8AC3E}">
        <p14:creationId xmlns:p14="http://schemas.microsoft.com/office/powerpoint/2010/main" val="12195017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om m/logo">
    <p:spTree>
      <p:nvGrpSpPr>
        <p:cNvPr id="1" name=""/>
        <p:cNvGrpSpPr/>
        <p:nvPr/>
      </p:nvGrpSpPr>
      <p:grpSpPr>
        <a:xfrm>
          <a:off x="0" y="0"/>
          <a:ext cx="0" cy="0"/>
          <a:chOff x="0" y="0"/>
          <a:chExt cx="0" cy="0"/>
        </a:xfrm>
      </p:grpSpPr>
      <p:sp>
        <p:nvSpPr>
          <p:cNvPr id="8" name="Subtitle 2"/>
          <p:cNvSpPr>
            <a:spLocks noGrp="1"/>
          </p:cNvSpPr>
          <p:nvPr>
            <p:ph type="subTitle" idx="1" hasCustomPrompt="1"/>
          </p:nvPr>
        </p:nvSpPr>
        <p:spPr>
          <a:xfrm>
            <a:off x="357981" y="342900"/>
            <a:ext cx="9856991" cy="171734"/>
          </a:xfrm>
        </p:spPr>
        <p:txBody>
          <a:bodyPr anchor="ctr" anchorCtr="0"/>
          <a:lstStyle>
            <a:lvl1pPr marL="0" indent="0" algn="l">
              <a:spcBef>
                <a:spcPts val="0"/>
              </a:spcBef>
              <a:spcAft>
                <a:spcPts val="0"/>
              </a:spcAft>
              <a:buNone/>
              <a:defRPr sz="1000" b="0" cap="all"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a:t>Klik for at tilføje TEMAOVERSKRIFT – kun 1 linje</a:t>
            </a:r>
          </a:p>
        </p:txBody>
      </p:sp>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57980"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
        <p:nvSpPr>
          <p:cNvPr id="18" name="Slide Number Placeholder 8">
            <a:extLst>
              <a:ext uri="{FF2B5EF4-FFF2-40B4-BE49-F238E27FC236}">
                <a16:creationId xmlns:a16="http://schemas.microsoft.com/office/drawing/2014/main" id="{A0D56B75-68C0-DDAD-A688-72F4067A910B}"/>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pic>
        <p:nvPicPr>
          <p:cNvPr id="5" name="VDLogoHide1">
            <a:extLst>
              <a:ext uri="{FF2B5EF4-FFF2-40B4-BE49-F238E27FC236}">
                <a16:creationId xmlns:a16="http://schemas.microsoft.com/office/drawing/2014/main" id="{4BC3509C-3355-4FC9-F099-506A422C31E7}"/>
              </a:ext>
            </a:extLst>
          </p:cNvPr>
          <p:cNvPicPr>
            <a:picLocks noChangeAspect="1"/>
          </p:cNvPicPr>
          <p:nvPr userDrawn="1"/>
        </p:nvPicPr>
        <p:blipFill rotWithShape="1">
          <a:blip r:embed="rId2"/>
          <a:srcRect r="84634"/>
          <a:stretch/>
        </p:blipFill>
        <p:spPr>
          <a:xfrm>
            <a:off x="11670584" y="275128"/>
            <a:ext cx="159553" cy="251291"/>
          </a:xfrm>
          <a:prstGeom prst="rect">
            <a:avLst/>
          </a:prstGeom>
        </p:spPr>
      </p:pic>
    </p:spTree>
    <p:extLst>
      <p:ext uri="{BB962C8B-B14F-4D97-AF65-F5344CB8AC3E}">
        <p14:creationId xmlns:p14="http://schemas.microsoft.com/office/powerpoint/2010/main" val="42802505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om">
    <p:bg>
      <p:bgRef idx="1001">
        <a:schemeClr val="bg1"/>
      </p:bgRef>
    </p:bg>
    <p:spTree>
      <p:nvGrpSpPr>
        <p:cNvPr id="1" name=""/>
        <p:cNvGrpSpPr/>
        <p:nvPr/>
      </p:nvGrpSpPr>
      <p:grpSpPr>
        <a:xfrm>
          <a:off x="0" y="0"/>
          <a:ext cx="0" cy="0"/>
          <a:chOff x="0" y="0"/>
          <a:chExt cx="0" cy="0"/>
        </a:xfrm>
      </p:grpSpPr>
      <p:sp>
        <p:nvSpPr>
          <p:cNvPr id="18" name="Slide Number Placeholder 8">
            <a:extLst>
              <a:ext uri="{FF2B5EF4-FFF2-40B4-BE49-F238E27FC236}">
                <a16:creationId xmlns:a16="http://schemas.microsoft.com/office/drawing/2014/main" id="{A0D56B75-68C0-DDAD-A688-72F4067A910B}"/>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spTree>
    <p:extLst>
      <p:ext uri="{BB962C8B-B14F-4D97-AF65-F5344CB8AC3E}">
        <p14:creationId xmlns:p14="http://schemas.microsoft.com/office/powerpoint/2010/main" val="1234245663"/>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ntent (A)">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69B33E8C-77AA-45CF-BAED-72698ECB8677}"/>
              </a:ext>
            </a:extLst>
          </p:cNvPr>
          <p:cNvCxnSpPr>
            <a:cxnSpLocks/>
          </p:cNvCxnSpPr>
          <p:nvPr userDrawn="1"/>
        </p:nvCxnSpPr>
        <p:spPr>
          <a:xfrm>
            <a:off x="6096000" y="1829496"/>
            <a:ext cx="0" cy="4294800"/>
          </a:xfrm>
          <a:prstGeom prst="line">
            <a:avLst/>
          </a:prstGeom>
          <a:ln w="6350">
            <a:solidFill>
              <a:srgbClr val="B1B2B3"/>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hasCustomPrompt="1"/>
          </p:nvPr>
        </p:nvSpPr>
        <p:spPr>
          <a:xfrm>
            <a:off x="359999" y="1829496"/>
            <a:ext cx="5558400" cy="4296001"/>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6</a:t>
            </a:r>
          </a:p>
          <a:p>
            <a:pPr lvl="6"/>
            <a:r>
              <a:rPr lang="en-GB" noProof="0" dirty="0"/>
              <a:t>7</a:t>
            </a:r>
          </a:p>
          <a:p>
            <a:pPr lvl="7"/>
            <a:r>
              <a:rPr lang="en-GB" noProof="0" dirty="0"/>
              <a:t>8</a:t>
            </a:r>
          </a:p>
          <a:p>
            <a:pPr lvl="8"/>
            <a:r>
              <a:rPr lang="en-GB" noProof="0" dirty="0"/>
              <a:t>9</a:t>
            </a:r>
          </a:p>
        </p:txBody>
      </p:sp>
      <p:sp>
        <p:nvSpPr>
          <p:cNvPr id="7" name="Content Placeholder 3">
            <a:extLst>
              <a:ext uri="{FF2B5EF4-FFF2-40B4-BE49-F238E27FC236}">
                <a16:creationId xmlns:a16="http://schemas.microsoft.com/office/drawing/2014/main" id="{17CE2ECF-AF40-4809-BD16-DFC59D53926E}"/>
              </a:ext>
            </a:extLst>
          </p:cNvPr>
          <p:cNvSpPr>
            <a:spLocks noGrp="1"/>
          </p:cNvSpPr>
          <p:nvPr>
            <p:ph sz="half" idx="2" hasCustomPrompt="1"/>
          </p:nvPr>
        </p:nvSpPr>
        <p:spPr>
          <a:xfrm>
            <a:off x="6274799" y="1829496"/>
            <a:ext cx="5558400" cy="4294800"/>
          </a:xfrm>
        </p:spPr>
        <p:txBody>
          <a:bodyPr/>
          <a:lstStyle>
            <a:lvl1pPr>
              <a:defRPr/>
            </a:lvl1pPr>
            <a:lvl5pPr>
              <a:defRPr/>
            </a:lvl5pPr>
          </a:lstStyle>
          <a:p>
            <a:pPr lvl="0"/>
            <a:r>
              <a:rPr lang="en-GB" noProof="0" dirty="0"/>
              <a:t>Click to add text </a:t>
            </a:r>
            <a:br>
              <a:rPr lang="en-GB" noProof="0" dirty="0"/>
            </a:br>
            <a:r>
              <a:rPr lang="en-GB" noProof="0" dirty="0"/>
              <a:t>Enter &amp; TAB for next text level</a:t>
            </a:r>
            <a:br>
              <a:rPr lang="en-GB" noProof="0" dirty="0"/>
            </a:br>
            <a:r>
              <a:rPr lang="en-GB" noProof="0" dirty="0"/>
              <a:t>SHIFT+TAB to go back in levels</a:t>
            </a:r>
            <a:endParaRPr lang="en-GB" dirty="0"/>
          </a:p>
          <a:p>
            <a:pPr lvl="1"/>
            <a:r>
              <a:rPr lang="en-GB" dirty="0"/>
              <a:t>Second level</a:t>
            </a:r>
          </a:p>
          <a:p>
            <a:pPr lvl="2"/>
            <a:r>
              <a:rPr lang="en-GB" dirty="0"/>
              <a:t>Third level</a:t>
            </a:r>
          </a:p>
          <a:p>
            <a:pPr lvl="3"/>
            <a:r>
              <a:rPr lang="en-GB" dirty="0"/>
              <a:t>Fourth level</a:t>
            </a:r>
          </a:p>
          <a:p>
            <a:pPr lvl="4"/>
            <a:r>
              <a:rPr lang="en-GB" dirty="0"/>
              <a:t>Fifth level</a:t>
            </a:r>
          </a:p>
          <a:p>
            <a:pPr lvl="5"/>
            <a:r>
              <a:rPr lang="en-GB" noProof="0" dirty="0"/>
              <a:t>6</a:t>
            </a:r>
          </a:p>
          <a:p>
            <a:pPr lvl="6"/>
            <a:r>
              <a:rPr lang="en-GB" noProof="0" dirty="0"/>
              <a:t>7</a:t>
            </a:r>
          </a:p>
          <a:p>
            <a:pPr lvl="7"/>
            <a:r>
              <a:rPr lang="en-GB" noProof="0" dirty="0"/>
              <a:t>8</a:t>
            </a:r>
          </a:p>
          <a:p>
            <a:pPr lvl="8"/>
            <a:r>
              <a:rPr lang="en-GB" noProof="0" dirty="0"/>
              <a:t>9</a:t>
            </a:r>
            <a:endParaRPr lang="en-GB" dirty="0"/>
          </a:p>
        </p:txBody>
      </p:sp>
      <p:sp>
        <p:nvSpPr>
          <p:cNvPr id="6" name="Date Placeholder 5">
            <a:extLst>
              <a:ext uri="{FF2B5EF4-FFF2-40B4-BE49-F238E27FC236}">
                <a16:creationId xmlns:a16="http://schemas.microsoft.com/office/drawing/2014/main" id="{F54D13B6-5D47-4342-AE7D-6E53AE9D62A4}"/>
              </a:ext>
            </a:extLst>
          </p:cNvPr>
          <p:cNvSpPr>
            <a:spLocks noGrp="1"/>
          </p:cNvSpPr>
          <p:nvPr>
            <p:ph type="dt" sz="half" idx="10"/>
          </p:nvPr>
        </p:nvSpPr>
        <p:spPr/>
        <p:txBody>
          <a:bodyPr/>
          <a:lstStyle/>
          <a:p>
            <a:fld id="{1B4C9864-BFD0-4574-B370-8DFD1BF6363B}" type="datetime1">
              <a:rPr lang="en-GB" smtClean="0"/>
              <a:t>27/11/2024</a:t>
            </a:fld>
            <a:endParaRPr lang="en-GB" dirty="0"/>
          </a:p>
        </p:txBody>
      </p:sp>
      <p:sp>
        <p:nvSpPr>
          <p:cNvPr id="12" name="Footer Placeholder 11">
            <a:extLst>
              <a:ext uri="{FF2B5EF4-FFF2-40B4-BE49-F238E27FC236}">
                <a16:creationId xmlns:a16="http://schemas.microsoft.com/office/drawing/2014/main" id="{04AC3241-D38F-486C-A52D-8F4AF51C70A7}"/>
              </a:ext>
            </a:extLst>
          </p:cNvPr>
          <p:cNvSpPr>
            <a:spLocks noGrp="1"/>
          </p:cNvSpPr>
          <p:nvPr>
            <p:ph type="ftr" sz="quarter" idx="11"/>
          </p:nvPr>
        </p:nvSpPr>
        <p:spPr/>
        <p:txBody>
          <a:bodyPr/>
          <a:lstStyle/>
          <a:p>
            <a:endParaRPr lang="en-GB" dirty="0"/>
          </a:p>
        </p:txBody>
      </p:sp>
      <p:sp>
        <p:nvSpPr>
          <p:cNvPr id="13" name="Slide Number Placeholder 12">
            <a:extLst>
              <a:ext uri="{FF2B5EF4-FFF2-40B4-BE49-F238E27FC236}">
                <a16:creationId xmlns:a16="http://schemas.microsoft.com/office/drawing/2014/main" id="{BFA9F9E2-0E4E-4885-BB6E-89C9B4A00F5C}"/>
              </a:ext>
            </a:extLst>
          </p:cNvPr>
          <p:cNvSpPr>
            <a:spLocks noGrp="1"/>
          </p:cNvSpPr>
          <p:nvPr>
            <p:ph type="sldNum" sz="quarter" idx="12"/>
          </p:nvPr>
        </p:nvSpPr>
        <p:spPr/>
        <p:txBody>
          <a:bodyPr/>
          <a:lstStyle/>
          <a:p>
            <a:fld id="{23AA811B-2EBD-4900-905E-5BE206449611}" type="slidenum">
              <a:rPr lang="en-GB" smtClean="0"/>
              <a:pPr/>
              <a:t>‹nr.›</a:t>
            </a:fld>
            <a:endParaRPr lang="en-GB" dirty="0"/>
          </a:p>
        </p:txBody>
      </p:sp>
      <p:sp>
        <p:nvSpPr>
          <p:cNvPr id="4" name="Title 3">
            <a:extLst>
              <a:ext uri="{FF2B5EF4-FFF2-40B4-BE49-F238E27FC236}">
                <a16:creationId xmlns:a16="http://schemas.microsoft.com/office/drawing/2014/main" id="{84077399-E20C-4E2D-ABA6-E98BC4B1451C}"/>
              </a:ext>
            </a:extLst>
          </p:cNvPr>
          <p:cNvSpPr>
            <a:spLocks noGrp="1"/>
          </p:cNvSpPr>
          <p:nvPr>
            <p:ph type="title" hasCustomPrompt="1"/>
          </p:nvPr>
        </p:nvSpPr>
        <p:spPr/>
        <p:txBody>
          <a:bodyPr/>
          <a:lstStyle/>
          <a:p>
            <a:r>
              <a:rPr lang="en-GB" noProof="0" dirty="0"/>
              <a:t>Click to add title</a:t>
            </a:r>
            <a:endParaRPr lang="en-GB" dirty="0"/>
          </a:p>
        </p:txBody>
      </p:sp>
    </p:spTree>
    <p:extLst>
      <p:ext uri="{BB962C8B-B14F-4D97-AF65-F5344CB8AC3E}">
        <p14:creationId xmlns:p14="http://schemas.microsoft.com/office/powerpoint/2010/main" val="2754413839"/>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ide A">
    <p:spTree>
      <p:nvGrpSpPr>
        <p:cNvPr id="1" name=""/>
        <p:cNvGrpSpPr/>
        <p:nvPr/>
      </p:nvGrpSpPr>
      <p:grpSpPr>
        <a:xfrm>
          <a:off x="0" y="0"/>
          <a:ext cx="0" cy="0"/>
          <a:chOff x="0" y="0"/>
          <a:chExt cx="0" cy="0"/>
        </a:xfrm>
      </p:grpSpPr>
      <p:sp>
        <p:nvSpPr>
          <p:cNvPr id="8" name="Subtitle 2"/>
          <p:cNvSpPr>
            <a:spLocks noGrp="1"/>
          </p:cNvSpPr>
          <p:nvPr>
            <p:ph type="subTitle" idx="1" hasCustomPrompt="1"/>
          </p:nvPr>
        </p:nvSpPr>
        <p:spPr>
          <a:xfrm>
            <a:off x="357981" y="342900"/>
            <a:ext cx="9856991" cy="171734"/>
          </a:xfrm>
        </p:spPr>
        <p:txBody>
          <a:bodyPr anchor="ctr" anchorCtr="0"/>
          <a:lstStyle>
            <a:lvl1pPr marL="0" indent="0" algn="l">
              <a:spcBef>
                <a:spcPts val="0"/>
              </a:spcBef>
              <a:spcAft>
                <a:spcPts val="0"/>
              </a:spcAft>
              <a:buNone/>
              <a:defRPr sz="1000" b="0" cap="all"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a:t>Klik for at tilføje TEMAOVERSKRIFT – kun 1 linje</a:t>
            </a:r>
          </a:p>
        </p:txBody>
      </p:sp>
      <p:sp>
        <p:nvSpPr>
          <p:cNvPr id="9" name="Title Placeholder 1">
            <a:extLst>
              <a:ext uri="{FF2B5EF4-FFF2-40B4-BE49-F238E27FC236}">
                <a16:creationId xmlns:a16="http://schemas.microsoft.com/office/drawing/2014/main" id="{3E38EE27-81A0-1A04-7109-E65A1C7FD803}"/>
              </a:ext>
            </a:extLst>
          </p:cNvPr>
          <p:cNvSpPr>
            <a:spLocks noGrp="1" noChangeArrowheads="1"/>
          </p:cNvSpPr>
          <p:nvPr>
            <p:ph type="title" hasCustomPrompt="1"/>
          </p:nvPr>
        </p:nvSpPr>
        <p:spPr bwMode="auto">
          <a:xfrm>
            <a:off x="337088" y="816176"/>
            <a:ext cx="9877880"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a:t>Klik for at tilføje Overskrift </a:t>
            </a:r>
            <a:br>
              <a:rPr lang="da-DK" noProof="0"/>
            </a:br>
            <a:r>
              <a:rPr lang="da-DK" noProof="0"/>
              <a:t>– evt. 2 linjer</a:t>
            </a:r>
          </a:p>
        </p:txBody>
      </p:sp>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57980"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
        <p:nvSpPr>
          <p:cNvPr id="13" name="Content Placeholder 3">
            <a:extLst>
              <a:ext uri="{FF2B5EF4-FFF2-40B4-BE49-F238E27FC236}">
                <a16:creationId xmlns:a16="http://schemas.microsoft.com/office/drawing/2014/main" id="{18817621-3E9A-67C5-BEC2-90115DAF73CD}"/>
              </a:ext>
            </a:extLst>
          </p:cNvPr>
          <p:cNvSpPr>
            <a:spLocks noGrp="1"/>
          </p:cNvSpPr>
          <p:nvPr>
            <p:ph sz="quarter" idx="21" hasCustomPrompt="1"/>
          </p:nvPr>
        </p:nvSpPr>
        <p:spPr>
          <a:xfrm>
            <a:off x="337867" y="1980039"/>
            <a:ext cx="9877101" cy="4535060"/>
          </a:xfrm>
        </p:spPr>
        <p:txBody>
          <a:bodyPr/>
          <a:lstStyle>
            <a:lvl1pPr marL="342900" indent="-342900">
              <a:buFont typeface="Arial" panose="020B0604020202020204" pitchFamily="34" charset="0"/>
              <a:buChar char="•"/>
              <a:defRPr i="0"/>
            </a:lvl1pPr>
            <a:lvl2pPr marL="649350" indent="-285748">
              <a:buFont typeface="Arial" panose="020B0604020202020204" pitchFamily="34" charset="0"/>
              <a:buChar char="•"/>
              <a:defRPr/>
            </a:lvl2pPr>
            <a:lvl3pPr marL="915748" indent="-285748">
              <a:buFont typeface="Arial" panose="020B0604020202020204" pitchFamily="34" charset="0"/>
              <a:buChar char="•"/>
              <a:defRPr/>
            </a:lvl3pPr>
            <a:lvl4pPr marL="1185748" indent="-285748">
              <a:buFont typeface="Arial" panose="020B0604020202020204" pitchFamily="34" charset="0"/>
              <a:buChar char="•"/>
              <a:defRPr/>
            </a:lvl4pPr>
            <a:lvl5pPr marL="1452148" indent="-285748">
              <a:buFont typeface="Arial" panose="020B0604020202020204" pitchFamily="34" charset="0"/>
              <a:buChar char="•"/>
              <a:defRPr/>
            </a:lvl5pPr>
          </a:lstStyle>
          <a:p>
            <a:pPr lvl="0"/>
            <a:r>
              <a:rPr lang="da-DK" noProof="0"/>
              <a:t>Klik for at indsætte (evt. billede skal venstrestilles)</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18" name="Slide Number Placeholder 8">
            <a:extLst>
              <a:ext uri="{FF2B5EF4-FFF2-40B4-BE49-F238E27FC236}">
                <a16:creationId xmlns:a16="http://schemas.microsoft.com/office/drawing/2014/main" id="{A0D56B75-68C0-DDAD-A688-72F4067A910B}"/>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pic>
        <p:nvPicPr>
          <p:cNvPr id="5" name="VDLogoHide1">
            <a:extLst>
              <a:ext uri="{FF2B5EF4-FFF2-40B4-BE49-F238E27FC236}">
                <a16:creationId xmlns:a16="http://schemas.microsoft.com/office/drawing/2014/main" id="{4BC3509C-3355-4FC9-F099-506A422C31E7}"/>
              </a:ext>
            </a:extLst>
          </p:cNvPr>
          <p:cNvPicPr>
            <a:picLocks noChangeAspect="1"/>
          </p:cNvPicPr>
          <p:nvPr userDrawn="1"/>
        </p:nvPicPr>
        <p:blipFill rotWithShape="1">
          <a:blip r:embed="rId2"/>
          <a:srcRect r="84634"/>
          <a:stretch/>
        </p:blipFill>
        <p:spPr>
          <a:xfrm>
            <a:off x="11670584" y="275128"/>
            <a:ext cx="159553" cy="251291"/>
          </a:xfrm>
          <a:prstGeom prst="rect">
            <a:avLst/>
          </a:prstGeom>
        </p:spPr>
      </p:pic>
    </p:spTree>
    <p:extLst>
      <p:ext uri="{BB962C8B-B14F-4D97-AF65-F5344CB8AC3E}">
        <p14:creationId xmlns:p14="http://schemas.microsoft.com/office/powerpoint/2010/main" val="2502976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Forside 2 - evt. m/billede">
    <p:spTree>
      <p:nvGrpSpPr>
        <p:cNvPr id="1" name=""/>
        <p:cNvGrpSpPr/>
        <p:nvPr/>
      </p:nvGrpSpPr>
      <p:grpSpPr>
        <a:xfrm>
          <a:off x="0" y="0"/>
          <a:ext cx="0" cy="0"/>
          <a:chOff x="0" y="0"/>
          <a:chExt cx="0" cy="0"/>
        </a:xfrm>
      </p:grpSpPr>
      <p:pic>
        <p:nvPicPr>
          <p:cNvPr id="2" name="Pladsholder til billede 5">
            <a:extLst>
              <a:ext uri="{FF2B5EF4-FFF2-40B4-BE49-F238E27FC236}">
                <a16:creationId xmlns:a16="http://schemas.microsoft.com/office/drawing/2014/main" id="{3BF0F14A-BC31-631D-1A35-9C0D2A64BBC7}"/>
              </a:ext>
            </a:extLst>
          </p:cNvPr>
          <p:cNvPicPr>
            <a:picLocks noChangeAspect="1"/>
          </p:cNvPicPr>
          <p:nvPr userDrawn="1"/>
        </p:nvPicPr>
        <p:blipFill>
          <a:blip r:embed="rId2">
            <a:extLst>
              <a:ext uri="{28A0092B-C50C-407E-A947-70E740481C1C}">
                <a14:useLocalDpi xmlns:a14="http://schemas.microsoft.com/office/drawing/2010/main" val="0"/>
              </a:ext>
            </a:extLst>
          </a:blip>
          <a:srcRect l="303" r="303"/>
          <a:stretch>
            <a:fillRect/>
          </a:stretch>
        </p:blipFill>
        <p:spPr bwMode="auto">
          <a:xfrm>
            <a:off x="4" y="1609460"/>
            <a:ext cx="12192001" cy="526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ladsholder til billede 3">
            <a:extLst>
              <a:ext uri="{FF2B5EF4-FFF2-40B4-BE49-F238E27FC236}">
                <a16:creationId xmlns:a16="http://schemas.microsoft.com/office/drawing/2014/main" id="{2AD4EADA-180E-CA41-2E6B-DF742E407A7D}"/>
              </a:ext>
            </a:extLst>
          </p:cNvPr>
          <p:cNvSpPr>
            <a:spLocks noGrp="1"/>
          </p:cNvSpPr>
          <p:nvPr>
            <p:ph type="pic" sz="quarter" idx="11" hasCustomPrompt="1"/>
          </p:nvPr>
        </p:nvSpPr>
        <p:spPr>
          <a:xfrm>
            <a:off x="-19046" y="1600154"/>
            <a:ext cx="12220575" cy="5273619"/>
          </a:xfrm>
        </p:spPr>
        <p:txBody>
          <a:bodyPr tIns="1728000"/>
          <a:lstStyle>
            <a:lvl1pPr marL="0" indent="0" algn="ctr">
              <a:buNone/>
              <a:defRPr sz="2400">
                <a:solidFill>
                  <a:schemeClr val="bg1"/>
                </a:solidFill>
              </a:defRPr>
            </a:lvl1pPr>
          </a:lstStyle>
          <a:p>
            <a:pPr marL="0" marR="0" lvl="0" indent="0" algn="ctr" defTabSz="914400" rtl="0" eaLnBrk="1" fontAlgn="base" latinLnBrk="0" hangingPunct="1">
              <a:lnSpc>
                <a:spcPct val="100000"/>
              </a:lnSpc>
              <a:spcBef>
                <a:spcPts val="599"/>
              </a:spcBef>
              <a:spcAft>
                <a:spcPts val="599"/>
              </a:spcAft>
              <a:buClrTx/>
              <a:buSzPct val="100000"/>
              <a:buFont typeface="Arial" panose="020B0604020202020204" pitchFamily="34" charset="0"/>
              <a:buNone/>
              <a:tabLst/>
              <a:defRPr/>
            </a:pPr>
            <a:r>
              <a:rPr lang="da-DK" noProof="0"/>
              <a:t>📸 </a:t>
            </a:r>
            <a:br>
              <a:rPr lang="da-DK" noProof="0"/>
            </a:br>
            <a:r>
              <a:rPr lang="da-DK" noProof="0"/>
              <a:t>1. Klik på kameraet for at markere pladsholderen      .   </a:t>
            </a:r>
            <a:br>
              <a:rPr lang="da-DK" noProof="0"/>
            </a:br>
            <a:r>
              <a:rPr lang="da-DK" noProof="0"/>
              <a:t>2. Vælg et billede fra </a:t>
            </a:r>
            <a:r>
              <a:rPr lang="da-DK" noProof="0" err="1"/>
              <a:t>Skyfish</a:t>
            </a:r>
            <a:r>
              <a:rPr lang="da-DK" noProof="0"/>
              <a:t> i Templafy opgaveruden </a:t>
            </a:r>
            <a:br>
              <a:rPr lang="da-DK" noProof="0"/>
            </a:br>
            <a:r>
              <a:rPr lang="da-DK" noProof="0"/>
              <a:t>               ELLER slet pladsholderen for at bevare den blå baggrund</a:t>
            </a:r>
          </a:p>
        </p:txBody>
      </p:sp>
      <p:sp>
        <p:nvSpPr>
          <p:cNvPr id="26" name="Title Placeholder 1">
            <a:extLst>
              <a:ext uri="{FF2B5EF4-FFF2-40B4-BE49-F238E27FC236}">
                <a16:creationId xmlns:a16="http://schemas.microsoft.com/office/drawing/2014/main" id="{40340135-6E5B-C30A-75FA-4B7B128547B3}"/>
              </a:ext>
            </a:extLst>
          </p:cNvPr>
          <p:cNvSpPr>
            <a:spLocks noGrp="1" noChangeArrowheads="1"/>
          </p:cNvSpPr>
          <p:nvPr>
            <p:ph type="title" hasCustomPrompt="1"/>
          </p:nvPr>
        </p:nvSpPr>
        <p:spPr bwMode="auto">
          <a:xfrm>
            <a:off x="339363" y="816169"/>
            <a:ext cx="11504771" cy="4968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defRPr/>
            </a:lvl1pPr>
          </a:lstStyle>
          <a:p>
            <a:pPr lvl="0"/>
            <a:r>
              <a:rPr lang="da-DK" noProof="0"/>
              <a:t>Klik for at tilføje Titel – kun 1 linje</a:t>
            </a:r>
          </a:p>
        </p:txBody>
      </p:sp>
      <p:sp>
        <p:nvSpPr>
          <p:cNvPr id="10" name="Subtitle 2">
            <a:extLst>
              <a:ext uri="{FF2B5EF4-FFF2-40B4-BE49-F238E27FC236}">
                <a16:creationId xmlns:a16="http://schemas.microsoft.com/office/drawing/2014/main" id="{9918B58B-D14C-81EA-E702-414FE04A22AC}"/>
              </a:ext>
            </a:extLst>
          </p:cNvPr>
          <p:cNvSpPr>
            <a:spLocks noGrp="1"/>
          </p:cNvSpPr>
          <p:nvPr>
            <p:ph type="subTitle" idx="1" hasCustomPrompt="1"/>
          </p:nvPr>
        </p:nvSpPr>
        <p:spPr>
          <a:xfrm>
            <a:off x="357981" y="342900"/>
            <a:ext cx="9856991" cy="171734"/>
          </a:xfrm>
        </p:spPr>
        <p:txBody>
          <a:bodyPr anchor="ctr" anchorCtr="0"/>
          <a:lstStyle>
            <a:lvl1pPr marL="0" indent="0" algn="l">
              <a:spcBef>
                <a:spcPts val="0"/>
              </a:spcBef>
              <a:spcAft>
                <a:spcPts val="0"/>
              </a:spcAft>
              <a:buNone/>
              <a:defRPr sz="1000" b="0" cap="all"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a:t>Klik for at tilføje UNDERTITEL / AFSENDER / DATO / ARRANGEMENT – kun 1 linje</a:t>
            </a:r>
          </a:p>
        </p:txBody>
      </p:sp>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57980"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pic>
        <p:nvPicPr>
          <p:cNvPr id="15" name="VDLogoHide1">
            <a:extLst>
              <a:ext uri="{FF2B5EF4-FFF2-40B4-BE49-F238E27FC236}">
                <a16:creationId xmlns:a16="http://schemas.microsoft.com/office/drawing/2014/main" id="{8A0A9C06-55CF-4405-FC39-AF29C1917112}"/>
              </a:ext>
            </a:extLst>
          </p:cNvPr>
          <p:cNvPicPr>
            <a:picLocks noChangeAspect="1"/>
          </p:cNvPicPr>
          <p:nvPr userDrawn="1"/>
        </p:nvPicPr>
        <p:blipFill>
          <a:blip r:embed="rId3"/>
          <a:srcRect/>
          <a:stretch/>
        </p:blipFill>
        <p:spPr>
          <a:xfrm>
            <a:off x="10820773" y="254038"/>
            <a:ext cx="1038352" cy="251291"/>
          </a:xfrm>
          <a:prstGeom prst="rect">
            <a:avLst/>
          </a:prstGeom>
        </p:spPr>
      </p:pic>
      <p:sp>
        <p:nvSpPr>
          <p:cNvPr id="3" name="Slide Number Placeholder 8">
            <a:extLst>
              <a:ext uri="{FF2B5EF4-FFF2-40B4-BE49-F238E27FC236}">
                <a16:creationId xmlns:a16="http://schemas.microsoft.com/office/drawing/2014/main" id="{8C17B54F-F76B-E2B7-E1F9-BDC9A4209E5A}"/>
              </a:ext>
            </a:extLst>
          </p:cNvPr>
          <p:cNvSpPr>
            <a:spLocks noGrp="1"/>
          </p:cNvSpPr>
          <p:nvPr>
            <p:ph type="sldNum" sz="quarter" idx="4"/>
          </p:nvPr>
        </p:nvSpPr>
        <p:spPr>
          <a:xfrm>
            <a:off x="10348642" y="330636"/>
            <a:ext cx="338464" cy="171734"/>
          </a:xfrm>
          <a:prstGeom prst="rect">
            <a:avLst/>
          </a:prstGeom>
        </p:spPr>
        <p:txBody>
          <a:bodyPr lIns="0" tIns="0" rIns="0" bIns="0" anchor="ctr" anchorCtr="0"/>
          <a:lstStyle>
            <a:lvl1pPr algn="r">
              <a:defRPr lang="da-DK" sz="1000" b="0" cap="all" baseline="0" smtClean="0">
                <a:solidFill>
                  <a:schemeClr val="bg1"/>
                </a:solidFill>
                <a:latin typeface="+mj-lt"/>
                <a:ea typeface="+mn-ea"/>
                <a:cs typeface="Arial" pitchFamily="34" charset="0"/>
              </a:defRPr>
            </a:lvl1pPr>
          </a:lstStyle>
          <a:p>
            <a:fld id="{6ACBDE86-91AD-4605-99AD-6345013A9E73}" type="slidenum">
              <a:rPr lang="da-DK" smtClean="0"/>
              <a:pPr/>
              <a:t>‹nr.›</a:t>
            </a:fld>
            <a:endParaRPr lang="da-DK"/>
          </a:p>
        </p:txBody>
      </p:sp>
    </p:spTree>
    <p:extLst>
      <p:ext uri="{BB962C8B-B14F-4D97-AF65-F5344CB8AC3E}">
        <p14:creationId xmlns:p14="http://schemas.microsoft.com/office/powerpoint/2010/main" val="4131936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Forside 3 - evt. m/billede">
    <p:spTree>
      <p:nvGrpSpPr>
        <p:cNvPr id="1" name=""/>
        <p:cNvGrpSpPr/>
        <p:nvPr/>
      </p:nvGrpSpPr>
      <p:grpSpPr>
        <a:xfrm>
          <a:off x="0" y="0"/>
          <a:ext cx="0" cy="0"/>
          <a:chOff x="0" y="0"/>
          <a:chExt cx="0" cy="0"/>
        </a:xfrm>
      </p:grpSpPr>
      <p:pic>
        <p:nvPicPr>
          <p:cNvPr id="3" name="Pladsholder til billede 2">
            <a:extLst>
              <a:ext uri="{FF2B5EF4-FFF2-40B4-BE49-F238E27FC236}">
                <a16:creationId xmlns:a16="http://schemas.microsoft.com/office/drawing/2014/main" id="{B7D7DACD-54C6-5947-D215-217C5C00252E}"/>
              </a:ext>
            </a:extLst>
          </p:cNvPr>
          <p:cNvPicPr>
            <a:picLocks noChangeAspect="1"/>
          </p:cNvPicPr>
          <p:nvPr userDrawn="1"/>
        </p:nvPicPr>
        <p:blipFill>
          <a:blip r:embed="rId2">
            <a:extLst>
              <a:ext uri="{28A0092B-C50C-407E-A947-70E740481C1C}">
                <a14:useLocalDpi xmlns:a14="http://schemas.microsoft.com/office/drawing/2010/main" val="0"/>
              </a:ext>
            </a:extLst>
          </a:blip>
          <a:srcRect l="23893" r="23893"/>
          <a:stretch>
            <a:fillRect/>
          </a:stretch>
        </p:blipFill>
        <p:spPr bwMode="auto">
          <a:xfrm>
            <a:off x="4241416" y="342903"/>
            <a:ext cx="7950584" cy="6530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Pladsholder til billede 3">
            <a:extLst>
              <a:ext uri="{FF2B5EF4-FFF2-40B4-BE49-F238E27FC236}">
                <a16:creationId xmlns:a16="http://schemas.microsoft.com/office/drawing/2014/main" id="{F665C585-95B6-9ED0-757B-C5EE8ED46F1E}"/>
              </a:ext>
            </a:extLst>
          </p:cNvPr>
          <p:cNvSpPr>
            <a:spLocks noGrp="1"/>
          </p:cNvSpPr>
          <p:nvPr>
            <p:ph type="pic" sz="quarter" idx="10" hasCustomPrompt="1"/>
          </p:nvPr>
        </p:nvSpPr>
        <p:spPr>
          <a:xfrm>
            <a:off x="4237553" y="342903"/>
            <a:ext cx="7950584" cy="6530867"/>
          </a:xfrm>
        </p:spPr>
        <p:txBody>
          <a:bodyPr tIns="1728000"/>
          <a:lstStyle>
            <a:lvl1pPr marL="0" indent="0" algn="ctr">
              <a:buNone/>
              <a:defRPr sz="2200">
                <a:solidFill>
                  <a:schemeClr val="bg1"/>
                </a:solidFill>
              </a:defRPr>
            </a:lvl1pPr>
          </a:lstStyle>
          <a:p>
            <a:pPr marL="0" marR="0" lvl="0" indent="0" algn="ctr" defTabSz="914400" rtl="0" eaLnBrk="1" fontAlgn="base" latinLnBrk="0" hangingPunct="1">
              <a:lnSpc>
                <a:spcPct val="100000"/>
              </a:lnSpc>
              <a:spcBef>
                <a:spcPts val="599"/>
              </a:spcBef>
              <a:spcAft>
                <a:spcPts val="599"/>
              </a:spcAft>
              <a:buClrTx/>
              <a:buSzPct val="100000"/>
              <a:buFont typeface="Arial" panose="020B0604020202020204" pitchFamily="34" charset="0"/>
              <a:buNone/>
              <a:tabLst/>
              <a:defRPr/>
            </a:pPr>
            <a:r>
              <a:rPr lang="da-DK" noProof="0"/>
              <a:t>📸 </a:t>
            </a:r>
            <a:br>
              <a:rPr lang="da-DK" noProof="0"/>
            </a:br>
            <a:r>
              <a:rPr lang="da-DK" noProof="0"/>
              <a:t>1. Klik på kameraet for at markere pladsholderen      .   </a:t>
            </a:r>
            <a:br>
              <a:rPr lang="da-DK" noProof="0"/>
            </a:br>
            <a:r>
              <a:rPr lang="da-DK" noProof="0"/>
              <a:t>2. Vælg et billede fra </a:t>
            </a:r>
            <a:r>
              <a:rPr lang="da-DK" noProof="0" err="1"/>
              <a:t>Skyfish</a:t>
            </a:r>
            <a:r>
              <a:rPr lang="da-DK" noProof="0"/>
              <a:t> i Templafy opgaveruden </a:t>
            </a:r>
            <a:br>
              <a:rPr lang="da-DK" noProof="0"/>
            </a:br>
            <a:r>
              <a:rPr lang="da-DK" noProof="0"/>
              <a:t> ELLER slet pladsholderen for at bevare den blå baggrund</a:t>
            </a:r>
          </a:p>
        </p:txBody>
      </p:sp>
      <p:sp>
        <p:nvSpPr>
          <p:cNvPr id="12" name="Title 1"/>
          <p:cNvSpPr>
            <a:spLocks noGrp="1"/>
          </p:cNvSpPr>
          <p:nvPr>
            <p:ph type="ctrTitle" hasCustomPrompt="1"/>
          </p:nvPr>
        </p:nvSpPr>
        <p:spPr>
          <a:xfrm>
            <a:off x="342902" y="2547761"/>
            <a:ext cx="3520850" cy="2033366"/>
          </a:xfrm>
        </p:spPr>
        <p:txBody>
          <a:bodyPr anchor="t" anchorCtr="0"/>
          <a:lstStyle>
            <a:lvl1pPr>
              <a:lnSpc>
                <a:spcPct val="88000"/>
              </a:lnSpc>
              <a:defRPr sz="3700" b="1" spc="-100" baseline="0">
                <a:solidFill>
                  <a:schemeClr val="accent1"/>
                </a:solidFill>
                <a:latin typeface="+mj-lt"/>
              </a:defRPr>
            </a:lvl1pPr>
          </a:lstStyle>
          <a:p>
            <a:r>
              <a:rPr lang="da-DK"/>
              <a:t>Klik for at tilføje Titel </a:t>
            </a:r>
            <a:br>
              <a:rPr lang="da-DK"/>
            </a:br>
            <a:r>
              <a:rPr lang="da-DK" noProof="0"/>
              <a:t>–</a:t>
            </a:r>
            <a:r>
              <a:rPr lang="da-DK"/>
              <a:t> evt. op til</a:t>
            </a:r>
            <a:br>
              <a:rPr lang="da-DK"/>
            </a:br>
            <a:r>
              <a:rPr lang="da-DK"/>
              <a:t>4 linjer </a:t>
            </a:r>
          </a:p>
        </p:txBody>
      </p:sp>
      <p:sp>
        <p:nvSpPr>
          <p:cNvPr id="8" name="Subtitle 2"/>
          <p:cNvSpPr>
            <a:spLocks noGrp="1"/>
          </p:cNvSpPr>
          <p:nvPr>
            <p:ph type="subTitle" idx="1" hasCustomPrompt="1"/>
          </p:nvPr>
        </p:nvSpPr>
        <p:spPr>
          <a:xfrm>
            <a:off x="343615" y="4725144"/>
            <a:ext cx="3520137" cy="936104"/>
          </a:xfrm>
        </p:spPr>
        <p:txBody>
          <a:bodyPr anchor="t" anchorCtr="0"/>
          <a:lstStyle>
            <a:lvl1pPr marL="0" indent="0" algn="l">
              <a:lnSpc>
                <a:spcPct val="98000"/>
              </a:lnSpc>
              <a:spcBef>
                <a:spcPts val="0"/>
              </a:spcBef>
              <a:spcAft>
                <a:spcPts val="0"/>
              </a:spcAft>
              <a:buNone/>
              <a:defRPr sz="1500" b="0"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a:t>Klik for at tilføje Undertitel / </a:t>
            </a:r>
            <a:br>
              <a:rPr lang="da-DK"/>
            </a:br>
            <a:r>
              <a:rPr lang="da-DK"/>
              <a:t>Afsender / Dato / Arrangement</a:t>
            </a:r>
            <a:br>
              <a:rPr lang="da-DK"/>
            </a:br>
            <a:r>
              <a:rPr lang="da-DK" noProof="0"/>
              <a:t>–</a:t>
            </a:r>
            <a:r>
              <a:rPr lang="da-DK"/>
              <a:t> evt. op til 4 linjer</a:t>
            </a:r>
          </a:p>
        </p:txBody>
      </p:sp>
      <p:cxnSp>
        <p:nvCxnSpPr>
          <p:cNvPr id="6" name="Lige forbindelse 5">
            <a:extLst>
              <a:ext uri="{FF2B5EF4-FFF2-40B4-BE49-F238E27FC236}">
                <a16:creationId xmlns:a16="http://schemas.microsoft.com/office/drawing/2014/main" id="{0DD7090E-FD46-AC74-E5E4-9CA1D288FDEB}"/>
              </a:ext>
            </a:extLst>
          </p:cNvPr>
          <p:cNvCxnSpPr>
            <a:cxnSpLocks/>
          </p:cNvCxnSpPr>
          <p:nvPr userDrawn="1"/>
        </p:nvCxnSpPr>
        <p:spPr bwMode="auto">
          <a:xfrm>
            <a:off x="343614" y="2204863"/>
            <a:ext cx="3545846" cy="0"/>
          </a:xfrm>
          <a:prstGeom prst="line">
            <a:avLst/>
          </a:prstGeom>
          <a:solidFill>
            <a:schemeClr val="bg1"/>
          </a:solidFill>
          <a:ln w="12700" cap="flat" cmpd="sng" algn="ctr">
            <a:solidFill>
              <a:srgbClr val="0057AB"/>
            </a:solidFill>
            <a:prstDash val="solid"/>
            <a:round/>
            <a:headEnd type="none" w="med" len="med"/>
            <a:tailEnd type="none" w="lg" len="med"/>
          </a:ln>
          <a:effectLst/>
        </p:spPr>
      </p:cxnSp>
      <p:pic>
        <p:nvPicPr>
          <p:cNvPr id="15" name="VDLogoHide1">
            <a:extLst>
              <a:ext uri="{FF2B5EF4-FFF2-40B4-BE49-F238E27FC236}">
                <a16:creationId xmlns:a16="http://schemas.microsoft.com/office/drawing/2014/main" id="{8A0A9C06-55CF-4405-FC39-AF29C1917112}"/>
              </a:ext>
            </a:extLst>
          </p:cNvPr>
          <p:cNvPicPr>
            <a:picLocks noChangeAspect="1"/>
          </p:cNvPicPr>
          <p:nvPr userDrawn="1"/>
        </p:nvPicPr>
        <p:blipFill>
          <a:blip r:embed="rId3"/>
          <a:srcRect/>
          <a:stretch/>
        </p:blipFill>
        <p:spPr>
          <a:xfrm>
            <a:off x="343619" y="342904"/>
            <a:ext cx="1404000" cy="339637"/>
          </a:xfrm>
          <a:prstGeom prst="rect">
            <a:avLst/>
          </a:prstGeom>
        </p:spPr>
      </p:pic>
      <p:cxnSp>
        <p:nvCxnSpPr>
          <p:cNvPr id="10" name="Lige forbindelse 9">
            <a:extLst>
              <a:ext uri="{FF2B5EF4-FFF2-40B4-BE49-F238E27FC236}">
                <a16:creationId xmlns:a16="http://schemas.microsoft.com/office/drawing/2014/main" id="{649CD8D1-7F5B-95B4-9B29-E873E2CC6B00}"/>
              </a:ext>
            </a:extLst>
          </p:cNvPr>
          <p:cNvCxnSpPr>
            <a:cxnSpLocks/>
          </p:cNvCxnSpPr>
          <p:nvPr userDrawn="1"/>
        </p:nvCxnSpPr>
        <p:spPr bwMode="auto">
          <a:xfrm>
            <a:off x="343614" y="6492548"/>
            <a:ext cx="3545846" cy="0"/>
          </a:xfrm>
          <a:prstGeom prst="line">
            <a:avLst/>
          </a:prstGeom>
          <a:solidFill>
            <a:schemeClr val="bg1"/>
          </a:solidFill>
          <a:ln w="12700" cap="flat" cmpd="sng" algn="ctr">
            <a:solidFill>
              <a:srgbClr val="0057AB"/>
            </a:solidFill>
            <a:prstDash val="solid"/>
            <a:round/>
            <a:headEnd type="none" w="med" len="med"/>
            <a:tailEnd type="none" w="lg" len="med"/>
          </a:ln>
          <a:effectLst/>
        </p:spPr>
      </p:cxnSp>
      <p:sp>
        <p:nvSpPr>
          <p:cNvPr id="2" name="Rektangel 1">
            <a:extLst>
              <a:ext uri="{FF2B5EF4-FFF2-40B4-BE49-F238E27FC236}">
                <a16:creationId xmlns:a16="http://schemas.microsoft.com/office/drawing/2014/main" id="{816B44AC-8B42-3110-8095-FD3C3BDC58FF}"/>
              </a:ext>
            </a:extLst>
          </p:cNvPr>
          <p:cNvSpPr/>
          <p:nvPr userDrawn="1"/>
        </p:nvSpPr>
        <p:spPr bwMode="auto">
          <a:xfrm>
            <a:off x="119340" y="6237320"/>
            <a:ext cx="3960440" cy="432047"/>
          </a:xfrm>
          <a:prstGeom prst="rect">
            <a:avLst/>
          </a:prstGeom>
          <a:solidFill>
            <a:schemeClr val="bg1"/>
          </a:solidFill>
          <a:ln w="25400" cap="sq" cmpd="sng" algn="ctr">
            <a:solidFill>
              <a:schemeClr val="bg1"/>
            </a:solid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398" rtl="0" eaLnBrk="1" fontAlgn="base" latinLnBrk="0" hangingPunct="1">
              <a:lnSpc>
                <a:spcPct val="100000"/>
              </a:lnSpc>
              <a:spcBef>
                <a:spcPct val="0"/>
              </a:spcBef>
              <a:spcAft>
                <a:spcPct val="0"/>
              </a:spcAft>
              <a:buClrTx/>
              <a:buSzTx/>
              <a:buFontTx/>
              <a:buNone/>
              <a:tabLst/>
            </a:pPr>
            <a:endParaRPr lang="da-DK" sz="1800" b="1">
              <a:ln w="28575">
                <a:noFill/>
              </a:ln>
              <a:latin typeface="Arial" pitchFamily="34" charset="0"/>
              <a:cs typeface="Arial" pitchFamily="34" charset="0"/>
            </a:endParaRPr>
          </a:p>
        </p:txBody>
      </p:sp>
      <p:sp>
        <p:nvSpPr>
          <p:cNvPr id="4" name="Slide Number Placeholder 8">
            <a:extLst>
              <a:ext uri="{FF2B5EF4-FFF2-40B4-BE49-F238E27FC236}">
                <a16:creationId xmlns:a16="http://schemas.microsoft.com/office/drawing/2014/main" id="{BB6827C6-BDD4-8906-546A-B4874478FF0B}"/>
              </a:ext>
            </a:extLst>
          </p:cNvPr>
          <p:cNvSpPr>
            <a:spLocks noGrp="1"/>
          </p:cNvSpPr>
          <p:nvPr>
            <p:ph type="sldNum" sz="quarter" idx="4"/>
          </p:nvPr>
        </p:nvSpPr>
        <p:spPr>
          <a:xfrm>
            <a:off x="3525292" y="462811"/>
            <a:ext cx="338464" cy="171734"/>
          </a:xfrm>
          <a:prstGeom prst="rect">
            <a:avLst/>
          </a:prstGeom>
        </p:spPr>
        <p:txBody>
          <a:bodyPr lIns="0" tIns="0" rIns="0" bIns="0" anchor="ctr" anchorCtr="0"/>
          <a:lstStyle>
            <a:lvl1pPr algn="r">
              <a:defRPr lang="da-DK" sz="1000" b="0" cap="all" baseline="0" smtClean="0">
                <a:solidFill>
                  <a:schemeClr val="bg1"/>
                </a:solidFill>
                <a:latin typeface="+mj-lt"/>
                <a:ea typeface="+mn-ea"/>
                <a:cs typeface="Arial" pitchFamily="34" charset="0"/>
              </a:defRPr>
            </a:lvl1pPr>
          </a:lstStyle>
          <a:p>
            <a:fld id="{6ACBDE86-91AD-4605-99AD-6345013A9E73}" type="slidenum">
              <a:rPr lang="da-DK" smtClean="0"/>
              <a:pPr/>
              <a:t>‹nr.›</a:t>
            </a:fld>
            <a:endParaRPr lang="da-DK"/>
          </a:p>
        </p:txBody>
      </p:sp>
    </p:spTree>
    <p:extLst>
      <p:ext uri="{BB962C8B-B14F-4D97-AF65-F5344CB8AC3E}">
        <p14:creationId xmlns:p14="http://schemas.microsoft.com/office/powerpoint/2010/main" val="36343949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Forside 4 - uden billede">
    <p:spTree>
      <p:nvGrpSpPr>
        <p:cNvPr id="1" name=""/>
        <p:cNvGrpSpPr/>
        <p:nvPr/>
      </p:nvGrpSpPr>
      <p:grpSpPr>
        <a:xfrm>
          <a:off x="0" y="0"/>
          <a:ext cx="0" cy="0"/>
          <a:chOff x="0" y="0"/>
          <a:chExt cx="0" cy="0"/>
        </a:xfrm>
      </p:grpSpPr>
      <p:sp>
        <p:nvSpPr>
          <p:cNvPr id="16" name="Rektangel 15"/>
          <p:cNvSpPr/>
          <p:nvPr userDrawn="1"/>
        </p:nvSpPr>
        <p:spPr bwMode="auto">
          <a:xfrm>
            <a:off x="0" y="3"/>
            <a:ext cx="12189600" cy="6858001"/>
          </a:xfrm>
          <a:prstGeom prst="rect">
            <a:avLst/>
          </a:prstGeom>
          <a:solidFill>
            <a:srgbClr val="005EB8"/>
          </a:solidFill>
          <a:ln w="25400" cap="sq" cmpd="sng" algn="ctr">
            <a:noFill/>
            <a:prstDash val="solid"/>
            <a:miter lim="800000"/>
            <a:headEnd type="none" w="med" len="med"/>
            <a:tailEnd type="none" w="med" len="med"/>
          </a:ln>
          <a:effectLst/>
        </p:spPr>
        <p:txBody>
          <a:bodyPr vert="horz" wrap="square" lIns="89907" tIns="46751" rIns="89907" bIns="46751" numCol="1" rtlCol="0" anchor="t" anchorCtr="0" compatLnSpc="1">
            <a:prstTxWarp prst="textNoShape">
              <a:avLst/>
            </a:prstTxWarp>
          </a:bodyPr>
          <a:lstStyle/>
          <a:p>
            <a:pPr marL="0" marR="0" indent="0" algn="ctr" defTabSz="913464" rtl="0" eaLnBrk="1" fontAlgn="base" latinLnBrk="0" hangingPunct="1">
              <a:lnSpc>
                <a:spcPct val="88000"/>
              </a:lnSpc>
              <a:spcBef>
                <a:spcPct val="0"/>
              </a:spcBef>
              <a:spcAft>
                <a:spcPct val="0"/>
              </a:spcAft>
              <a:buClrTx/>
              <a:buSzTx/>
              <a:buFontTx/>
              <a:buNone/>
              <a:tabLst/>
            </a:pPr>
            <a:endParaRPr lang="da-DK" sz="1865" b="1">
              <a:ln w="28575">
                <a:noFill/>
              </a:ln>
              <a:latin typeface="Arial" pitchFamily="34" charset="0"/>
              <a:cs typeface="Arial" pitchFamily="34" charset="0"/>
            </a:endParaRPr>
          </a:p>
        </p:txBody>
      </p:sp>
      <p:sp>
        <p:nvSpPr>
          <p:cNvPr id="12" name="Title 1"/>
          <p:cNvSpPr>
            <a:spLocks noGrp="1"/>
          </p:cNvSpPr>
          <p:nvPr>
            <p:ph type="ctrTitle" hasCustomPrompt="1"/>
          </p:nvPr>
        </p:nvSpPr>
        <p:spPr>
          <a:xfrm>
            <a:off x="342901" y="2599585"/>
            <a:ext cx="11505484" cy="1981549"/>
          </a:xfrm>
        </p:spPr>
        <p:txBody>
          <a:bodyPr anchor="t" anchorCtr="0"/>
          <a:lstStyle>
            <a:lvl1pPr>
              <a:lnSpc>
                <a:spcPct val="90000"/>
              </a:lnSpc>
              <a:defRPr sz="7000" b="1" spc="-100" baseline="0">
                <a:solidFill>
                  <a:schemeClr val="bg1"/>
                </a:solidFill>
                <a:latin typeface="+mj-lt"/>
              </a:defRPr>
            </a:lvl1pPr>
          </a:lstStyle>
          <a:p>
            <a:r>
              <a:rPr lang="da-DK"/>
              <a:t>Klik for at tilføje Titel </a:t>
            </a:r>
            <a:br>
              <a:rPr lang="da-DK"/>
            </a:br>
            <a:r>
              <a:rPr lang="da-DK" noProof="0"/>
              <a:t>–</a:t>
            </a:r>
            <a:r>
              <a:rPr lang="da-DK"/>
              <a:t> evt. 2 linjer</a:t>
            </a:r>
          </a:p>
        </p:txBody>
      </p:sp>
      <p:sp>
        <p:nvSpPr>
          <p:cNvPr id="8" name="Subtitle 2"/>
          <p:cNvSpPr>
            <a:spLocks noGrp="1"/>
          </p:cNvSpPr>
          <p:nvPr>
            <p:ph type="subTitle" idx="1" hasCustomPrompt="1"/>
          </p:nvPr>
        </p:nvSpPr>
        <p:spPr>
          <a:xfrm>
            <a:off x="342904" y="5157200"/>
            <a:ext cx="11505485" cy="1069875"/>
          </a:xfrm>
        </p:spPr>
        <p:txBody>
          <a:bodyPr anchor="t" anchorCtr="0"/>
          <a:lstStyle>
            <a:lvl1pPr marL="0" indent="0" algn="l">
              <a:lnSpc>
                <a:spcPct val="90000"/>
              </a:lnSpc>
              <a:spcBef>
                <a:spcPts val="0"/>
              </a:spcBef>
              <a:spcAft>
                <a:spcPts val="0"/>
              </a:spcAft>
              <a:buNone/>
              <a:defRPr sz="3700" b="1" spc="-100" baseline="0">
                <a:solidFill>
                  <a:schemeClr val="bg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a:t>Klik for at tilføje Undertitel / </a:t>
            </a:r>
            <a:br>
              <a:rPr lang="da-DK"/>
            </a:br>
            <a:r>
              <a:rPr lang="da-DK"/>
              <a:t>Afsender / Dato / Arrangement </a:t>
            </a:r>
            <a:r>
              <a:rPr lang="da-DK" noProof="0"/>
              <a:t>–</a:t>
            </a:r>
            <a:r>
              <a:rPr lang="da-DK"/>
              <a:t> evt. 2 linjer</a:t>
            </a:r>
          </a:p>
        </p:txBody>
      </p:sp>
      <p:sp>
        <p:nvSpPr>
          <p:cNvPr id="11" name="Pladsholder til tekst 10">
            <a:extLst>
              <a:ext uri="{FF2B5EF4-FFF2-40B4-BE49-F238E27FC236}">
                <a16:creationId xmlns:a16="http://schemas.microsoft.com/office/drawing/2014/main" id="{D25A1F41-3612-A13F-EC03-063AB102B6C1}"/>
              </a:ext>
            </a:extLst>
          </p:cNvPr>
          <p:cNvSpPr>
            <a:spLocks noGrp="1"/>
          </p:cNvSpPr>
          <p:nvPr>
            <p:ph type="body" sz="quarter" idx="10" hasCustomPrompt="1"/>
          </p:nvPr>
        </p:nvSpPr>
        <p:spPr>
          <a:xfrm>
            <a:off x="8400256" y="342901"/>
            <a:ext cx="3443098" cy="1285900"/>
          </a:xfrm>
        </p:spPr>
        <p:txBody>
          <a:bodyPr/>
          <a:lstStyle>
            <a:lvl1pPr marL="0" indent="0">
              <a:lnSpc>
                <a:spcPct val="109000"/>
              </a:lnSpc>
              <a:spcBef>
                <a:spcPts val="0"/>
              </a:spcBef>
              <a:spcAft>
                <a:spcPts val="0"/>
              </a:spcAft>
              <a:buNone/>
              <a:defRPr sz="1500">
                <a:solidFill>
                  <a:schemeClr val="bg1"/>
                </a:solidFill>
              </a:defRPr>
            </a:lvl1pPr>
          </a:lstStyle>
          <a:p>
            <a:pPr lvl="0"/>
            <a:r>
              <a:rPr lang="da-DK"/>
              <a:t>Klik for at tilføje evt. Ekstra noter.</a:t>
            </a:r>
          </a:p>
        </p:txBody>
      </p:sp>
      <p:cxnSp>
        <p:nvCxnSpPr>
          <p:cNvPr id="6" name="Lige forbindelse 5">
            <a:extLst>
              <a:ext uri="{FF2B5EF4-FFF2-40B4-BE49-F238E27FC236}">
                <a16:creationId xmlns:a16="http://schemas.microsoft.com/office/drawing/2014/main" id="{0DD7090E-FD46-AC74-E5E4-9CA1D288FDEB}"/>
              </a:ext>
            </a:extLst>
          </p:cNvPr>
          <p:cNvCxnSpPr/>
          <p:nvPr userDrawn="1"/>
        </p:nvCxnSpPr>
        <p:spPr bwMode="auto">
          <a:xfrm>
            <a:off x="343619" y="1844824"/>
            <a:ext cx="11504771" cy="0"/>
          </a:xfrm>
          <a:prstGeom prst="line">
            <a:avLst/>
          </a:prstGeom>
          <a:solidFill>
            <a:schemeClr val="bg1"/>
          </a:solidFill>
          <a:ln w="12700" cap="flat" cmpd="sng" algn="ctr">
            <a:solidFill>
              <a:schemeClr val="bg1"/>
            </a:solidFill>
            <a:prstDash val="solid"/>
            <a:round/>
            <a:headEnd type="none" w="med" len="med"/>
            <a:tailEnd type="none" w="lg" len="med"/>
          </a:ln>
          <a:effectLst/>
        </p:spPr>
      </p:cxnSp>
      <p:pic>
        <p:nvPicPr>
          <p:cNvPr id="15" name="VDLogoHide1">
            <a:extLst>
              <a:ext uri="{FF2B5EF4-FFF2-40B4-BE49-F238E27FC236}">
                <a16:creationId xmlns:a16="http://schemas.microsoft.com/office/drawing/2014/main" id="{8A0A9C06-55CF-4405-FC39-AF29C1917112}"/>
              </a:ext>
            </a:extLst>
          </p:cNvPr>
          <p:cNvPicPr>
            <a:picLocks noChangeAspect="1"/>
          </p:cNvPicPr>
          <p:nvPr userDrawn="1"/>
        </p:nvPicPr>
        <p:blipFill>
          <a:blip r:embed="rId2">
            <a:biLevel thresh="25000"/>
          </a:blip>
          <a:srcRect/>
          <a:stretch/>
        </p:blipFill>
        <p:spPr>
          <a:xfrm>
            <a:off x="343619" y="260649"/>
            <a:ext cx="1404000" cy="339637"/>
          </a:xfrm>
          <a:prstGeom prst="rect">
            <a:avLst/>
          </a:prstGeom>
        </p:spPr>
      </p:pic>
      <p:sp>
        <p:nvSpPr>
          <p:cNvPr id="2" name="Slide Number Placeholder 8">
            <a:extLst>
              <a:ext uri="{FF2B5EF4-FFF2-40B4-BE49-F238E27FC236}">
                <a16:creationId xmlns:a16="http://schemas.microsoft.com/office/drawing/2014/main" id="{9B13C690-078A-F83F-5CF2-A81A4CAA02D3}"/>
              </a:ext>
            </a:extLst>
          </p:cNvPr>
          <p:cNvSpPr>
            <a:spLocks noGrp="1"/>
          </p:cNvSpPr>
          <p:nvPr>
            <p:ph type="sldNum" sz="quarter" idx="4"/>
          </p:nvPr>
        </p:nvSpPr>
        <p:spPr>
          <a:xfrm>
            <a:off x="7884778" y="348576"/>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spTree>
    <p:extLst>
      <p:ext uri="{BB962C8B-B14F-4D97-AF65-F5344CB8AC3E}">
        <p14:creationId xmlns:p14="http://schemas.microsoft.com/office/powerpoint/2010/main" val="1597561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Side B - beskrivelse under">
    <p:spTree>
      <p:nvGrpSpPr>
        <p:cNvPr id="1" name=""/>
        <p:cNvGrpSpPr/>
        <p:nvPr/>
      </p:nvGrpSpPr>
      <p:grpSpPr>
        <a:xfrm>
          <a:off x="0" y="0"/>
          <a:ext cx="0" cy="0"/>
          <a:chOff x="0" y="0"/>
          <a:chExt cx="0" cy="0"/>
        </a:xfrm>
      </p:grpSpPr>
      <p:sp>
        <p:nvSpPr>
          <p:cNvPr id="8" name="Pladsholder til indhold 7">
            <a:extLst>
              <a:ext uri="{FF2B5EF4-FFF2-40B4-BE49-F238E27FC236}">
                <a16:creationId xmlns:a16="http://schemas.microsoft.com/office/drawing/2014/main" id="{AE4FA96D-DA08-12AC-D619-99AF675C46A3}"/>
              </a:ext>
            </a:extLst>
          </p:cNvPr>
          <p:cNvSpPr>
            <a:spLocks noGrp="1"/>
          </p:cNvSpPr>
          <p:nvPr>
            <p:ph sz="quarter" idx="25" hasCustomPrompt="1"/>
          </p:nvPr>
        </p:nvSpPr>
        <p:spPr>
          <a:xfrm>
            <a:off x="328613" y="1973263"/>
            <a:ext cx="11534775" cy="3687762"/>
          </a:xfrm>
        </p:spPr>
        <p:txBody>
          <a:bodyPr/>
          <a:lstStyle>
            <a:lvl1pPr marL="0" indent="0" algn="ctr">
              <a:buNone/>
              <a:defRPr/>
            </a:lvl1pPr>
          </a:lstStyle>
          <a:p>
            <a:pPr lvl="0"/>
            <a:br>
              <a:rPr lang="da-DK"/>
            </a:br>
            <a:br>
              <a:rPr lang="da-DK"/>
            </a:br>
            <a:r>
              <a:rPr lang="da-DK"/>
              <a:t>Klik for at indsætte</a:t>
            </a:r>
          </a:p>
        </p:txBody>
      </p:sp>
      <p:sp>
        <p:nvSpPr>
          <p:cNvPr id="2" name="Subtitle 2">
            <a:extLst>
              <a:ext uri="{FF2B5EF4-FFF2-40B4-BE49-F238E27FC236}">
                <a16:creationId xmlns:a16="http://schemas.microsoft.com/office/drawing/2014/main" id="{D0972865-8D49-B39C-FE4E-83DD7B94B6C9}"/>
              </a:ext>
            </a:extLst>
          </p:cNvPr>
          <p:cNvSpPr>
            <a:spLocks noGrp="1"/>
          </p:cNvSpPr>
          <p:nvPr>
            <p:ph type="subTitle" idx="1" hasCustomPrompt="1"/>
          </p:nvPr>
        </p:nvSpPr>
        <p:spPr>
          <a:xfrm>
            <a:off x="357981" y="342900"/>
            <a:ext cx="9856991" cy="171734"/>
          </a:xfrm>
        </p:spPr>
        <p:txBody>
          <a:bodyPr anchor="ctr" anchorCtr="0"/>
          <a:lstStyle>
            <a:lvl1pPr marL="0" indent="0" algn="l">
              <a:spcBef>
                <a:spcPts val="0"/>
              </a:spcBef>
              <a:spcAft>
                <a:spcPts val="0"/>
              </a:spcAft>
              <a:buNone/>
              <a:defRPr sz="1000" b="0" cap="all"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a:t>Klik for at tilføje TEMAOVERSKRIFT – kun 1 linje</a:t>
            </a:r>
          </a:p>
        </p:txBody>
      </p:sp>
      <p:sp>
        <p:nvSpPr>
          <p:cNvPr id="16" name="Title Placeholder 1">
            <a:extLst>
              <a:ext uri="{FF2B5EF4-FFF2-40B4-BE49-F238E27FC236}">
                <a16:creationId xmlns:a16="http://schemas.microsoft.com/office/drawing/2014/main" id="{AE78E121-7EBB-4C4D-9BB7-F91A76E46A3B}"/>
              </a:ext>
            </a:extLst>
          </p:cNvPr>
          <p:cNvSpPr>
            <a:spLocks noGrp="1" noChangeArrowheads="1"/>
          </p:cNvSpPr>
          <p:nvPr>
            <p:ph type="title" hasCustomPrompt="1"/>
          </p:nvPr>
        </p:nvSpPr>
        <p:spPr bwMode="auto">
          <a:xfrm>
            <a:off x="337092" y="816176"/>
            <a:ext cx="11507042"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a:t>Klik for at tilføje Overskrift </a:t>
            </a:r>
            <a:br>
              <a:rPr lang="da-DK" noProof="0"/>
            </a:br>
            <a:r>
              <a:rPr lang="da-DK" noProof="0"/>
              <a:t>– evt. 2 linjer</a:t>
            </a:r>
          </a:p>
        </p:txBody>
      </p:sp>
      <p:sp>
        <p:nvSpPr>
          <p:cNvPr id="9" name="Pladsholder til tekst 6">
            <a:extLst>
              <a:ext uri="{FF2B5EF4-FFF2-40B4-BE49-F238E27FC236}">
                <a16:creationId xmlns:a16="http://schemas.microsoft.com/office/drawing/2014/main" id="{ACA11FA9-3BF5-CCF2-7C9C-22227E83E1C6}"/>
              </a:ext>
            </a:extLst>
          </p:cNvPr>
          <p:cNvSpPr>
            <a:spLocks noGrp="1"/>
          </p:cNvSpPr>
          <p:nvPr>
            <p:ph type="body" sz="quarter" idx="16" hasCustomPrompt="1"/>
          </p:nvPr>
        </p:nvSpPr>
        <p:spPr>
          <a:xfrm>
            <a:off x="337871" y="5829307"/>
            <a:ext cx="11524880" cy="676007"/>
          </a:xfrm>
        </p:spPr>
        <p:txBody>
          <a:bodyPr/>
          <a:lstStyle>
            <a:lvl1pPr marL="35963" indent="0">
              <a:lnSpc>
                <a:spcPct val="100000"/>
              </a:lnSpc>
              <a:buFontTx/>
              <a:buNone/>
              <a:defRPr sz="1500"/>
            </a:lvl1pPr>
            <a:lvl2pPr marL="647336" indent="0">
              <a:buNone/>
              <a:defRPr/>
            </a:lvl2pPr>
          </a:lstStyle>
          <a:p>
            <a:pPr lvl="0"/>
            <a:r>
              <a:rPr lang="da-DK"/>
              <a:t>Klik for at tilføje Beskrivelse</a:t>
            </a:r>
          </a:p>
        </p:txBody>
      </p:sp>
      <p:sp>
        <p:nvSpPr>
          <p:cNvPr id="5" name="Slide Number Placeholder 8">
            <a:extLst>
              <a:ext uri="{FF2B5EF4-FFF2-40B4-BE49-F238E27FC236}">
                <a16:creationId xmlns:a16="http://schemas.microsoft.com/office/drawing/2014/main" id="{378E7BF1-44DB-964E-8539-28A155943E25}"/>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pic>
        <p:nvPicPr>
          <p:cNvPr id="7" name="VDLogoHide1">
            <a:extLst>
              <a:ext uri="{FF2B5EF4-FFF2-40B4-BE49-F238E27FC236}">
                <a16:creationId xmlns:a16="http://schemas.microsoft.com/office/drawing/2014/main" id="{938C498A-48BA-0EA7-8B4B-C93FE0A16230}"/>
              </a:ext>
            </a:extLst>
          </p:cNvPr>
          <p:cNvPicPr>
            <a:picLocks noChangeAspect="1"/>
          </p:cNvPicPr>
          <p:nvPr userDrawn="1"/>
        </p:nvPicPr>
        <p:blipFill rotWithShape="1">
          <a:blip r:embed="rId2"/>
          <a:srcRect r="84634"/>
          <a:stretch/>
        </p:blipFill>
        <p:spPr>
          <a:xfrm>
            <a:off x="11670584" y="275128"/>
            <a:ext cx="159553" cy="251291"/>
          </a:xfrm>
          <a:prstGeom prst="rect">
            <a:avLst/>
          </a:prstGeom>
        </p:spPr>
      </p:pic>
      <p:cxnSp>
        <p:nvCxnSpPr>
          <p:cNvPr id="11" name="Lige forbindelse 10">
            <a:extLst>
              <a:ext uri="{FF2B5EF4-FFF2-40B4-BE49-F238E27FC236}">
                <a16:creationId xmlns:a16="http://schemas.microsoft.com/office/drawing/2014/main" id="{FF200740-98C2-D4A9-739D-40C4E4D422E0}"/>
              </a:ext>
            </a:extLst>
          </p:cNvPr>
          <p:cNvCxnSpPr/>
          <p:nvPr userDrawn="1"/>
        </p:nvCxnSpPr>
        <p:spPr bwMode="auto">
          <a:xfrm>
            <a:off x="357980"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Tree>
    <p:extLst>
      <p:ext uri="{BB962C8B-B14F-4D97-AF65-F5344CB8AC3E}">
        <p14:creationId xmlns:p14="http://schemas.microsoft.com/office/powerpoint/2010/main" val="1369063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ide C - overskrift til venstre + graf">
    <p:spTree>
      <p:nvGrpSpPr>
        <p:cNvPr id="1" name=""/>
        <p:cNvGrpSpPr/>
        <p:nvPr/>
      </p:nvGrpSpPr>
      <p:grpSpPr>
        <a:xfrm>
          <a:off x="0" y="0"/>
          <a:ext cx="0" cy="0"/>
          <a:chOff x="0" y="0"/>
          <a:chExt cx="0" cy="0"/>
        </a:xfrm>
      </p:grpSpPr>
      <p:sp>
        <p:nvSpPr>
          <p:cNvPr id="6" name="Pladsholder til indhold 5">
            <a:extLst>
              <a:ext uri="{FF2B5EF4-FFF2-40B4-BE49-F238E27FC236}">
                <a16:creationId xmlns:a16="http://schemas.microsoft.com/office/drawing/2014/main" id="{176C5CC3-07F0-A054-D0FA-B86C9171B244}"/>
              </a:ext>
            </a:extLst>
          </p:cNvPr>
          <p:cNvSpPr>
            <a:spLocks noGrp="1"/>
          </p:cNvSpPr>
          <p:nvPr>
            <p:ph sz="quarter" idx="25" hasCustomPrompt="1"/>
          </p:nvPr>
        </p:nvSpPr>
        <p:spPr>
          <a:xfrm>
            <a:off x="6264279" y="0"/>
            <a:ext cx="5927725" cy="6858000"/>
          </a:xfrm>
        </p:spPr>
        <p:txBody>
          <a:bodyPr/>
          <a:lstStyle>
            <a:lvl1pPr marL="0" indent="0" algn="ctr">
              <a:buNone/>
              <a:defRPr/>
            </a:lvl1pPr>
          </a:lstStyle>
          <a:p>
            <a:pPr lvl="0"/>
            <a:br>
              <a:rPr lang="da-DK"/>
            </a:br>
            <a:br>
              <a:rPr lang="da-DK"/>
            </a:br>
            <a:br>
              <a:rPr lang="da-DK"/>
            </a:br>
            <a:br>
              <a:rPr lang="da-DK"/>
            </a:br>
            <a:br>
              <a:rPr lang="da-DK"/>
            </a:br>
            <a:r>
              <a:rPr lang="da-DK"/>
              <a:t>Klik for at indsætte</a:t>
            </a:r>
          </a:p>
        </p:txBody>
      </p:sp>
      <p:sp>
        <p:nvSpPr>
          <p:cNvPr id="2" name="Subtitle 2">
            <a:extLst>
              <a:ext uri="{FF2B5EF4-FFF2-40B4-BE49-F238E27FC236}">
                <a16:creationId xmlns:a16="http://schemas.microsoft.com/office/drawing/2014/main" id="{69677E09-CA1A-19B6-9383-CEEE6DCCD9FA}"/>
              </a:ext>
            </a:extLst>
          </p:cNvPr>
          <p:cNvSpPr>
            <a:spLocks noGrp="1"/>
          </p:cNvSpPr>
          <p:nvPr>
            <p:ph type="subTitle" idx="1" hasCustomPrompt="1"/>
          </p:nvPr>
        </p:nvSpPr>
        <p:spPr>
          <a:xfrm>
            <a:off x="357981" y="342900"/>
            <a:ext cx="4581059" cy="171734"/>
          </a:xfrm>
        </p:spPr>
        <p:txBody>
          <a:bodyPr anchor="ctr" anchorCtr="0"/>
          <a:lstStyle>
            <a:lvl1pPr marL="0" indent="0" algn="l">
              <a:spcBef>
                <a:spcPts val="0"/>
              </a:spcBef>
              <a:spcAft>
                <a:spcPts val="0"/>
              </a:spcAft>
              <a:buNone/>
              <a:defRPr sz="1000" b="0" cap="all"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a:t>Klik for at tilføje TEMAOVERSKRIFT – kun 1 linje</a:t>
            </a:r>
          </a:p>
        </p:txBody>
      </p:sp>
      <p:sp>
        <p:nvSpPr>
          <p:cNvPr id="24" name="Title Placeholder 1">
            <a:extLst>
              <a:ext uri="{FF2B5EF4-FFF2-40B4-BE49-F238E27FC236}">
                <a16:creationId xmlns:a16="http://schemas.microsoft.com/office/drawing/2014/main" id="{21C2D79E-479D-5AB8-E045-44F2455DE707}"/>
              </a:ext>
            </a:extLst>
          </p:cNvPr>
          <p:cNvSpPr>
            <a:spLocks noGrp="1" noChangeArrowheads="1"/>
          </p:cNvSpPr>
          <p:nvPr>
            <p:ph type="title" hasCustomPrompt="1"/>
          </p:nvPr>
        </p:nvSpPr>
        <p:spPr bwMode="auto">
          <a:xfrm>
            <a:off x="337092" y="816176"/>
            <a:ext cx="5611813"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a:t>Klik for at tilføje Overskrift </a:t>
            </a:r>
            <a:br>
              <a:rPr lang="da-DK" noProof="0"/>
            </a:br>
            <a:r>
              <a:rPr lang="da-DK" noProof="0"/>
              <a:t>– evt. 2 linjer</a:t>
            </a:r>
          </a:p>
        </p:txBody>
      </p:sp>
      <p:sp>
        <p:nvSpPr>
          <p:cNvPr id="13" name="Content Placeholder 3">
            <a:extLst>
              <a:ext uri="{FF2B5EF4-FFF2-40B4-BE49-F238E27FC236}">
                <a16:creationId xmlns:a16="http://schemas.microsoft.com/office/drawing/2014/main" id="{18817621-3E9A-67C5-BEC2-90115DAF73CD}"/>
              </a:ext>
            </a:extLst>
          </p:cNvPr>
          <p:cNvSpPr>
            <a:spLocks noGrp="1"/>
          </p:cNvSpPr>
          <p:nvPr>
            <p:ph sz="quarter" idx="21" hasCustomPrompt="1"/>
          </p:nvPr>
        </p:nvSpPr>
        <p:spPr>
          <a:xfrm>
            <a:off x="337868" y="1980039"/>
            <a:ext cx="5586682" cy="4535060"/>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15" name="Slide Number Placeholder 8">
            <a:extLst>
              <a:ext uri="{FF2B5EF4-FFF2-40B4-BE49-F238E27FC236}">
                <a16:creationId xmlns:a16="http://schemas.microsoft.com/office/drawing/2014/main" id="{D13CBE3A-3ACE-BFCD-D607-CAE4E73B79EA}"/>
              </a:ext>
            </a:extLst>
          </p:cNvPr>
          <p:cNvSpPr>
            <a:spLocks noGrp="1"/>
          </p:cNvSpPr>
          <p:nvPr>
            <p:ph type="sldNum" sz="quarter" idx="14"/>
          </p:nvPr>
        </p:nvSpPr>
        <p:spPr>
          <a:xfrm>
            <a:off x="530677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pic>
        <p:nvPicPr>
          <p:cNvPr id="16" name="VDLogoHide1">
            <a:extLst>
              <a:ext uri="{FF2B5EF4-FFF2-40B4-BE49-F238E27FC236}">
                <a16:creationId xmlns:a16="http://schemas.microsoft.com/office/drawing/2014/main" id="{1FB15BBA-57BD-8787-196B-42CD6718603D}"/>
              </a:ext>
            </a:extLst>
          </p:cNvPr>
          <p:cNvPicPr>
            <a:picLocks noChangeAspect="1"/>
          </p:cNvPicPr>
          <p:nvPr userDrawn="1"/>
        </p:nvPicPr>
        <p:blipFill rotWithShape="1">
          <a:blip r:embed="rId2"/>
          <a:srcRect r="84634"/>
          <a:stretch/>
        </p:blipFill>
        <p:spPr>
          <a:xfrm>
            <a:off x="5768790" y="275128"/>
            <a:ext cx="159553" cy="251291"/>
          </a:xfrm>
          <a:prstGeom prst="rect">
            <a:avLst/>
          </a:prstGeom>
        </p:spPr>
      </p:pic>
      <p:cxnSp>
        <p:nvCxnSpPr>
          <p:cNvPr id="19" name="Lige forbindelse 18">
            <a:extLst>
              <a:ext uri="{FF2B5EF4-FFF2-40B4-BE49-F238E27FC236}">
                <a16:creationId xmlns:a16="http://schemas.microsoft.com/office/drawing/2014/main" id="{F3C5F4D8-53E7-62D2-40C4-9570116CE49F}"/>
              </a:ext>
            </a:extLst>
          </p:cNvPr>
          <p:cNvCxnSpPr>
            <a:cxnSpLocks/>
          </p:cNvCxnSpPr>
          <p:nvPr userDrawn="1"/>
        </p:nvCxnSpPr>
        <p:spPr bwMode="auto">
          <a:xfrm>
            <a:off x="357980" y="620688"/>
            <a:ext cx="5590925" cy="0"/>
          </a:xfrm>
          <a:prstGeom prst="line">
            <a:avLst/>
          </a:prstGeom>
          <a:solidFill>
            <a:schemeClr val="bg1"/>
          </a:solidFill>
          <a:ln w="12700" cap="flat" cmpd="sng" algn="ctr">
            <a:solidFill>
              <a:srgbClr val="0057AB"/>
            </a:solidFill>
            <a:prstDash val="solid"/>
            <a:round/>
            <a:headEnd type="none" w="med" len="med"/>
            <a:tailEnd type="none" w="lg" len="med"/>
          </a:ln>
          <a:effectLst/>
        </p:spPr>
      </p:cxnSp>
    </p:spTree>
    <p:extLst>
      <p:ext uri="{BB962C8B-B14F-4D97-AF65-F5344CB8AC3E}">
        <p14:creationId xmlns:p14="http://schemas.microsoft.com/office/powerpoint/2010/main" val="4059841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ide D - overskrift til venstre + billede">
    <p:spTree>
      <p:nvGrpSpPr>
        <p:cNvPr id="1" name=""/>
        <p:cNvGrpSpPr/>
        <p:nvPr/>
      </p:nvGrpSpPr>
      <p:grpSpPr>
        <a:xfrm>
          <a:off x="0" y="0"/>
          <a:ext cx="0" cy="0"/>
          <a:chOff x="0" y="0"/>
          <a:chExt cx="0" cy="0"/>
        </a:xfrm>
      </p:grpSpPr>
      <p:pic>
        <p:nvPicPr>
          <p:cNvPr id="3" name="Pladsholder til billede 2">
            <a:extLst>
              <a:ext uri="{FF2B5EF4-FFF2-40B4-BE49-F238E27FC236}">
                <a16:creationId xmlns:a16="http://schemas.microsoft.com/office/drawing/2014/main" id="{81F9B43F-DECC-0311-C995-E75F81E0DB43}"/>
              </a:ext>
            </a:extLst>
          </p:cNvPr>
          <p:cNvPicPr>
            <a:picLocks noChangeAspect="1"/>
          </p:cNvPicPr>
          <p:nvPr userDrawn="1"/>
        </p:nvPicPr>
        <p:blipFill>
          <a:blip r:embed="rId2">
            <a:extLst>
              <a:ext uri="{28A0092B-C50C-407E-A947-70E740481C1C}">
                <a14:useLocalDpi xmlns:a14="http://schemas.microsoft.com/office/drawing/2010/main" val="0"/>
              </a:ext>
            </a:extLst>
          </a:blip>
          <a:srcRect l="31483" r="31483"/>
          <a:stretch>
            <a:fillRect/>
          </a:stretch>
        </p:blipFill>
        <p:spPr bwMode="auto">
          <a:xfrm>
            <a:off x="6263665" y="3"/>
            <a:ext cx="592215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ubtitle 2">
            <a:extLst>
              <a:ext uri="{FF2B5EF4-FFF2-40B4-BE49-F238E27FC236}">
                <a16:creationId xmlns:a16="http://schemas.microsoft.com/office/drawing/2014/main" id="{69677E09-CA1A-19B6-9383-CEEE6DCCD9FA}"/>
              </a:ext>
            </a:extLst>
          </p:cNvPr>
          <p:cNvSpPr>
            <a:spLocks noGrp="1"/>
          </p:cNvSpPr>
          <p:nvPr>
            <p:ph type="subTitle" idx="1" hasCustomPrompt="1"/>
          </p:nvPr>
        </p:nvSpPr>
        <p:spPr>
          <a:xfrm>
            <a:off x="357981" y="342900"/>
            <a:ext cx="4581059" cy="171734"/>
          </a:xfrm>
        </p:spPr>
        <p:txBody>
          <a:bodyPr anchor="ctr" anchorCtr="0"/>
          <a:lstStyle>
            <a:lvl1pPr marL="0" indent="0" algn="l">
              <a:spcBef>
                <a:spcPts val="0"/>
              </a:spcBef>
              <a:spcAft>
                <a:spcPts val="0"/>
              </a:spcAft>
              <a:buNone/>
              <a:defRPr sz="1000" b="0" cap="all"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a:t>Klik for at tilføje TEMAOVERSKRIFT – kun 1 linje</a:t>
            </a:r>
          </a:p>
        </p:txBody>
      </p:sp>
      <p:sp>
        <p:nvSpPr>
          <p:cNvPr id="24" name="Title Placeholder 1">
            <a:extLst>
              <a:ext uri="{FF2B5EF4-FFF2-40B4-BE49-F238E27FC236}">
                <a16:creationId xmlns:a16="http://schemas.microsoft.com/office/drawing/2014/main" id="{21C2D79E-479D-5AB8-E045-44F2455DE707}"/>
              </a:ext>
            </a:extLst>
          </p:cNvPr>
          <p:cNvSpPr>
            <a:spLocks noGrp="1" noChangeArrowheads="1"/>
          </p:cNvSpPr>
          <p:nvPr>
            <p:ph type="title" hasCustomPrompt="1"/>
          </p:nvPr>
        </p:nvSpPr>
        <p:spPr bwMode="auto">
          <a:xfrm>
            <a:off x="337092" y="816176"/>
            <a:ext cx="5611813"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a:t>Klik for at tilføje Overskrift </a:t>
            </a:r>
            <a:br>
              <a:rPr lang="da-DK" noProof="0"/>
            </a:br>
            <a:r>
              <a:rPr lang="da-DK" noProof="0"/>
              <a:t>– evt. 2 linjer</a:t>
            </a:r>
          </a:p>
        </p:txBody>
      </p:sp>
      <p:sp>
        <p:nvSpPr>
          <p:cNvPr id="13" name="Content Placeholder 3">
            <a:extLst>
              <a:ext uri="{FF2B5EF4-FFF2-40B4-BE49-F238E27FC236}">
                <a16:creationId xmlns:a16="http://schemas.microsoft.com/office/drawing/2014/main" id="{18817621-3E9A-67C5-BEC2-90115DAF73CD}"/>
              </a:ext>
            </a:extLst>
          </p:cNvPr>
          <p:cNvSpPr>
            <a:spLocks noGrp="1"/>
          </p:cNvSpPr>
          <p:nvPr>
            <p:ph sz="quarter" idx="21" hasCustomPrompt="1"/>
          </p:nvPr>
        </p:nvSpPr>
        <p:spPr>
          <a:xfrm>
            <a:off x="337868" y="1980039"/>
            <a:ext cx="5586682" cy="4535060"/>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5" name="Picture Placeholder 5">
            <a:extLst>
              <a:ext uri="{FF2B5EF4-FFF2-40B4-BE49-F238E27FC236}">
                <a16:creationId xmlns:a16="http://schemas.microsoft.com/office/drawing/2014/main" id="{D129010D-26E1-AA28-0F33-15792F4893BB}"/>
              </a:ext>
            </a:extLst>
          </p:cNvPr>
          <p:cNvSpPr>
            <a:spLocks noGrp="1"/>
          </p:cNvSpPr>
          <p:nvPr>
            <p:ph type="pic" sz="quarter" idx="24" hasCustomPrompt="1"/>
          </p:nvPr>
        </p:nvSpPr>
        <p:spPr>
          <a:xfrm>
            <a:off x="6258827" y="-1"/>
            <a:ext cx="5938927" cy="6858001"/>
          </a:xfrm>
          <a:noFill/>
        </p:spPr>
        <p:txBody>
          <a:bodyPr tIns="1332000"/>
          <a:lstStyle>
            <a:lvl1pPr marL="0" indent="0" algn="ctr">
              <a:buNone/>
              <a:defRPr sz="1700">
                <a:solidFill>
                  <a:schemeClr val="bg1"/>
                </a:solidFill>
              </a:defRPr>
            </a:lvl1pPr>
          </a:lstStyle>
          <a:p>
            <a:pPr marL="0" marR="0" lvl="0" indent="0" algn="ctr" defTabSz="914400" rtl="0" eaLnBrk="1" fontAlgn="base" latinLnBrk="0" hangingPunct="1">
              <a:lnSpc>
                <a:spcPct val="100000"/>
              </a:lnSpc>
              <a:spcBef>
                <a:spcPts val="599"/>
              </a:spcBef>
              <a:spcAft>
                <a:spcPts val="599"/>
              </a:spcAft>
              <a:buClrTx/>
              <a:buSzPct val="100000"/>
              <a:buFont typeface="Arial" panose="020B0604020202020204" pitchFamily="34" charset="0"/>
              <a:buNone/>
              <a:tabLst/>
              <a:defRPr/>
            </a:pPr>
            <a:br>
              <a:rPr lang="da-DK" noProof="0"/>
            </a:br>
            <a:br>
              <a:rPr lang="da-DK" noProof="0"/>
            </a:br>
            <a:r>
              <a:rPr lang="da-DK" noProof="0"/>
              <a:t>📸 </a:t>
            </a:r>
            <a:br>
              <a:rPr lang="da-DK" noProof="0"/>
            </a:br>
            <a:r>
              <a:rPr lang="da-DK" noProof="0"/>
              <a:t>1. Klik på kameraet for at markere pladsholderen     .   </a:t>
            </a:r>
            <a:br>
              <a:rPr lang="da-DK" noProof="0"/>
            </a:br>
            <a:r>
              <a:rPr lang="da-DK" noProof="0"/>
              <a:t>2. Vælg et billede fra </a:t>
            </a:r>
            <a:r>
              <a:rPr lang="da-DK" noProof="0" err="1"/>
              <a:t>Skyfish</a:t>
            </a:r>
            <a:r>
              <a:rPr lang="da-DK" noProof="0"/>
              <a:t> i Templafy opgaveruden </a:t>
            </a:r>
            <a:br>
              <a:rPr lang="da-DK" noProof="0"/>
            </a:br>
            <a:r>
              <a:rPr lang="da-DK" noProof="0"/>
              <a:t> ELLER slet pladsholderen for at bevare den blå baggrund</a:t>
            </a:r>
          </a:p>
        </p:txBody>
      </p:sp>
      <p:sp>
        <p:nvSpPr>
          <p:cNvPr id="15" name="Slide Number Placeholder 8">
            <a:extLst>
              <a:ext uri="{FF2B5EF4-FFF2-40B4-BE49-F238E27FC236}">
                <a16:creationId xmlns:a16="http://schemas.microsoft.com/office/drawing/2014/main" id="{D13CBE3A-3ACE-BFCD-D607-CAE4E73B79EA}"/>
              </a:ext>
            </a:extLst>
          </p:cNvPr>
          <p:cNvSpPr>
            <a:spLocks noGrp="1"/>
          </p:cNvSpPr>
          <p:nvPr>
            <p:ph type="sldNum" sz="quarter" idx="14"/>
          </p:nvPr>
        </p:nvSpPr>
        <p:spPr>
          <a:xfrm>
            <a:off x="530677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pic>
        <p:nvPicPr>
          <p:cNvPr id="16" name="VDLogoHide1">
            <a:extLst>
              <a:ext uri="{FF2B5EF4-FFF2-40B4-BE49-F238E27FC236}">
                <a16:creationId xmlns:a16="http://schemas.microsoft.com/office/drawing/2014/main" id="{1FB15BBA-57BD-8787-196B-42CD6718603D}"/>
              </a:ext>
            </a:extLst>
          </p:cNvPr>
          <p:cNvPicPr>
            <a:picLocks noChangeAspect="1"/>
          </p:cNvPicPr>
          <p:nvPr userDrawn="1"/>
        </p:nvPicPr>
        <p:blipFill rotWithShape="1">
          <a:blip r:embed="rId3"/>
          <a:srcRect r="84634"/>
          <a:stretch/>
        </p:blipFill>
        <p:spPr>
          <a:xfrm>
            <a:off x="5768790" y="275128"/>
            <a:ext cx="159553" cy="251291"/>
          </a:xfrm>
          <a:prstGeom prst="rect">
            <a:avLst/>
          </a:prstGeom>
        </p:spPr>
      </p:pic>
      <p:cxnSp>
        <p:nvCxnSpPr>
          <p:cNvPr id="19" name="Lige forbindelse 18">
            <a:extLst>
              <a:ext uri="{FF2B5EF4-FFF2-40B4-BE49-F238E27FC236}">
                <a16:creationId xmlns:a16="http://schemas.microsoft.com/office/drawing/2014/main" id="{F3C5F4D8-53E7-62D2-40C4-9570116CE49F}"/>
              </a:ext>
            </a:extLst>
          </p:cNvPr>
          <p:cNvCxnSpPr>
            <a:cxnSpLocks/>
          </p:cNvCxnSpPr>
          <p:nvPr userDrawn="1"/>
        </p:nvCxnSpPr>
        <p:spPr bwMode="auto">
          <a:xfrm>
            <a:off x="357980" y="620688"/>
            <a:ext cx="5590925" cy="0"/>
          </a:xfrm>
          <a:prstGeom prst="line">
            <a:avLst/>
          </a:prstGeom>
          <a:solidFill>
            <a:schemeClr val="bg1"/>
          </a:solidFill>
          <a:ln w="12700" cap="flat" cmpd="sng" algn="ctr">
            <a:solidFill>
              <a:srgbClr val="0057AB"/>
            </a:solidFill>
            <a:prstDash val="solid"/>
            <a:round/>
            <a:headEnd type="none" w="med" len="med"/>
            <a:tailEnd type="none" w="lg" len="med"/>
          </a:ln>
          <a:effectLst/>
        </p:spPr>
      </p:cxnSp>
    </p:spTree>
    <p:extLst>
      <p:ext uri="{BB962C8B-B14F-4D97-AF65-F5344CB8AC3E}">
        <p14:creationId xmlns:p14="http://schemas.microsoft.com/office/powerpoint/2010/main" val="2297581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Side E - 2 spalter">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BF9CA3EA-71E7-EDF5-54FD-5AFEF3EC52B8}"/>
              </a:ext>
            </a:extLst>
          </p:cNvPr>
          <p:cNvSpPr>
            <a:spLocks noGrp="1"/>
          </p:cNvSpPr>
          <p:nvPr>
            <p:ph type="subTitle" idx="1" hasCustomPrompt="1"/>
          </p:nvPr>
        </p:nvSpPr>
        <p:spPr>
          <a:xfrm>
            <a:off x="357981" y="342900"/>
            <a:ext cx="9856991" cy="171734"/>
          </a:xfrm>
        </p:spPr>
        <p:txBody>
          <a:bodyPr anchor="ctr" anchorCtr="0"/>
          <a:lstStyle>
            <a:lvl1pPr marL="0" indent="0" algn="l">
              <a:spcBef>
                <a:spcPts val="0"/>
              </a:spcBef>
              <a:spcAft>
                <a:spcPts val="0"/>
              </a:spcAft>
              <a:buNone/>
              <a:defRPr sz="1000" b="0" cap="all" baseline="0">
                <a:solidFill>
                  <a:schemeClr val="accent1"/>
                </a:solidFill>
                <a:latin typeface="+mj-lt"/>
              </a:defRPr>
            </a:lvl1pPr>
            <a:lvl2pPr marL="608957" indent="0" algn="ctr">
              <a:buNone/>
              <a:defRPr>
                <a:solidFill>
                  <a:schemeClr val="tx1">
                    <a:tint val="75000"/>
                  </a:schemeClr>
                </a:solidFill>
              </a:defRPr>
            </a:lvl2pPr>
            <a:lvl3pPr marL="1217918" indent="0" algn="ctr">
              <a:buNone/>
              <a:defRPr>
                <a:solidFill>
                  <a:schemeClr val="tx1">
                    <a:tint val="75000"/>
                  </a:schemeClr>
                </a:solidFill>
              </a:defRPr>
            </a:lvl3pPr>
            <a:lvl4pPr marL="1826876" indent="0" algn="ctr">
              <a:buNone/>
              <a:defRPr>
                <a:solidFill>
                  <a:schemeClr val="tx1">
                    <a:tint val="75000"/>
                  </a:schemeClr>
                </a:solidFill>
              </a:defRPr>
            </a:lvl4pPr>
            <a:lvl5pPr marL="2435834" indent="0" algn="ctr">
              <a:buNone/>
              <a:defRPr>
                <a:solidFill>
                  <a:schemeClr val="tx1">
                    <a:tint val="75000"/>
                  </a:schemeClr>
                </a:solidFill>
              </a:defRPr>
            </a:lvl5pPr>
            <a:lvl6pPr marL="3044794" indent="0" algn="ctr">
              <a:buNone/>
              <a:defRPr>
                <a:solidFill>
                  <a:schemeClr val="tx1">
                    <a:tint val="75000"/>
                  </a:schemeClr>
                </a:solidFill>
              </a:defRPr>
            </a:lvl6pPr>
            <a:lvl7pPr marL="3653751" indent="0" algn="ctr">
              <a:buNone/>
              <a:defRPr>
                <a:solidFill>
                  <a:schemeClr val="tx1">
                    <a:tint val="75000"/>
                  </a:schemeClr>
                </a:solidFill>
              </a:defRPr>
            </a:lvl7pPr>
            <a:lvl8pPr marL="4262710" indent="0" algn="ctr">
              <a:buNone/>
              <a:defRPr>
                <a:solidFill>
                  <a:schemeClr val="tx1">
                    <a:tint val="75000"/>
                  </a:schemeClr>
                </a:solidFill>
              </a:defRPr>
            </a:lvl8pPr>
            <a:lvl9pPr marL="4871670" indent="0" algn="ctr">
              <a:buNone/>
              <a:defRPr>
                <a:solidFill>
                  <a:schemeClr val="tx1">
                    <a:tint val="75000"/>
                  </a:schemeClr>
                </a:solidFill>
              </a:defRPr>
            </a:lvl9pPr>
          </a:lstStyle>
          <a:p>
            <a:r>
              <a:rPr lang="da-DK"/>
              <a:t>Klik for at tilføje TEMAOVERSKRIFT – kun 1 linje</a:t>
            </a:r>
          </a:p>
        </p:txBody>
      </p:sp>
      <p:sp>
        <p:nvSpPr>
          <p:cNvPr id="20" name="Title Placeholder 1">
            <a:extLst>
              <a:ext uri="{FF2B5EF4-FFF2-40B4-BE49-F238E27FC236}">
                <a16:creationId xmlns:a16="http://schemas.microsoft.com/office/drawing/2014/main" id="{FE6CF02B-F910-52F5-C1C2-C13D781AE59A}"/>
              </a:ext>
            </a:extLst>
          </p:cNvPr>
          <p:cNvSpPr>
            <a:spLocks noGrp="1" noChangeArrowheads="1"/>
          </p:cNvSpPr>
          <p:nvPr>
            <p:ph type="title" hasCustomPrompt="1"/>
          </p:nvPr>
        </p:nvSpPr>
        <p:spPr bwMode="auto">
          <a:xfrm>
            <a:off x="337091" y="816176"/>
            <a:ext cx="11525659" cy="968391"/>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da-DK" noProof="0"/>
              <a:t>Klik for at tilføje Overskrift </a:t>
            </a:r>
            <a:br>
              <a:rPr lang="da-DK" noProof="0"/>
            </a:br>
            <a:r>
              <a:rPr lang="da-DK" noProof="0"/>
              <a:t>– evt. 2 linjer</a:t>
            </a:r>
          </a:p>
        </p:txBody>
      </p:sp>
      <p:sp>
        <p:nvSpPr>
          <p:cNvPr id="13" name="Content Placeholder 3">
            <a:extLst>
              <a:ext uri="{FF2B5EF4-FFF2-40B4-BE49-F238E27FC236}">
                <a16:creationId xmlns:a16="http://schemas.microsoft.com/office/drawing/2014/main" id="{18817621-3E9A-67C5-BEC2-90115DAF73CD}"/>
              </a:ext>
            </a:extLst>
          </p:cNvPr>
          <p:cNvSpPr>
            <a:spLocks noGrp="1"/>
          </p:cNvSpPr>
          <p:nvPr>
            <p:ph sz="quarter" idx="21" hasCustomPrompt="1"/>
          </p:nvPr>
        </p:nvSpPr>
        <p:spPr>
          <a:xfrm>
            <a:off x="337870" y="1980039"/>
            <a:ext cx="5580000" cy="4535060"/>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2" name="Content Placeholder 3">
            <a:extLst>
              <a:ext uri="{FF2B5EF4-FFF2-40B4-BE49-F238E27FC236}">
                <a16:creationId xmlns:a16="http://schemas.microsoft.com/office/drawing/2014/main" id="{51A0FBD7-5C67-667D-A68F-86F6D12435FB}"/>
              </a:ext>
            </a:extLst>
          </p:cNvPr>
          <p:cNvSpPr>
            <a:spLocks noGrp="1"/>
          </p:cNvSpPr>
          <p:nvPr>
            <p:ph sz="quarter" idx="22" hasCustomPrompt="1"/>
          </p:nvPr>
        </p:nvSpPr>
        <p:spPr>
          <a:xfrm>
            <a:off x="6269565" y="1970247"/>
            <a:ext cx="5580000" cy="4535060"/>
          </a:xfrm>
        </p:spPr>
        <p:txBody>
          <a:bodyPr/>
          <a:lstStyle>
            <a:lvl1pPr>
              <a:defRPr/>
            </a:lvl1p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p:txBody>
      </p:sp>
      <p:sp>
        <p:nvSpPr>
          <p:cNvPr id="9" name="Slide Number Placeholder 8">
            <a:extLst>
              <a:ext uri="{FF2B5EF4-FFF2-40B4-BE49-F238E27FC236}">
                <a16:creationId xmlns:a16="http://schemas.microsoft.com/office/drawing/2014/main" id="{42804472-DB0F-D9DE-EEA0-0690C3C6689D}"/>
              </a:ext>
            </a:extLst>
          </p:cNvPr>
          <p:cNvSpPr>
            <a:spLocks noGrp="1"/>
          </p:cNvSpPr>
          <p:nvPr>
            <p:ph type="sldNum" sz="quarter" idx="1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pic>
        <p:nvPicPr>
          <p:cNvPr id="10" name="VDLogoHide1">
            <a:extLst>
              <a:ext uri="{FF2B5EF4-FFF2-40B4-BE49-F238E27FC236}">
                <a16:creationId xmlns:a16="http://schemas.microsoft.com/office/drawing/2014/main" id="{E007FAB5-62FE-6862-240B-017EF70E5A73}"/>
              </a:ext>
            </a:extLst>
          </p:cNvPr>
          <p:cNvPicPr>
            <a:picLocks noChangeAspect="1"/>
          </p:cNvPicPr>
          <p:nvPr userDrawn="1"/>
        </p:nvPicPr>
        <p:blipFill rotWithShape="1">
          <a:blip r:embed="rId2"/>
          <a:srcRect r="84634"/>
          <a:stretch/>
        </p:blipFill>
        <p:spPr>
          <a:xfrm>
            <a:off x="11670584" y="275128"/>
            <a:ext cx="159553" cy="251291"/>
          </a:xfrm>
          <a:prstGeom prst="rect">
            <a:avLst/>
          </a:prstGeom>
        </p:spPr>
      </p:pic>
      <p:cxnSp>
        <p:nvCxnSpPr>
          <p:cNvPr id="12" name="Lige forbindelse 11">
            <a:extLst>
              <a:ext uri="{FF2B5EF4-FFF2-40B4-BE49-F238E27FC236}">
                <a16:creationId xmlns:a16="http://schemas.microsoft.com/office/drawing/2014/main" id="{F958B04C-CBF1-3F1B-BDD2-12E3FE150FBE}"/>
              </a:ext>
            </a:extLst>
          </p:cNvPr>
          <p:cNvCxnSpPr/>
          <p:nvPr userDrawn="1"/>
        </p:nvCxnSpPr>
        <p:spPr bwMode="auto">
          <a:xfrm>
            <a:off x="357980"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spTree>
    <p:extLst>
      <p:ext uri="{BB962C8B-B14F-4D97-AF65-F5344CB8AC3E}">
        <p14:creationId xmlns:p14="http://schemas.microsoft.com/office/powerpoint/2010/main" val="1054427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noChangeArrowheads="1"/>
          </p:cNvSpPr>
          <p:nvPr>
            <p:ph type="title"/>
          </p:nvPr>
        </p:nvSpPr>
        <p:spPr bwMode="auto">
          <a:xfrm>
            <a:off x="336314" y="804424"/>
            <a:ext cx="9878657" cy="1040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da-DK" noProof="0"/>
              <a:t>Klik for at tilføje Overskrift </a:t>
            </a:r>
            <a:br>
              <a:rPr lang="da-DK" noProof="0"/>
            </a:br>
            <a:r>
              <a:rPr lang="da-DK" noProof="0"/>
              <a:t>– evt. 2 linjer</a:t>
            </a:r>
          </a:p>
        </p:txBody>
      </p:sp>
      <p:sp>
        <p:nvSpPr>
          <p:cNvPr id="1027" name="Text Placeholder 2"/>
          <p:cNvSpPr>
            <a:spLocks noGrp="1" noChangeArrowheads="1"/>
          </p:cNvSpPr>
          <p:nvPr>
            <p:ph type="body" idx="1"/>
          </p:nvPr>
        </p:nvSpPr>
        <p:spPr bwMode="auto">
          <a:xfrm>
            <a:off x="336315" y="1987972"/>
            <a:ext cx="9878657" cy="452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a-DK" noProof="0"/>
              <a:t>Klik for at indsætte</a:t>
            </a:r>
          </a:p>
          <a:p>
            <a:pPr lvl="1"/>
            <a:r>
              <a:rPr lang="da-DK" noProof="0"/>
              <a:t>Andet niveau</a:t>
            </a:r>
          </a:p>
          <a:p>
            <a:pPr lvl="2"/>
            <a:r>
              <a:rPr lang="da-DK" noProof="0"/>
              <a:t>Tredje niveau</a:t>
            </a:r>
          </a:p>
          <a:p>
            <a:pPr lvl="3"/>
            <a:r>
              <a:rPr lang="da-DK" noProof="0"/>
              <a:t>Fjerde niveau</a:t>
            </a:r>
          </a:p>
          <a:p>
            <a:pPr lvl="4"/>
            <a:r>
              <a:rPr lang="da-DK" noProof="0"/>
              <a:t>Femte niveau</a:t>
            </a:r>
          </a:p>
          <a:p>
            <a:pPr lvl="4"/>
            <a:r>
              <a:rPr lang="da-DK" noProof="0"/>
              <a:t>Sjette niveau</a:t>
            </a:r>
          </a:p>
          <a:p>
            <a:pPr lvl="4"/>
            <a:r>
              <a:rPr lang="da-DK" noProof="0"/>
              <a:t>Syvende niveau</a:t>
            </a:r>
          </a:p>
          <a:p>
            <a:pPr lvl="4"/>
            <a:r>
              <a:rPr lang="da-DK" noProof="0"/>
              <a:t>Ottende niveau</a:t>
            </a:r>
          </a:p>
          <a:p>
            <a:pPr lvl="4"/>
            <a:r>
              <a:rPr lang="da-DK" noProof="0"/>
              <a:t>Niende niveau</a:t>
            </a:r>
          </a:p>
        </p:txBody>
      </p:sp>
      <p:sp>
        <p:nvSpPr>
          <p:cNvPr id="5" name="Slide Number Placeholder 8">
            <a:extLst>
              <a:ext uri="{FF2B5EF4-FFF2-40B4-BE49-F238E27FC236}">
                <a16:creationId xmlns:a16="http://schemas.microsoft.com/office/drawing/2014/main" id="{857A9DA8-C49D-C21B-EBFC-43F75ABD8910}"/>
              </a:ext>
            </a:extLst>
          </p:cNvPr>
          <p:cNvSpPr>
            <a:spLocks noGrp="1"/>
          </p:cNvSpPr>
          <p:nvPr>
            <p:ph type="sldNum" sz="quarter" idx="4"/>
          </p:nvPr>
        </p:nvSpPr>
        <p:spPr>
          <a:xfrm>
            <a:off x="11208568" y="342899"/>
            <a:ext cx="338464" cy="171734"/>
          </a:xfrm>
          <a:prstGeom prst="rect">
            <a:avLst/>
          </a:prstGeom>
        </p:spPr>
        <p:txBody>
          <a:bodyPr lIns="0" tIns="0" rIns="0" bIns="0" anchor="ctr" anchorCtr="0"/>
          <a:lstStyle>
            <a:lvl1pPr algn="r">
              <a:defRPr lang="da-DK" sz="1000" b="0" cap="all" baseline="0" smtClean="0">
                <a:solidFill>
                  <a:schemeClr val="accent1"/>
                </a:solidFill>
                <a:latin typeface="+mj-lt"/>
                <a:ea typeface="+mn-ea"/>
                <a:cs typeface="Arial" pitchFamily="34" charset="0"/>
              </a:defRPr>
            </a:lvl1pPr>
          </a:lstStyle>
          <a:p>
            <a:fld id="{6ACBDE86-91AD-4605-99AD-6345013A9E73}" type="slidenum">
              <a:rPr lang="da-DK" smtClean="0"/>
              <a:pPr/>
              <a:t>‹nr.›</a:t>
            </a:fld>
            <a:endParaRPr lang="da-DK"/>
          </a:p>
        </p:txBody>
      </p:sp>
      <p:cxnSp>
        <p:nvCxnSpPr>
          <p:cNvPr id="23" name="Lige forbindelse 22">
            <a:extLst>
              <a:ext uri="{FF2B5EF4-FFF2-40B4-BE49-F238E27FC236}">
                <a16:creationId xmlns:a16="http://schemas.microsoft.com/office/drawing/2014/main" id="{7B9871E0-DE49-D6C2-90D3-AC3BA4F31A60}"/>
              </a:ext>
            </a:extLst>
          </p:cNvPr>
          <p:cNvCxnSpPr/>
          <p:nvPr userDrawn="1"/>
        </p:nvCxnSpPr>
        <p:spPr bwMode="auto">
          <a:xfrm>
            <a:off x="357980" y="620688"/>
            <a:ext cx="11504771" cy="0"/>
          </a:xfrm>
          <a:prstGeom prst="line">
            <a:avLst/>
          </a:prstGeom>
          <a:solidFill>
            <a:schemeClr val="bg1"/>
          </a:solidFill>
          <a:ln w="12700" cap="flat" cmpd="sng" algn="ctr">
            <a:solidFill>
              <a:srgbClr val="0057AB"/>
            </a:solidFill>
            <a:prstDash val="solid"/>
            <a:round/>
            <a:headEnd type="none" w="med" len="med"/>
            <a:tailEnd type="none" w="lg" len="med"/>
          </a:ln>
          <a:effectLst/>
        </p:spPr>
      </p:cxnSp>
      <p:pic>
        <p:nvPicPr>
          <p:cNvPr id="4" name="VDLogoHide1">
            <a:extLst>
              <a:ext uri="{FF2B5EF4-FFF2-40B4-BE49-F238E27FC236}">
                <a16:creationId xmlns:a16="http://schemas.microsoft.com/office/drawing/2014/main" id="{2F0A22B7-2C5D-DB23-B911-219DC8DFD3A5}"/>
              </a:ext>
            </a:extLst>
          </p:cNvPr>
          <p:cNvPicPr>
            <a:picLocks noChangeAspect="1"/>
          </p:cNvPicPr>
          <p:nvPr userDrawn="1"/>
        </p:nvPicPr>
        <p:blipFill rotWithShape="1">
          <a:blip r:embed="rId20"/>
          <a:srcRect r="84634"/>
          <a:stretch/>
        </p:blipFill>
        <p:spPr>
          <a:xfrm>
            <a:off x="11670580" y="286550"/>
            <a:ext cx="136760" cy="215392"/>
          </a:xfrm>
          <a:prstGeom prst="rect">
            <a:avLst/>
          </a:prstGeom>
        </p:spPr>
      </p:pic>
    </p:spTree>
    <p:extLst>
      <p:ext uri="{BB962C8B-B14F-4D97-AF65-F5344CB8AC3E}">
        <p14:creationId xmlns:p14="http://schemas.microsoft.com/office/powerpoint/2010/main" val="39501494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70" r:id="rId6"/>
    <p:sldLayoutId id="2147483677" r:id="rId7"/>
    <p:sldLayoutId id="2147483671" r:id="rId8"/>
    <p:sldLayoutId id="2147483666" r:id="rId9"/>
    <p:sldLayoutId id="2147483667" r:id="rId10"/>
    <p:sldLayoutId id="2147483668" r:id="rId11"/>
    <p:sldLayoutId id="2147483669" r:id="rId12"/>
    <p:sldLayoutId id="2147483674" r:id="rId13"/>
    <p:sldLayoutId id="2147483672" r:id="rId14"/>
    <p:sldLayoutId id="2147483673" r:id="rId15"/>
    <p:sldLayoutId id="2147483675" r:id="rId16"/>
    <p:sldLayoutId id="2147483676" r:id="rId17"/>
    <p:sldLayoutId id="2147483678" r:id="rId18"/>
  </p:sldLayoutIdLst>
  <p:hf hdr="0" ftr="0" dt="0"/>
  <p:txStyles>
    <p:titleStyle>
      <a:lvl1pPr algn="l" rtl="0" eaLnBrk="1" fontAlgn="base" hangingPunct="1">
        <a:lnSpc>
          <a:spcPct val="88000"/>
        </a:lnSpc>
        <a:spcBef>
          <a:spcPct val="0"/>
        </a:spcBef>
        <a:spcAft>
          <a:spcPct val="0"/>
        </a:spcAft>
        <a:defRPr sz="3700" b="1" spc="-100" baseline="0">
          <a:solidFill>
            <a:schemeClr val="accent1"/>
          </a:solidFill>
          <a:latin typeface="+mj-lt"/>
          <a:ea typeface="+mj-ea"/>
          <a:cs typeface="Arial" pitchFamily="34" charset="0"/>
        </a:defRPr>
      </a:lvl1pPr>
      <a:lvl2pPr algn="l" rtl="0" eaLnBrk="1" fontAlgn="base" hangingPunct="1">
        <a:spcBef>
          <a:spcPct val="0"/>
        </a:spcBef>
        <a:spcAft>
          <a:spcPct val="0"/>
        </a:spcAft>
        <a:defRPr sz="4528" b="1">
          <a:solidFill>
            <a:schemeClr val="tx1"/>
          </a:solidFill>
          <a:latin typeface="Arial" charset="0"/>
          <a:cs typeface="Arial" charset="0"/>
        </a:defRPr>
      </a:lvl2pPr>
      <a:lvl3pPr algn="l" rtl="0" eaLnBrk="1" fontAlgn="base" hangingPunct="1">
        <a:spcBef>
          <a:spcPct val="0"/>
        </a:spcBef>
        <a:spcAft>
          <a:spcPct val="0"/>
        </a:spcAft>
        <a:defRPr sz="4528" b="1">
          <a:solidFill>
            <a:schemeClr val="tx1"/>
          </a:solidFill>
          <a:latin typeface="Arial" charset="0"/>
          <a:cs typeface="Arial" charset="0"/>
        </a:defRPr>
      </a:lvl3pPr>
      <a:lvl4pPr algn="l" rtl="0" eaLnBrk="1" fontAlgn="base" hangingPunct="1">
        <a:spcBef>
          <a:spcPct val="0"/>
        </a:spcBef>
        <a:spcAft>
          <a:spcPct val="0"/>
        </a:spcAft>
        <a:defRPr sz="4528" b="1">
          <a:solidFill>
            <a:schemeClr val="tx1"/>
          </a:solidFill>
          <a:latin typeface="Arial" charset="0"/>
          <a:cs typeface="Arial" charset="0"/>
        </a:defRPr>
      </a:lvl4pPr>
      <a:lvl5pPr algn="l" rtl="0" eaLnBrk="1" fontAlgn="base" hangingPunct="1">
        <a:spcBef>
          <a:spcPct val="0"/>
        </a:spcBef>
        <a:spcAft>
          <a:spcPct val="0"/>
        </a:spcAft>
        <a:defRPr sz="4528" b="1">
          <a:solidFill>
            <a:schemeClr val="tx1"/>
          </a:solidFill>
          <a:latin typeface="Arial" charset="0"/>
          <a:cs typeface="Arial" charset="0"/>
        </a:defRPr>
      </a:lvl5pPr>
      <a:lvl6pPr marL="608957" algn="l" rtl="0" eaLnBrk="1" fontAlgn="base" hangingPunct="1">
        <a:spcBef>
          <a:spcPct val="0"/>
        </a:spcBef>
        <a:spcAft>
          <a:spcPct val="0"/>
        </a:spcAft>
        <a:defRPr sz="2931">
          <a:solidFill>
            <a:srgbClr val="50504B"/>
          </a:solidFill>
          <a:latin typeface="Arial" pitchFamily="34" charset="0"/>
        </a:defRPr>
      </a:lvl6pPr>
      <a:lvl7pPr marL="1217918" algn="l" rtl="0" eaLnBrk="1" fontAlgn="base" hangingPunct="1">
        <a:spcBef>
          <a:spcPct val="0"/>
        </a:spcBef>
        <a:spcAft>
          <a:spcPct val="0"/>
        </a:spcAft>
        <a:defRPr sz="2931">
          <a:solidFill>
            <a:srgbClr val="50504B"/>
          </a:solidFill>
          <a:latin typeface="Arial" pitchFamily="34" charset="0"/>
        </a:defRPr>
      </a:lvl7pPr>
      <a:lvl8pPr marL="1826876" algn="l" rtl="0" eaLnBrk="1" fontAlgn="base" hangingPunct="1">
        <a:spcBef>
          <a:spcPct val="0"/>
        </a:spcBef>
        <a:spcAft>
          <a:spcPct val="0"/>
        </a:spcAft>
        <a:defRPr sz="2931">
          <a:solidFill>
            <a:srgbClr val="50504B"/>
          </a:solidFill>
          <a:latin typeface="Arial" pitchFamily="34" charset="0"/>
        </a:defRPr>
      </a:lvl8pPr>
      <a:lvl9pPr marL="2435834" algn="l" rtl="0" eaLnBrk="1" fontAlgn="base" hangingPunct="1">
        <a:spcBef>
          <a:spcPct val="0"/>
        </a:spcBef>
        <a:spcAft>
          <a:spcPct val="0"/>
        </a:spcAft>
        <a:defRPr sz="2931">
          <a:solidFill>
            <a:srgbClr val="50504B"/>
          </a:solidFill>
          <a:latin typeface="Arial" pitchFamily="34" charset="0"/>
        </a:defRPr>
      </a:lvl9pPr>
    </p:titleStyle>
    <p:bodyStyle>
      <a:lvl1pPr marL="342900" indent="-342900" algn="l" rtl="0" eaLnBrk="1" fontAlgn="base" hangingPunct="1">
        <a:lnSpc>
          <a:spcPct val="100000"/>
        </a:lnSpc>
        <a:spcBef>
          <a:spcPts val="599"/>
        </a:spcBef>
        <a:spcAft>
          <a:spcPts val="599"/>
        </a:spcAft>
        <a:buSzPct val="100000"/>
        <a:buFont typeface="Arial" panose="020B0604020202020204" pitchFamily="34" charset="0"/>
        <a:buChar char="•"/>
        <a:defRPr sz="1999">
          <a:solidFill>
            <a:schemeClr val="tx1"/>
          </a:solidFill>
          <a:latin typeface="+mn-lt"/>
          <a:ea typeface="+mn-ea"/>
          <a:cs typeface="Arial" pitchFamily="34" charset="0"/>
        </a:defRPr>
      </a:lvl1pPr>
      <a:lvl2pPr marL="647698" indent="-285748" algn="l" rtl="0" eaLnBrk="1" fontAlgn="base" hangingPunct="1">
        <a:lnSpc>
          <a:spcPct val="100000"/>
        </a:lnSpc>
        <a:spcBef>
          <a:spcPts val="599"/>
        </a:spcBef>
        <a:spcAft>
          <a:spcPts val="599"/>
        </a:spcAft>
        <a:buSzPct val="100000"/>
        <a:buFont typeface="Arial" panose="020B0604020202020204" pitchFamily="34" charset="0"/>
        <a:buChar char="•"/>
        <a:defRPr sz="1799">
          <a:solidFill>
            <a:schemeClr val="tx1"/>
          </a:solidFill>
          <a:latin typeface="+mn-lt"/>
          <a:cs typeface="Arial" pitchFamily="34" charset="0"/>
        </a:defRPr>
      </a:lvl2pPr>
      <a:lvl3pPr marL="915986" indent="-285748" algn="l" rtl="0" eaLnBrk="1" fontAlgn="base" hangingPunct="1">
        <a:lnSpc>
          <a:spcPct val="100000"/>
        </a:lnSpc>
        <a:spcBef>
          <a:spcPts val="599"/>
        </a:spcBef>
        <a:spcAft>
          <a:spcPts val="599"/>
        </a:spcAft>
        <a:buSzPct val="100000"/>
        <a:buFont typeface="Arial" panose="020B0604020202020204" pitchFamily="34" charset="0"/>
        <a:buChar char="•"/>
        <a:defRPr sz="1599" i="1">
          <a:solidFill>
            <a:schemeClr val="tx1"/>
          </a:solidFill>
          <a:latin typeface="+mn-lt"/>
          <a:cs typeface="Arial" pitchFamily="34" charset="0"/>
        </a:defRPr>
      </a:lvl3pPr>
      <a:lvl4pPr marL="1182685" indent="-285748" algn="l" rtl="0" eaLnBrk="1" fontAlgn="base" hangingPunct="1">
        <a:lnSpc>
          <a:spcPct val="100000"/>
        </a:lnSpc>
        <a:spcBef>
          <a:spcPts val="599"/>
        </a:spcBef>
        <a:spcAft>
          <a:spcPts val="599"/>
        </a:spcAft>
        <a:buFont typeface="Arial" panose="020B0604020202020204" pitchFamily="34" charset="0"/>
        <a:buChar char="•"/>
        <a:defRPr sz="1599" i="1">
          <a:solidFill>
            <a:schemeClr val="tx1"/>
          </a:solidFill>
          <a:latin typeface="+mn-lt"/>
          <a:cs typeface="Arial" charset="0"/>
        </a:defRPr>
      </a:lvl4pPr>
      <a:lvl5pPr marL="1450973" marR="0" indent="-285748" algn="l" defTabSz="914398" rtl="0" eaLnBrk="1" fontAlgn="base" latinLnBrk="0" hangingPunct="1">
        <a:lnSpc>
          <a:spcPct val="100000"/>
        </a:lnSpc>
        <a:spcBef>
          <a:spcPts val="599"/>
        </a:spcBef>
        <a:spcAft>
          <a:spcPts val="599"/>
        </a:spcAft>
        <a:buClrTx/>
        <a:buSzTx/>
        <a:buFont typeface="Arial" panose="020B0604020202020204" pitchFamily="34" charset="0"/>
        <a:buChar char="•"/>
        <a:tabLst/>
        <a:defRPr sz="1599" i="1">
          <a:solidFill>
            <a:schemeClr val="tx1"/>
          </a:solidFill>
          <a:latin typeface="+mn-lt"/>
          <a:cs typeface="Arial" charset="0"/>
        </a:defRPr>
      </a:lvl5pPr>
      <a:lvl6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6pPr>
      <a:lvl7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7pPr>
      <a:lvl8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8pPr>
      <a:lvl9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9pPr>
    </p:bodyStyle>
    <p:otherStyle>
      <a:defPPr>
        <a:defRPr lang="da-DK"/>
      </a:defPPr>
      <a:lvl1pPr marL="0" algn="l" defTabSz="1217918" rtl="0" eaLnBrk="1" latinLnBrk="0" hangingPunct="1">
        <a:defRPr sz="2399" kern="1200">
          <a:solidFill>
            <a:schemeClr val="tx1"/>
          </a:solidFill>
          <a:latin typeface="+mn-lt"/>
          <a:ea typeface="+mn-ea"/>
          <a:cs typeface="+mn-cs"/>
        </a:defRPr>
      </a:lvl1pPr>
      <a:lvl2pPr marL="608957" algn="l" defTabSz="1217918" rtl="0" eaLnBrk="1" latinLnBrk="0" hangingPunct="1">
        <a:defRPr sz="2399" kern="1200">
          <a:solidFill>
            <a:schemeClr val="tx1"/>
          </a:solidFill>
          <a:latin typeface="+mn-lt"/>
          <a:ea typeface="+mn-ea"/>
          <a:cs typeface="+mn-cs"/>
        </a:defRPr>
      </a:lvl2pPr>
      <a:lvl3pPr marL="1217918" algn="l" defTabSz="1217918" rtl="0" eaLnBrk="1" latinLnBrk="0" hangingPunct="1">
        <a:defRPr sz="2399" kern="1200">
          <a:solidFill>
            <a:schemeClr val="tx1"/>
          </a:solidFill>
          <a:latin typeface="+mn-lt"/>
          <a:ea typeface="+mn-ea"/>
          <a:cs typeface="+mn-cs"/>
        </a:defRPr>
      </a:lvl3pPr>
      <a:lvl4pPr marL="1826876" algn="l" defTabSz="1217918" rtl="0" eaLnBrk="1" latinLnBrk="0" hangingPunct="1">
        <a:defRPr sz="2399" kern="1200">
          <a:solidFill>
            <a:schemeClr val="tx1"/>
          </a:solidFill>
          <a:latin typeface="+mn-lt"/>
          <a:ea typeface="+mn-ea"/>
          <a:cs typeface="+mn-cs"/>
        </a:defRPr>
      </a:lvl4pPr>
      <a:lvl5pPr marL="2435834" algn="l" defTabSz="1217918" rtl="0" eaLnBrk="1" latinLnBrk="0" hangingPunct="1">
        <a:defRPr sz="2399" kern="1200">
          <a:solidFill>
            <a:schemeClr val="tx1"/>
          </a:solidFill>
          <a:latin typeface="+mn-lt"/>
          <a:ea typeface="+mn-ea"/>
          <a:cs typeface="+mn-cs"/>
        </a:defRPr>
      </a:lvl5pPr>
      <a:lvl6pPr marL="3044794" algn="l" defTabSz="1217918" rtl="0" eaLnBrk="1" latinLnBrk="0" hangingPunct="1">
        <a:defRPr sz="2399" kern="1200">
          <a:solidFill>
            <a:schemeClr val="tx1"/>
          </a:solidFill>
          <a:latin typeface="+mn-lt"/>
          <a:ea typeface="+mn-ea"/>
          <a:cs typeface="+mn-cs"/>
        </a:defRPr>
      </a:lvl6pPr>
      <a:lvl7pPr marL="3653751" algn="l" defTabSz="1217918" rtl="0" eaLnBrk="1" latinLnBrk="0" hangingPunct="1">
        <a:defRPr sz="2399" kern="1200">
          <a:solidFill>
            <a:schemeClr val="tx1"/>
          </a:solidFill>
          <a:latin typeface="+mn-lt"/>
          <a:ea typeface="+mn-ea"/>
          <a:cs typeface="+mn-cs"/>
        </a:defRPr>
      </a:lvl7pPr>
      <a:lvl8pPr marL="4262710" algn="l" defTabSz="1217918" rtl="0" eaLnBrk="1" latinLnBrk="0" hangingPunct="1">
        <a:defRPr sz="2399" kern="1200">
          <a:solidFill>
            <a:schemeClr val="tx1"/>
          </a:solidFill>
          <a:latin typeface="+mn-lt"/>
          <a:ea typeface="+mn-ea"/>
          <a:cs typeface="+mn-cs"/>
        </a:defRPr>
      </a:lvl8pPr>
      <a:lvl9pPr marL="4871670" algn="l" defTabSz="1217918" rtl="0" eaLnBrk="1" latinLnBrk="0" hangingPunct="1">
        <a:defRPr sz="239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92" userDrawn="1">
          <p15:clr>
            <a:srgbClr val="000000"/>
          </p15:clr>
        </p15:guide>
        <p15:guide id="2" pos="3840" userDrawn="1">
          <p15:clr>
            <a:srgbClr val="000000"/>
          </p15:clr>
        </p15:guide>
        <p15:guide id="5" pos="507" userDrawn="1">
          <p15:clr>
            <a:srgbClr val="000000"/>
          </p15:clr>
        </p15:guide>
        <p15:guide id="6" pos="7171" userDrawn="1">
          <p15:clr>
            <a:srgbClr val="000000"/>
          </p15:clr>
        </p15:guide>
        <p15:guide id="7" orient="horz" pos="981" userDrawn="1">
          <p15:clr>
            <a:srgbClr val="00000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12.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6.sv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4.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2.sv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6.JP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billede 4" descr="Et billede, der indeholder Luftfotografering, luft, udendørs, Fugleperspektiv&#10;&#10;Automatisk genereret beskrivelse">
            <a:extLst>
              <a:ext uri="{FF2B5EF4-FFF2-40B4-BE49-F238E27FC236}">
                <a16:creationId xmlns:a16="http://schemas.microsoft.com/office/drawing/2014/main" id="{13D55D49-C4EC-171E-FEC5-40240E87DDF2}"/>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20821" b="20821"/>
          <a:stretch>
            <a:fillRect/>
          </a:stretch>
        </p:blipFill>
        <p:spPr>
          <a:xfrm>
            <a:off x="-23813" y="3022118"/>
            <a:ext cx="12215813" cy="4009708"/>
          </a:xfrm>
        </p:spPr>
      </p:pic>
      <p:sp>
        <p:nvSpPr>
          <p:cNvPr id="17" name="Titel 16">
            <a:extLst>
              <a:ext uri="{FF2B5EF4-FFF2-40B4-BE49-F238E27FC236}">
                <a16:creationId xmlns:a16="http://schemas.microsoft.com/office/drawing/2014/main" id="{E278A9BE-630E-C5C4-860F-F16EB3729BD4}"/>
              </a:ext>
            </a:extLst>
          </p:cNvPr>
          <p:cNvSpPr>
            <a:spLocks noGrp="1"/>
          </p:cNvSpPr>
          <p:nvPr>
            <p:ph type="ctrTitle"/>
          </p:nvPr>
        </p:nvSpPr>
        <p:spPr/>
        <p:txBody>
          <a:bodyPr/>
          <a:lstStyle/>
          <a:p>
            <a:r>
              <a:rPr lang="da-DK"/>
              <a:t>Anlæg af Nordhavnstunnelen</a:t>
            </a:r>
          </a:p>
        </p:txBody>
      </p:sp>
      <p:sp>
        <p:nvSpPr>
          <p:cNvPr id="18" name="Undertitel 17">
            <a:extLst>
              <a:ext uri="{FF2B5EF4-FFF2-40B4-BE49-F238E27FC236}">
                <a16:creationId xmlns:a16="http://schemas.microsoft.com/office/drawing/2014/main" id="{385692D7-4A82-974D-E7FC-79FA56BB5D3C}"/>
              </a:ext>
            </a:extLst>
          </p:cNvPr>
          <p:cNvSpPr>
            <a:spLocks noGrp="1"/>
          </p:cNvSpPr>
          <p:nvPr>
            <p:ph type="subTitle" idx="1"/>
          </p:nvPr>
        </p:nvSpPr>
        <p:spPr/>
        <p:txBody>
          <a:bodyPr/>
          <a:lstStyle/>
          <a:p>
            <a:r>
              <a:rPr lang="da-DK"/>
              <a:t>Den klimabevidste rejse</a:t>
            </a:r>
          </a:p>
        </p:txBody>
      </p:sp>
      <p:pic>
        <p:nvPicPr>
          <p:cNvPr id="3" name="Billede 2" descr="Et billede, der indeholder tekst, skærmbillede, Font/skrifttype, plakat&#10;&#10;Automatisk genereret beskrivelse">
            <a:extLst>
              <a:ext uri="{FF2B5EF4-FFF2-40B4-BE49-F238E27FC236}">
                <a16:creationId xmlns:a16="http://schemas.microsoft.com/office/drawing/2014/main" id="{259D3241-544F-BC10-59E0-BA3E6ACEA1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24281" y="1709414"/>
            <a:ext cx="624104" cy="631449"/>
          </a:xfrm>
          <a:prstGeom prst="rect">
            <a:avLst/>
          </a:prstGeom>
        </p:spPr>
      </p:pic>
    </p:spTree>
    <p:custDataLst>
      <p:tags r:id="rId1"/>
    </p:custDataLst>
    <p:extLst>
      <p:ext uri="{BB962C8B-B14F-4D97-AF65-F5344CB8AC3E}">
        <p14:creationId xmlns:p14="http://schemas.microsoft.com/office/powerpoint/2010/main" val="5348315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0FC67BA6-5866-B096-BD0F-E5E630C8AB87}"/>
              </a:ext>
            </a:extLst>
          </p:cNvPr>
          <p:cNvSpPr>
            <a:spLocks noGrp="1"/>
          </p:cNvSpPr>
          <p:nvPr>
            <p:ph type="subTitle" idx="1"/>
          </p:nvPr>
        </p:nvSpPr>
        <p:spPr/>
        <p:txBody>
          <a:bodyPr/>
          <a:lstStyle/>
          <a:p>
            <a:r>
              <a:rPr lang="da-DK" b="0" i="0">
                <a:solidFill>
                  <a:srgbClr val="005EB8"/>
                </a:solidFill>
                <a:effectLst/>
                <a:latin typeface="Arial" panose="020B0604020202020204" pitchFamily="34" charset="0"/>
              </a:rPr>
              <a:t>Nordhavnstunnellens </a:t>
            </a:r>
            <a:r>
              <a:rPr lang="da-DK" b="1" i="0">
                <a:solidFill>
                  <a:srgbClr val="005EB8"/>
                </a:solidFill>
                <a:effectLst/>
                <a:latin typeface="Arial" panose="020B0604020202020204" pitchFamily="34" charset="0"/>
              </a:rPr>
              <a:t>klimabevidste rejse</a:t>
            </a:r>
            <a:endParaRPr lang="da-DK"/>
          </a:p>
        </p:txBody>
      </p:sp>
      <p:sp>
        <p:nvSpPr>
          <p:cNvPr id="3" name="Titel 2">
            <a:extLst>
              <a:ext uri="{FF2B5EF4-FFF2-40B4-BE49-F238E27FC236}">
                <a16:creationId xmlns:a16="http://schemas.microsoft.com/office/drawing/2014/main" id="{F9D13CC2-C682-B144-5DAE-B1DCB3959B09}"/>
              </a:ext>
            </a:extLst>
          </p:cNvPr>
          <p:cNvSpPr>
            <a:spLocks noGrp="1"/>
          </p:cNvSpPr>
          <p:nvPr>
            <p:ph type="title"/>
          </p:nvPr>
        </p:nvSpPr>
        <p:spPr/>
        <p:txBody>
          <a:bodyPr/>
          <a:lstStyle/>
          <a:p>
            <a:r>
              <a:rPr lang="da-DK"/>
              <a:t>Hvordan?</a:t>
            </a:r>
          </a:p>
        </p:txBody>
      </p:sp>
      <p:sp>
        <p:nvSpPr>
          <p:cNvPr id="5" name="Pladsholder til slidenummer 4">
            <a:extLst>
              <a:ext uri="{FF2B5EF4-FFF2-40B4-BE49-F238E27FC236}">
                <a16:creationId xmlns:a16="http://schemas.microsoft.com/office/drawing/2014/main" id="{1A5AC0C9-76B4-88CF-A7E8-8C3D3760041D}"/>
              </a:ext>
            </a:extLst>
          </p:cNvPr>
          <p:cNvSpPr>
            <a:spLocks noGrp="1"/>
          </p:cNvSpPr>
          <p:nvPr>
            <p:ph type="sldNum" sz="quarter" idx="14"/>
          </p:nvPr>
        </p:nvSpPr>
        <p:spPr/>
        <p:txBody>
          <a:bodyPr/>
          <a:lstStyle/>
          <a:p>
            <a:fld id="{6ACBDE86-91AD-4605-99AD-6345013A9E73}" type="slidenum">
              <a:rPr lang="da-DK" smtClean="0"/>
              <a:pPr/>
              <a:t>10</a:t>
            </a:fld>
            <a:endParaRPr lang="da-DK"/>
          </a:p>
        </p:txBody>
      </p:sp>
      <p:sp>
        <p:nvSpPr>
          <p:cNvPr id="6" name="Pladsholder til indhold 3">
            <a:extLst>
              <a:ext uri="{FF2B5EF4-FFF2-40B4-BE49-F238E27FC236}">
                <a16:creationId xmlns:a16="http://schemas.microsoft.com/office/drawing/2014/main" id="{0302A5B9-66CF-FACB-DCB3-B60FCD00BE9E}"/>
              </a:ext>
            </a:extLst>
          </p:cNvPr>
          <p:cNvSpPr txBox="1">
            <a:spLocks/>
          </p:cNvSpPr>
          <p:nvPr/>
        </p:nvSpPr>
        <p:spPr bwMode="auto">
          <a:xfrm>
            <a:off x="371474" y="1621190"/>
            <a:ext cx="4343030" cy="458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lnSpc>
                <a:spcPct val="100000"/>
              </a:lnSpc>
              <a:spcBef>
                <a:spcPts val="599"/>
              </a:spcBef>
              <a:spcAft>
                <a:spcPts val="599"/>
              </a:spcAft>
              <a:buSzPct val="100000"/>
              <a:buFont typeface="Arial" panose="020B0604020202020204" pitchFamily="34" charset="0"/>
              <a:buChar char="•"/>
              <a:defRPr sz="1999" i="0">
                <a:solidFill>
                  <a:schemeClr val="tx1"/>
                </a:solidFill>
                <a:latin typeface="+mn-lt"/>
                <a:ea typeface="+mn-ea"/>
                <a:cs typeface="Arial" pitchFamily="34" charset="0"/>
              </a:defRPr>
            </a:lvl1pPr>
            <a:lvl2pPr marL="649350" indent="-285748" algn="l" rtl="0" eaLnBrk="1" fontAlgn="base" hangingPunct="1">
              <a:lnSpc>
                <a:spcPct val="100000"/>
              </a:lnSpc>
              <a:spcBef>
                <a:spcPts val="599"/>
              </a:spcBef>
              <a:spcAft>
                <a:spcPts val="599"/>
              </a:spcAft>
              <a:buSzPct val="100000"/>
              <a:buFont typeface="Arial" panose="020B0604020202020204" pitchFamily="34" charset="0"/>
              <a:buChar char="•"/>
              <a:defRPr sz="1799">
                <a:solidFill>
                  <a:schemeClr val="tx1"/>
                </a:solidFill>
                <a:latin typeface="+mn-lt"/>
                <a:cs typeface="Arial" pitchFamily="34" charset="0"/>
              </a:defRPr>
            </a:lvl2pPr>
            <a:lvl3pPr marL="915748" indent="-285748" algn="l" rtl="0" eaLnBrk="1" fontAlgn="base" hangingPunct="1">
              <a:lnSpc>
                <a:spcPct val="100000"/>
              </a:lnSpc>
              <a:spcBef>
                <a:spcPts val="599"/>
              </a:spcBef>
              <a:spcAft>
                <a:spcPts val="599"/>
              </a:spcAft>
              <a:buSzPct val="100000"/>
              <a:buFont typeface="Arial" panose="020B0604020202020204" pitchFamily="34" charset="0"/>
              <a:buChar char="•"/>
              <a:defRPr sz="1599" i="1">
                <a:solidFill>
                  <a:schemeClr val="tx1"/>
                </a:solidFill>
                <a:latin typeface="+mn-lt"/>
                <a:cs typeface="Arial" pitchFamily="34" charset="0"/>
              </a:defRPr>
            </a:lvl3pPr>
            <a:lvl4pPr marL="1185748" indent="-285748" algn="l" rtl="0" eaLnBrk="1" fontAlgn="base" hangingPunct="1">
              <a:lnSpc>
                <a:spcPct val="100000"/>
              </a:lnSpc>
              <a:spcBef>
                <a:spcPts val="599"/>
              </a:spcBef>
              <a:spcAft>
                <a:spcPts val="599"/>
              </a:spcAft>
              <a:buFont typeface="Arial" panose="020B0604020202020204" pitchFamily="34" charset="0"/>
              <a:buChar char="•"/>
              <a:defRPr sz="1599" i="1">
                <a:solidFill>
                  <a:schemeClr val="tx1"/>
                </a:solidFill>
                <a:latin typeface="+mn-lt"/>
                <a:cs typeface="Arial" charset="0"/>
              </a:defRPr>
            </a:lvl4pPr>
            <a:lvl5pPr marL="1452148" marR="0" indent="-285748" algn="l" defTabSz="914398" rtl="0" eaLnBrk="1" fontAlgn="base" latinLnBrk="0" hangingPunct="1">
              <a:lnSpc>
                <a:spcPct val="100000"/>
              </a:lnSpc>
              <a:spcBef>
                <a:spcPts val="599"/>
              </a:spcBef>
              <a:spcAft>
                <a:spcPts val="599"/>
              </a:spcAft>
              <a:buClrTx/>
              <a:buSzTx/>
              <a:buFont typeface="Arial" panose="020B0604020202020204" pitchFamily="34" charset="0"/>
              <a:buChar char="•"/>
              <a:tabLst/>
              <a:defRPr sz="1599" i="1">
                <a:solidFill>
                  <a:schemeClr val="tx1"/>
                </a:solidFill>
                <a:latin typeface="+mn-lt"/>
                <a:cs typeface="Arial" charset="0"/>
              </a:defRPr>
            </a:lvl5pPr>
            <a:lvl6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6pPr>
            <a:lvl7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7pPr>
            <a:lvl8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8pPr>
            <a:lvl9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9pPr>
          </a:lstStyle>
          <a:p>
            <a:pPr marL="0" indent="0">
              <a:buNone/>
            </a:pPr>
            <a:r>
              <a:rPr lang="da-DK" sz="2800" b="1" kern="0" dirty="0">
                <a:solidFill>
                  <a:srgbClr val="005EB8"/>
                </a:solidFill>
              </a:rPr>
              <a:t>Statens </a:t>
            </a:r>
            <a:r>
              <a:rPr lang="da-DK" sz="2800" b="1" kern="0" dirty="0" err="1">
                <a:solidFill>
                  <a:srgbClr val="005EB8"/>
                </a:solidFill>
              </a:rPr>
              <a:t>Vegvesen</a:t>
            </a:r>
            <a:r>
              <a:rPr lang="da-DK" sz="2000" b="1" kern="0" dirty="0">
                <a:solidFill>
                  <a:srgbClr val="005EB8"/>
                </a:solidFill>
              </a:rPr>
              <a:t> </a:t>
            </a:r>
            <a:r>
              <a:rPr lang="da-DK" sz="2000" kern="0" dirty="0"/>
              <a:t>(Norge), lavede prototype programmet </a:t>
            </a:r>
            <a:r>
              <a:rPr lang="da-DK" sz="2800" b="1" kern="0" dirty="0" err="1">
                <a:solidFill>
                  <a:srgbClr val="005EB8"/>
                </a:solidFill>
              </a:rPr>
              <a:t>VegLCA</a:t>
            </a:r>
            <a:r>
              <a:rPr lang="da-DK" sz="2000" kern="0" dirty="0"/>
              <a:t> i 2015 til udførelse af LCA på infrastrukturprojekter.</a:t>
            </a:r>
          </a:p>
          <a:p>
            <a:pPr marL="0" indent="0">
              <a:buNone/>
            </a:pPr>
            <a:r>
              <a:rPr lang="da-DK" sz="2000" kern="0" dirty="0"/>
              <a:t>Denne er udgangspunkt for at Vejdirektoratet i samarbejde med COWI lavede et tilsvarende program </a:t>
            </a:r>
            <a:r>
              <a:rPr lang="da-DK" sz="2800" b="1" kern="0" dirty="0">
                <a:solidFill>
                  <a:srgbClr val="005EB8"/>
                </a:solidFill>
              </a:rPr>
              <a:t>InfraLCA</a:t>
            </a:r>
            <a:r>
              <a:rPr lang="da-DK" sz="2000" kern="0" dirty="0"/>
              <a:t>. </a:t>
            </a:r>
          </a:p>
          <a:p>
            <a:pPr marL="0" indent="0">
              <a:buNone/>
            </a:pPr>
            <a:endParaRPr lang="da-DK" sz="2000" kern="0" dirty="0"/>
          </a:p>
          <a:p>
            <a:pPr marL="0" indent="0">
              <a:buNone/>
            </a:pPr>
            <a:endParaRPr lang="da-DK" dirty="0"/>
          </a:p>
          <a:p>
            <a:endParaRPr lang="da-DK" kern="0" dirty="0"/>
          </a:p>
        </p:txBody>
      </p:sp>
      <p:pic>
        <p:nvPicPr>
          <p:cNvPr id="8" name="Billede 7">
            <a:extLst>
              <a:ext uri="{FF2B5EF4-FFF2-40B4-BE49-F238E27FC236}">
                <a16:creationId xmlns:a16="http://schemas.microsoft.com/office/drawing/2014/main" id="{F872E13A-B6D8-C780-272F-0F023D1053F6}"/>
              </a:ext>
            </a:extLst>
          </p:cNvPr>
          <p:cNvPicPr>
            <a:picLocks noChangeAspect="1"/>
          </p:cNvPicPr>
          <p:nvPr/>
        </p:nvPicPr>
        <p:blipFill>
          <a:blip r:embed="rId3"/>
          <a:stretch>
            <a:fillRect/>
          </a:stretch>
        </p:blipFill>
        <p:spPr>
          <a:xfrm>
            <a:off x="5334638" y="1700212"/>
            <a:ext cx="6557325" cy="3554619"/>
          </a:xfrm>
          <a:prstGeom prst="rect">
            <a:avLst/>
          </a:prstGeom>
        </p:spPr>
      </p:pic>
      <p:pic>
        <p:nvPicPr>
          <p:cNvPr id="4" name="Billede 3" descr="Et billede, der indeholder tekst, skærmbillede, Font/skrifttype, plakat&#10;&#10;Automatisk genereret beskrivelse">
            <a:extLst>
              <a:ext uri="{FF2B5EF4-FFF2-40B4-BE49-F238E27FC236}">
                <a16:creationId xmlns:a16="http://schemas.microsoft.com/office/drawing/2014/main" id="{85E89E0E-A954-D691-ABD1-E36EE3D533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spTree>
    <p:extLst>
      <p:ext uri="{BB962C8B-B14F-4D97-AF65-F5344CB8AC3E}">
        <p14:creationId xmlns:p14="http://schemas.microsoft.com/office/powerpoint/2010/main" val="7968157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0FC67BA6-5866-B096-BD0F-E5E630C8AB87}"/>
              </a:ext>
            </a:extLst>
          </p:cNvPr>
          <p:cNvSpPr>
            <a:spLocks noGrp="1"/>
          </p:cNvSpPr>
          <p:nvPr>
            <p:ph type="subTitle" idx="1"/>
          </p:nvPr>
        </p:nvSpPr>
        <p:spPr>
          <a:xfrm>
            <a:off x="357981" y="342900"/>
            <a:ext cx="9856991" cy="171734"/>
          </a:xfrm>
        </p:spPr>
        <p:txBody>
          <a:bodyPr vert="horz" wrap="square" lIns="0" tIns="0" rIns="0" bIns="0" numCol="1" anchor="ctr" anchorCtr="0" compatLnSpc="1">
            <a:prstTxWarp prst="textNoShape">
              <a:avLst/>
            </a:prstTxWarp>
            <a:normAutofit/>
          </a:bodyPr>
          <a:lstStyle/>
          <a:p>
            <a:pPr>
              <a:spcAft>
                <a:spcPts val="600"/>
              </a:spcAft>
            </a:pPr>
            <a:r>
              <a:rPr lang="da-DK" b="0" i="0" cap="all" baseline="0">
                <a:effectLst/>
                <a:latin typeface="+mj-lt"/>
                <a:ea typeface="+mn-ea"/>
                <a:cs typeface="Arial" pitchFamily="34" charset="0"/>
              </a:rPr>
              <a:t>Nordhavnstunnellens klimabevidste rejse</a:t>
            </a:r>
            <a:endParaRPr lang="da-DK" b="0" cap="all" baseline="0">
              <a:latin typeface="+mj-lt"/>
              <a:ea typeface="+mn-ea"/>
              <a:cs typeface="Arial" pitchFamily="34" charset="0"/>
            </a:endParaRPr>
          </a:p>
        </p:txBody>
      </p:sp>
      <p:sp>
        <p:nvSpPr>
          <p:cNvPr id="3" name="Titel 2">
            <a:extLst>
              <a:ext uri="{FF2B5EF4-FFF2-40B4-BE49-F238E27FC236}">
                <a16:creationId xmlns:a16="http://schemas.microsoft.com/office/drawing/2014/main" id="{F9D13CC2-C682-B144-5DAE-B1DCB3959B09}"/>
              </a:ext>
            </a:extLst>
          </p:cNvPr>
          <p:cNvSpPr>
            <a:spLocks noGrp="1"/>
          </p:cNvSpPr>
          <p:nvPr>
            <p:ph type="title"/>
          </p:nvPr>
        </p:nvSpPr>
        <p:spPr>
          <a:xfrm>
            <a:off x="337091" y="816176"/>
            <a:ext cx="11525659" cy="968391"/>
          </a:xfrm>
        </p:spPr>
        <p:txBody>
          <a:bodyPr vert="horz" wrap="square" lIns="0" tIns="0" rIns="0" bIns="0" numCol="1" anchor="ctr" anchorCtr="0" compatLnSpc="1">
            <a:prstTxWarp prst="textNoShape">
              <a:avLst/>
            </a:prstTxWarp>
            <a:normAutofit/>
          </a:bodyPr>
          <a:lstStyle/>
          <a:p>
            <a:r>
              <a:rPr lang="da-DK" b="1" spc="-100" baseline="0" dirty="0" err="1">
                <a:latin typeface="+mj-lt"/>
                <a:ea typeface="+mj-ea"/>
                <a:cs typeface="Arial" pitchFamily="34" charset="0"/>
              </a:rPr>
              <a:t>InfraLCA</a:t>
            </a:r>
            <a:endParaRPr lang="da-DK" b="1" spc="-100" baseline="0" dirty="0">
              <a:latin typeface="+mj-lt"/>
              <a:ea typeface="+mj-ea"/>
              <a:cs typeface="Arial" pitchFamily="34" charset="0"/>
            </a:endParaRPr>
          </a:p>
        </p:txBody>
      </p:sp>
      <p:sp>
        <p:nvSpPr>
          <p:cNvPr id="6" name="Pladsholder til indhold 3">
            <a:extLst>
              <a:ext uri="{FF2B5EF4-FFF2-40B4-BE49-F238E27FC236}">
                <a16:creationId xmlns:a16="http://schemas.microsoft.com/office/drawing/2014/main" id="{0302A5B9-66CF-FACB-DCB3-B60FCD00BE9E}"/>
              </a:ext>
            </a:extLst>
          </p:cNvPr>
          <p:cNvSpPr txBox="1">
            <a:spLocks/>
          </p:cNvSpPr>
          <p:nvPr/>
        </p:nvSpPr>
        <p:spPr bwMode="auto">
          <a:xfrm>
            <a:off x="386856" y="1709957"/>
            <a:ext cx="5372709" cy="4468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normAutofit fontScale="92500" lnSpcReduction="20000"/>
          </a:bodyPr>
          <a:lstStyle>
            <a:lvl1pPr marL="342900" indent="-342900" algn="l" rtl="0" eaLnBrk="1" fontAlgn="base" hangingPunct="1">
              <a:lnSpc>
                <a:spcPct val="100000"/>
              </a:lnSpc>
              <a:spcBef>
                <a:spcPts val="599"/>
              </a:spcBef>
              <a:spcAft>
                <a:spcPts val="599"/>
              </a:spcAft>
              <a:buSzPct val="100000"/>
              <a:buFont typeface="Arial" panose="020B0604020202020204" pitchFamily="34" charset="0"/>
              <a:buChar char="•"/>
              <a:defRPr sz="1999" i="0">
                <a:solidFill>
                  <a:schemeClr val="tx1"/>
                </a:solidFill>
                <a:latin typeface="+mn-lt"/>
                <a:ea typeface="+mn-ea"/>
                <a:cs typeface="Arial" pitchFamily="34" charset="0"/>
              </a:defRPr>
            </a:lvl1pPr>
            <a:lvl2pPr marL="649350" indent="-285748" algn="l" rtl="0" eaLnBrk="1" fontAlgn="base" hangingPunct="1">
              <a:lnSpc>
                <a:spcPct val="100000"/>
              </a:lnSpc>
              <a:spcBef>
                <a:spcPts val="599"/>
              </a:spcBef>
              <a:spcAft>
                <a:spcPts val="599"/>
              </a:spcAft>
              <a:buSzPct val="100000"/>
              <a:buFont typeface="Arial" panose="020B0604020202020204" pitchFamily="34" charset="0"/>
              <a:buChar char="•"/>
              <a:defRPr sz="1799">
                <a:solidFill>
                  <a:schemeClr val="tx1"/>
                </a:solidFill>
                <a:latin typeface="+mn-lt"/>
                <a:cs typeface="Arial" pitchFamily="34" charset="0"/>
              </a:defRPr>
            </a:lvl2pPr>
            <a:lvl3pPr marL="915748" indent="-285748" algn="l" rtl="0" eaLnBrk="1" fontAlgn="base" hangingPunct="1">
              <a:lnSpc>
                <a:spcPct val="100000"/>
              </a:lnSpc>
              <a:spcBef>
                <a:spcPts val="599"/>
              </a:spcBef>
              <a:spcAft>
                <a:spcPts val="599"/>
              </a:spcAft>
              <a:buSzPct val="100000"/>
              <a:buFont typeface="Arial" panose="020B0604020202020204" pitchFamily="34" charset="0"/>
              <a:buChar char="•"/>
              <a:defRPr sz="1599" i="1">
                <a:solidFill>
                  <a:schemeClr val="tx1"/>
                </a:solidFill>
                <a:latin typeface="+mn-lt"/>
                <a:cs typeface="Arial" pitchFamily="34" charset="0"/>
              </a:defRPr>
            </a:lvl3pPr>
            <a:lvl4pPr marL="1185748" indent="-285748" algn="l" rtl="0" eaLnBrk="1" fontAlgn="base" hangingPunct="1">
              <a:lnSpc>
                <a:spcPct val="100000"/>
              </a:lnSpc>
              <a:spcBef>
                <a:spcPts val="599"/>
              </a:spcBef>
              <a:spcAft>
                <a:spcPts val="599"/>
              </a:spcAft>
              <a:buFont typeface="Arial" panose="020B0604020202020204" pitchFamily="34" charset="0"/>
              <a:buChar char="•"/>
              <a:defRPr sz="1599" i="1">
                <a:solidFill>
                  <a:schemeClr val="tx1"/>
                </a:solidFill>
                <a:latin typeface="+mn-lt"/>
                <a:cs typeface="Arial" charset="0"/>
              </a:defRPr>
            </a:lvl4pPr>
            <a:lvl5pPr marL="1452148" marR="0" indent="-285748" algn="l" defTabSz="914398" rtl="0" eaLnBrk="1" fontAlgn="base" latinLnBrk="0" hangingPunct="1">
              <a:lnSpc>
                <a:spcPct val="100000"/>
              </a:lnSpc>
              <a:spcBef>
                <a:spcPts val="599"/>
              </a:spcBef>
              <a:spcAft>
                <a:spcPts val="599"/>
              </a:spcAft>
              <a:buClrTx/>
              <a:buSzTx/>
              <a:buFont typeface="Arial" panose="020B0604020202020204" pitchFamily="34" charset="0"/>
              <a:buChar char="•"/>
              <a:tabLst/>
              <a:defRPr sz="1599" i="1">
                <a:solidFill>
                  <a:schemeClr val="tx1"/>
                </a:solidFill>
                <a:latin typeface="+mn-lt"/>
                <a:cs typeface="Arial" charset="0"/>
              </a:defRPr>
            </a:lvl5pPr>
            <a:lvl6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6pPr>
            <a:lvl7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7pPr>
            <a:lvl8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8pPr>
            <a:lvl9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9pPr>
          </a:lstStyle>
          <a:p>
            <a:pPr marL="0" indent="0">
              <a:buNone/>
            </a:pPr>
            <a:r>
              <a:rPr lang="da-DK" sz="2800" b="1" kern="0" dirty="0">
                <a:solidFill>
                  <a:srgbClr val="005EB8"/>
                </a:solidFill>
              </a:rPr>
              <a:t>Pionerprojekt</a:t>
            </a:r>
            <a:r>
              <a:rPr lang="da-DK" kern="0" dirty="0"/>
              <a:t>, hvor Vejdirektoratet har krav til brug af </a:t>
            </a:r>
            <a:r>
              <a:rPr lang="da-DK" kern="0" dirty="0" err="1"/>
              <a:t>InfraLCA</a:t>
            </a:r>
            <a:r>
              <a:rPr lang="da-DK" kern="0" dirty="0"/>
              <a:t>.</a:t>
            </a:r>
          </a:p>
          <a:p>
            <a:pPr marL="0" indent="0">
              <a:buNone/>
            </a:pPr>
            <a:endParaRPr lang="da-DK" kern="0" dirty="0"/>
          </a:p>
          <a:p>
            <a:pPr marL="0" indent="0">
              <a:buNone/>
            </a:pPr>
            <a:r>
              <a:rPr lang="da-DK" kern="0" dirty="0"/>
              <a:t>Fremtidige projekter hos Vejdirektoratet skal bruge </a:t>
            </a:r>
            <a:r>
              <a:rPr lang="da-DK" sz="2800" b="1" kern="0" dirty="0">
                <a:solidFill>
                  <a:srgbClr val="005EB8"/>
                </a:solidFill>
              </a:rPr>
              <a:t>InfraLCA</a:t>
            </a:r>
            <a:r>
              <a:rPr lang="da-DK" kern="0" dirty="0"/>
              <a:t> i alle projektfaser. </a:t>
            </a:r>
          </a:p>
          <a:p>
            <a:pPr marL="0" indent="0">
              <a:buNone/>
            </a:pPr>
            <a:endParaRPr lang="da-DK" kern="0" dirty="0"/>
          </a:p>
          <a:p>
            <a:pPr marL="0" indent="0">
              <a:buNone/>
            </a:pPr>
            <a:r>
              <a:rPr lang="da-DK" sz="2800" b="1" dirty="0">
                <a:solidFill>
                  <a:srgbClr val="005EB8"/>
                </a:solidFill>
              </a:rPr>
              <a:t>Hvad?</a:t>
            </a:r>
            <a:r>
              <a:rPr lang="da-DK" sz="2000" b="1" dirty="0">
                <a:solidFill>
                  <a:srgbClr val="005EB8"/>
                </a:solidFill>
              </a:rPr>
              <a:t> </a:t>
            </a:r>
            <a:r>
              <a:rPr lang="da-DK" sz="2000" dirty="0"/>
              <a:t>LCA er et værktøj til at opgøre miljøpåvirkning – klimapåvirkning og ressourceforbrug på mobilitets infrastruktur. </a:t>
            </a:r>
          </a:p>
          <a:p>
            <a:pPr marL="0" indent="0">
              <a:buNone/>
            </a:pPr>
            <a:endParaRPr lang="da-DK" sz="2000" dirty="0"/>
          </a:p>
          <a:p>
            <a:pPr marL="0" indent="0">
              <a:buNone/>
            </a:pPr>
            <a:r>
              <a:rPr lang="da-DK" sz="2800" b="1" dirty="0">
                <a:solidFill>
                  <a:srgbClr val="005EB8"/>
                </a:solidFill>
              </a:rPr>
              <a:t>Hvornår? </a:t>
            </a:r>
            <a:r>
              <a:rPr lang="da-DK" sz="2000" dirty="0"/>
              <a:t>Tidlige designfaser, detailprojektering, efterberegning af afsluttet anlægsprojekt.</a:t>
            </a:r>
          </a:p>
          <a:p>
            <a:pPr marL="0" indent="0">
              <a:buNone/>
            </a:pPr>
            <a:endParaRPr lang="da-DK" kern="0" dirty="0"/>
          </a:p>
          <a:p>
            <a:endParaRPr lang="da-DK" dirty="0"/>
          </a:p>
          <a:p>
            <a:endParaRPr lang="da-DK" kern="0" dirty="0"/>
          </a:p>
        </p:txBody>
      </p:sp>
      <p:pic>
        <p:nvPicPr>
          <p:cNvPr id="7" name="Billede 6" descr="Et billede, der indeholder jord, værktøj, skovl, udendørs&#10;&#10;Automatisk genereret beskrivelse">
            <a:extLst>
              <a:ext uri="{FF2B5EF4-FFF2-40B4-BE49-F238E27FC236}">
                <a16:creationId xmlns:a16="http://schemas.microsoft.com/office/drawing/2014/main" id="{745F49F0-1D74-F05F-32AB-6FE58112EB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412" y="1700213"/>
            <a:ext cx="3699551" cy="2469451"/>
          </a:xfrm>
          <a:prstGeom prst="rect">
            <a:avLst/>
          </a:prstGeom>
          <a:noFill/>
        </p:spPr>
      </p:pic>
      <p:sp>
        <p:nvSpPr>
          <p:cNvPr id="5" name="Pladsholder til slidenummer 4">
            <a:extLst>
              <a:ext uri="{FF2B5EF4-FFF2-40B4-BE49-F238E27FC236}">
                <a16:creationId xmlns:a16="http://schemas.microsoft.com/office/drawing/2014/main" id="{1A5AC0C9-76B4-88CF-A7E8-8C3D3760041D}"/>
              </a:ext>
            </a:extLst>
          </p:cNvPr>
          <p:cNvSpPr>
            <a:spLocks noGrp="1"/>
          </p:cNvSpPr>
          <p:nvPr>
            <p:ph type="sldNum" sz="quarter" idx="14"/>
          </p:nvPr>
        </p:nvSpPr>
        <p:spPr>
          <a:xfrm>
            <a:off x="11208568" y="342899"/>
            <a:ext cx="338464" cy="171734"/>
          </a:xfrm>
        </p:spPr>
        <p:txBody>
          <a:bodyPr lIns="0" tIns="0" rIns="0" bIns="0" anchor="ctr" anchorCtr="0">
            <a:normAutofit/>
          </a:bodyPr>
          <a:lstStyle/>
          <a:p>
            <a:pPr>
              <a:spcAft>
                <a:spcPts val="600"/>
              </a:spcAft>
            </a:pPr>
            <a:fld id="{6ACBDE86-91AD-4605-99AD-6345013A9E73}" type="slidenum">
              <a:rPr lang="da-DK" smtClean="0"/>
              <a:pPr>
                <a:spcAft>
                  <a:spcPts val="600"/>
                </a:spcAft>
              </a:pPr>
              <a:t>11</a:t>
            </a:fld>
            <a:endParaRPr lang="da-DK"/>
          </a:p>
        </p:txBody>
      </p:sp>
      <p:pic>
        <p:nvPicPr>
          <p:cNvPr id="4" name="Billede 3" descr="Et billede, der indeholder tekst, skærmbillede, Font/skrifttype, plakat&#10;&#10;Automatisk genereret beskrivelse">
            <a:extLst>
              <a:ext uri="{FF2B5EF4-FFF2-40B4-BE49-F238E27FC236}">
                <a16:creationId xmlns:a16="http://schemas.microsoft.com/office/drawing/2014/main" id="{755629F3-16E3-719C-4F75-FD5BEBD043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pic>
        <p:nvPicPr>
          <p:cNvPr id="8" name="Billede 7">
            <a:extLst>
              <a:ext uri="{FF2B5EF4-FFF2-40B4-BE49-F238E27FC236}">
                <a16:creationId xmlns:a16="http://schemas.microsoft.com/office/drawing/2014/main" id="{F0A7EA7E-33C3-3B46-9FAA-36F4D909DA73}"/>
              </a:ext>
            </a:extLst>
          </p:cNvPr>
          <p:cNvPicPr>
            <a:picLocks noChangeAspect="1"/>
          </p:cNvPicPr>
          <p:nvPr/>
        </p:nvPicPr>
        <p:blipFill>
          <a:blip r:embed="rId5"/>
          <a:stretch>
            <a:fillRect/>
          </a:stretch>
        </p:blipFill>
        <p:spPr>
          <a:xfrm rot="1022903">
            <a:off x="9284099" y="4418658"/>
            <a:ext cx="1516175" cy="21525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6448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A7EEBE42-F40B-D197-D527-6F7729CBEDDC}"/>
              </a:ext>
            </a:extLst>
          </p:cNvPr>
          <p:cNvSpPr>
            <a:spLocks noGrp="1"/>
          </p:cNvSpPr>
          <p:nvPr>
            <p:ph type="subTitle" idx="1"/>
          </p:nvPr>
        </p:nvSpPr>
        <p:spPr/>
        <p:txBody>
          <a:bodyPr/>
          <a:lstStyle/>
          <a:p>
            <a:r>
              <a:rPr lang="da-DK" b="0" i="0" dirty="0">
                <a:solidFill>
                  <a:srgbClr val="005EB8"/>
                </a:solidFill>
                <a:effectLst/>
                <a:latin typeface="Arial" panose="020B0604020202020204" pitchFamily="34" charset="0"/>
              </a:rPr>
              <a:t>Nordhavnstunnellens </a:t>
            </a:r>
            <a:r>
              <a:rPr lang="da-DK" b="1" i="0" dirty="0">
                <a:solidFill>
                  <a:srgbClr val="005EB8"/>
                </a:solidFill>
                <a:effectLst/>
                <a:latin typeface="Arial" panose="020B0604020202020204" pitchFamily="34" charset="0"/>
              </a:rPr>
              <a:t>klimabevidste rejse</a:t>
            </a:r>
            <a:endParaRPr lang="da-DK" dirty="0">
              <a:solidFill>
                <a:srgbClr val="005EB8"/>
              </a:solidFill>
            </a:endParaRPr>
          </a:p>
        </p:txBody>
      </p:sp>
      <p:sp>
        <p:nvSpPr>
          <p:cNvPr id="3" name="Titel 2">
            <a:extLst>
              <a:ext uri="{FF2B5EF4-FFF2-40B4-BE49-F238E27FC236}">
                <a16:creationId xmlns:a16="http://schemas.microsoft.com/office/drawing/2014/main" id="{0F94B139-000D-BC01-1943-A57955036F4F}"/>
              </a:ext>
            </a:extLst>
          </p:cNvPr>
          <p:cNvSpPr>
            <a:spLocks noGrp="1"/>
          </p:cNvSpPr>
          <p:nvPr>
            <p:ph type="title"/>
          </p:nvPr>
        </p:nvSpPr>
        <p:spPr/>
        <p:txBody>
          <a:bodyPr/>
          <a:lstStyle/>
          <a:p>
            <a:r>
              <a:rPr lang="da-DK" dirty="0"/>
              <a:t>InfraLCA</a:t>
            </a:r>
            <a:r>
              <a:rPr lang="da-DK"/>
              <a:t> værktøj</a:t>
            </a:r>
          </a:p>
        </p:txBody>
      </p:sp>
      <p:sp>
        <p:nvSpPr>
          <p:cNvPr id="4" name="Pladsholder til indhold 3">
            <a:extLst>
              <a:ext uri="{FF2B5EF4-FFF2-40B4-BE49-F238E27FC236}">
                <a16:creationId xmlns:a16="http://schemas.microsoft.com/office/drawing/2014/main" id="{C973705B-D2D4-1F99-48CB-813F5F3E8843}"/>
              </a:ext>
            </a:extLst>
          </p:cNvPr>
          <p:cNvSpPr>
            <a:spLocks noGrp="1"/>
          </p:cNvSpPr>
          <p:nvPr>
            <p:ph sz="quarter" idx="21"/>
          </p:nvPr>
        </p:nvSpPr>
        <p:spPr>
          <a:xfrm>
            <a:off x="371475" y="1621189"/>
            <a:ext cx="5724526" cy="4533109"/>
          </a:xfrm>
        </p:spPr>
        <p:txBody>
          <a:bodyPr/>
          <a:lstStyle/>
          <a:p>
            <a:pPr marL="0" indent="0">
              <a:buNone/>
            </a:pPr>
            <a:endParaRPr lang="da-DK" sz="2800" b="1" dirty="0">
              <a:solidFill>
                <a:srgbClr val="005EB8"/>
              </a:solidFill>
            </a:endParaRPr>
          </a:p>
          <a:p>
            <a:pPr marL="0" indent="0">
              <a:buNone/>
            </a:pPr>
            <a:endParaRPr lang="da-DK" sz="2000" dirty="0"/>
          </a:p>
        </p:txBody>
      </p:sp>
      <p:sp>
        <p:nvSpPr>
          <p:cNvPr id="5" name="Pladsholder til slidenummer 4">
            <a:extLst>
              <a:ext uri="{FF2B5EF4-FFF2-40B4-BE49-F238E27FC236}">
                <a16:creationId xmlns:a16="http://schemas.microsoft.com/office/drawing/2014/main" id="{AEDA191A-0646-B54F-8048-3F50260E2919}"/>
              </a:ext>
            </a:extLst>
          </p:cNvPr>
          <p:cNvSpPr>
            <a:spLocks noGrp="1"/>
          </p:cNvSpPr>
          <p:nvPr>
            <p:ph type="sldNum" sz="quarter" idx="14"/>
          </p:nvPr>
        </p:nvSpPr>
        <p:spPr/>
        <p:txBody>
          <a:bodyPr/>
          <a:lstStyle/>
          <a:p>
            <a:fld id="{6ACBDE86-91AD-4605-99AD-6345013A9E73}" type="slidenum">
              <a:rPr lang="da-DK" smtClean="0"/>
              <a:pPr/>
              <a:t>12</a:t>
            </a:fld>
            <a:endParaRPr lang="da-DK"/>
          </a:p>
        </p:txBody>
      </p:sp>
      <p:pic>
        <p:nvPicPr>
          <p:cNvPr id="9" name="Billede 8">
            <a:extLst>
              <a:ext uri="{FF2B5EF4-FFF2-40B4-BE49-F238E27FC236}">
                <a16:creationId xmlns:a16="http://schemas.microsoft.com/office/drawing/2014/main" id="{F9634A70-BE75-3774-E37A-71393B936D18}"/>
              </a:ext>
            </a:extLst>
          </p:cNvPr>
          <p:cNvPicPr>
            <a:picLocks noChangeAspect="1"/>
          </p:cNvPicPr>
          <p:nvPr/>
        </p:nvPicPr>
        <p:blipFill>
          <a:blip r:embed="rId3"/>
          <a:stretch>
            <a:fillRect/>
          </a:stretch>
        </p:blipFill>
        <p:spPr>
          <a:xfrm rot="548606">
            <a:off x="7996743" y="1570397"/>
            <a:ext cx="3071244" cy="4360300"/>
          </a:xfrm>
          <a:prstGeom prst="rect">
            <a:avLst/>
          </a:prstGeom>
          <a:ln>
            <a:noFill/>
          </a:ln>
          <a:effectLst>
            <a:outerShdw blurRad="292100" dist="139700" dir="2700000" algn="tl" rotWithShape="0">
              <a:srgbClr val="333333">
                <a:alpha val="65000"/>
              </a:srgbClr>
            </a:outerShdw>
          </a:effectLst>
        </p:spPr>
      </p:pic>
      <p:pic>
        <p:nvPicPr>
          <p:cNvPr id="6" name="Billede 5" descr="Et billede, der indeholder tekst, skærmbillede, Font/skrifttype, plakat&#10;&#10;Automatisk genereret beskrivelse">
            <a:extLst>
              <a:ext uri="{FF2B5EF4-FFF2-40B4-BE49-F238E27FC236}">
                <a16:creationId xmlns:a16="http://schemas.microsoft.com/office/drawing/2014/main" id="{F38D38FB-8F84-A2D9-6B4B-5169A9CD5B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spTree>
    <p:extLst>
      <p:ext uri="{BB962C8B-B14F-4D97-AF65-F5344CB8AC3E}">
        <p14:creationId xmlns:p14="http://schemas.microsoft.com/office/powerpoint/2010/main" val="2897080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A7EEBE42-F40B-D197-D527-6F7729CBEDDC}"/>
              </a:ext>
            </a:extLst>
          </p:cNvPr>
          <p:cNvSpPr>
            <a:spLocks noGrp="1"/>
          </p:cNvSpPr>
          <p:nvPr>
            <p:ph type="subTitle" idx="1"/>
          </p:nvPr>
        </p:nvSpPr>
        <p:spPr/>
        <p:txBody>
          <a:bodyPr/>
          <a:lstStyle/>
          <a:p>
            <a:r>
              <a:rPr lang="da-DK" b="0" i="0" dirty="0">
                <a:solidFill>
                  <a:srgbClr val="005EB8"/>
                </a:solidFill>
                <a:effectLst/>
                <a:latin typeface="Arial" panose="020B0604020202020204" pitchFamily="34" charset="0"/>
              </a:rPr>
              <a:t>Nordhavnstunnellens </a:t>
            </a:r>
            <a:r>
              <a:rPr lang="da-DK" b="1" i="0" dirty="0">
                <a:solidFill>
                  <a:srgbClr val="005EB8"/>
                </a:solidFill>
                <a:effectLst/>
                <a:latin typeface="Arial" panose="020B0604020202020204" pitchFamily="34" charset="0"/>
              </a:rPr>
              <a:t>klimabevidste rejse</a:t>
            </a:r>
            <a:endParaRPr lang="da-DK" dirty="0">
              <a:solidFill>
                <a:srgbClr val="005EB8"/>
              </a:solidFill>
            </a:endParaRPr>
          </a:p>
        </p:txBody>
      </p:sp>
      <p:sp>
        <p:nvSpPr>
          <p:cNvPr id="3" name="Titel 2">
            <a:extLst>
              <a:ext uri="{FF2B5EF4-FFF2-40B4-BE49-F238E27FC236}">
                <a16:creationId xmlns:a16="http://schemas.microsoft.com/office/drawing/2014/main" id="{0F94B139-000D-BC01-1943-A57955036F4F}"/>
              </a:ext>
            </a:extLst>
          </p:cNvPr>
          <p:cNvSpPr>
            <a:spLocks noGrp="1"/>
          </p:cNvSpPr>
          <p:nvPr>
            <p:ph type="title"/>
          </p:nvPr>
        </p:nvSpPr>
        <p:spPr/>
        <p:txBody>
          <a:bodyPr/>
          <a:lstStyle/>
          <a:p>
            <a:r>
              <a:rPr lang="da-DK" dirty="0"/>
              <a:t>InfraLCA værktøj</a:t>
            </a:r>
          </a:p>
        </p:txBody>
      </p:sp>
      <p:sp>
        <p:nvSpPr>
          <p:cNvPr id="4" name="Pladsholder til indhold 3">
            <a:extLst>
              <a:ext uri="{FF2B5EF4-FFF2-40B4-BE49-F238E27FC236}">
                <a16:creationId xmlns:a16="http://schemas.microsoft.com/office/drawing/2014/main" id="{C973705B-D2D4-1F99-48CB-813F5F3E8843}"/>
              </a:ext>
            </a:extLst>
          </p:cNvPr>
          <p:cNvSpPr>
            <a:spLocks noGrp="1"/>
          </p:cNvSpPr>
          <p:nvPr>
            <p:ph sz="quarter" idx="21"/>
          </p:nvPr>
        </p:nvSpPr>
        <p:spPr>
          <a:xfrm>
            <a:off x="382764" y="1700213"/>
            <a:ext cx="5713236" cy="4478337"/>
          </a:xfrm>
        </p:spPr>
        <p:txBody>
          <a:bodyPr/>
          <a:lstStyle/>
          <a:p>
            <a:pPr marL="0" indent="0">
              <a:buNone/>
            </a:pPr>
            <a:r>
              <a:rPr lang="da-DK" sz="2400" b="1" dirty="0">
                <a:solidFill>
                  <a:srgbClr val="005EB8"/>
                </a:solidFill>
              </a:rPr>
              <a:t>Hvorfor? </a:t>
            </a:r>
            <a:r>
              <a:rPr lang="da-DK" sz="1800" dirty="0"/>
              <a:t>Databaseret beslutningstagning. Helhedsorienteret livscyklus-tænkning. Design- og ressourceoptimering. Styrkelse af fremtidig beslutninger. </a:t>
            </a:r>
          </a:p>
          <a:p>
            <a:pPr marL="0" indent="0">
              <a:buNone/>
            </a:pPr>
            <a:r>
              <a:rPr lang="da-DK" sz="1800" dirty="0"/>
              <a:t>Sikre et fælles sprog, ensartet metode, gennemsigtighed og sammenlignelighed.</a:t>
            </a:r>
          </a:p>
          <a:p>
            <a:endParaRPr lang="da-DK" sz="1800" dirty="0"/>
          </a:p>
          <a:p>
            <a:pPr marL="0" indent="0">
              <a:buNone/>
            </a:pPr>
            <a:r>
              <a:rPr lang="da-DK" sz="2400" b="1" dirty="0">
                <a:solidFill>
                  <a:srgbClr val="005EB8"/>
                </a:solidFill>
              </a:rPr>
              <a:t>Hovedfokus</a:t>
            </a:r>
            <a:r>
              <a:rPr lang="da-DK" sz="1800" dirty="0"/>
              <a:t> Planlægning, drift og anlæg af infrastruktur.</a:t>
            </a:r>
            <a:br>
              <a:rPr lang="da-DK" sz="1800" dirty="0"/>
            </a:br>
            <a:endParaRPr lang="da-DK" sz="1800" dirty="0"/>
          </a:p>
          <a:p>
            <a:pPr marL="0" indent="0">
              <a:buNone/>
            </a:pPr>
            <a:r>
              <a:rPr lang="da-DK" sz="1800" dirty="0"/>
              <a:t>Løbende </a:t>
            </a:r>
            <a:r>
              <a:rPr lang="da-DK" sz="2400" b="1" dirty="0">
                <a:solidFill>
                  <a:srgbClr val="005EB8"/>
                </a:solidFill>
              </a:rPr>
              <a:t>udvikling og opdatering</a:t>
            </a:r>
            <a:r>
              <a:rPr lang="da-DK" sz="1800" dirty="0"/>
              <a:t>. Stor opdatering til foråret 2025.</a:t>
            </a:r>
          </a:p>
          <a:p>
            <a:pPr marL="285750" indent="-285750">
              <a:buFont typeface="Wingdings" panose="05000000000000000000" pitchFamily="2" charset="2"/>
              <a:buChar char="§"/>
            </a:pPr>
            <a:endParaRPr lang="da-DK" sz="1400" dirty="0"/>
          </a:p>
          <a:p>
            <a:endParaRPr lang="da-DK" sz="1800" dirty="0"/>
          </a:p>
        </p:txBody>
      </p:sp>
      <p:sp>
        <p:nvSpPr>
          <p:cNvPr id="5" name="Pladsholder til slidenummer 4">
            <a:extLst>
              <a:ext uri="{FF2B5EF4-FFF2-40B4-BE49-F238E27FC236}">
                <a16:creationId xmlns:a16="http://schemas.microsoft.com/office/drawing/2014/main" id="{AEDA191A-0646-B54F-8048-3F50260E2919}"/>
              </a:ext>
            </a:extLst>
          </p:cNvPr>
          <p:cNvSpPr>
            <a:spLocks noGrp="1"/>
          </p:cNvSpPr>
          <p:nvPr>
            <p:ph type="sldNum" sz="quarter" idx="14"/>
          </p:nvPr>
        </p:nvSpPr>
        <p:spPr/>
        <p:txBody>
          <a:bodyPr/>
          <a:lstStyle/>
          <a:p>
            <a:fld id="{6ACBDE86-91AD-4605-99AD-6345013A9E73}" type="slidenum">
              <a:rPr lang="da-DK" smtClean="0"/>
              <a:pPr/>
              <a:t>13</a:t>
            </a:fld>
            <a:endParaRPr lang="da-DK" dirty="0"/>
          </a:p>
        </p:txBody>
      </p:sp>
      <p:pic>
        <p:nvPicPr>
          <p:cNvPr id="7" name="Billede 6">
            <a:extLst>
              <a:ext uri="{FF2B5EF4-FFF2-40B4-BE49-F238E27FC236}">
                <a16:creationId xmlns:a16="http://schemas.microsoft.com/office/drawing/2014/main" id="{3B5E26FC-F46B-0CF5-BAE6-C9015DF3C6B7}"/>
              </a:ext>
            </a:extLst>
          </p:cNvPr>
          <p:cNvPicPr>
            <a:picLocks noChangeAspect="1"/>
          </p:cNvPicPr>
          <p:nvPr/>
        </p:nvPicPr>
        <p:blipFill>
          <a:blip r:embed="rId3"/>
          <a:stretch>
            <a:fillRect/>
          </a:stretch>
        </p:blipFill>
        <p:spPr>
          <a:xfrm rot="802109">
            <a:off x="8290992" y="969110"/>
            <a:ext cx="1659409" cy="2348961"/>
          </a:xfrm>
          <a:prstGeom prst="rect">
            <a:avLst/>
          </a:prstGeom>
          <a:ln>
            <a:noFill/>
          </a:ln>
          <a:effectLst>
            <a:outerShdw blurRad="292100" dist="139700" dir="2700000" algn="tl" rotWithShape="0">
              <a:srgbClr val="333333">
                <a:alpha val="65000"/>
              </a:srgbClr>
            </a:outerShdw>
          </a:effectLst>
        </p:spPr>
      </p:pic>
      <p:pic>
        <p:nvPicPr>
          <p:cNvPr id="6" name="Billede 5" descr="Et billede, der indeholder tekst, skærmbillede, Font/skrifttype, plakat&#10;&#10;Automatisk genereret beskrivelse">
            <a:extLst>
              <a:ext uri="{FF2B5EF4-FFF2-40B4-BE49-F238E27FC236}">
                <a16:creationId xmlns:a16="http://schemas.microsoft.com/office/drawing/2014/main" id="{5CF0E33C-7B59-55D6-A085-009DED5B81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sp>
        <p:nvSpPr>
          <p:cNvPr id="18" name="Ellipse 17">
            <a:extLst>
              <a:ext uri="{FF2B5EF4-FFF2-40B4-BE49-F238E27FC236}">
                <a16:creationId xmlns:a16="http://schemas.microsoft.com/office/drawing/2014/main" id="{7FA4D2CC-E4C4-6386-60C0-EE76B0BFB415}"/>
              </a:ext>
            </a:extLst>
          </p:cNvPr>
          <p:cNvSpPr/>
          <p:nvPr/>
        </p:nvSpPr>
        <p:spPr bwMode="auto">
          <a:xfrm>
            <a:off x="6269756" y="3779346"/>
            <a:ext cx="1134556" cy="662923"/>
          </a:xfrm>
          <a:prstGeom prst="ellipse">
            <a:avLst/>
          </a:prstGeom>
          <a:solidFill>
            <a:schemeClr val="bg1"/>
          </a:solidFill>
          <a:ln w="25400" cap="sq"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noFill/>
              <a:latin typeface="Arial" pitchFamily="34" charset="0"/>
              <a:cs typeface="Arial" pitchFamily="34" charset="0"/>
            </a:endParaRPr>
          </a:p>
        </p:txBody>
      </p:sp>
      <p:grpSp>
        <p:nvGrpSpPr>
          <p:cNvPr id="21" name="Gruppe 20">
            <a:extLst>
              <a:ext uri="{FF2B5EF4-FFF2-40B4-BE49-F238E27FC236}">
                <a16:creationId xmlns:a16="http://schemas.microsoft.com/office/drawing/2014/main" id="{E118D617-3F32-D56F-A25D-DF1DE620A827}"/>
              </a:ext>
            </a:extLst>
          </p:cNvPr>
          <p:cNvGrpSpPr/>
          <p:nvPr/>
        </p:nvGrpSpPr>
        <p:grpSpPr>
          <a:xfrm>
            <a:off x="6204062" y="3514344"/>
            <a:ext cx="5589515" cy="3148708"/>
            <a:chOff x="6078731" y="3366392"/>
            <a:chExt cx="5589515" cy="3148708"/>
          </a:xfrm>
        </p:grpSpPr>
        <p:pic>
          <p:nvPicPr>
            <p:cNvPr id="8" name="Billede 1">
              <a:extLst>
                <a:ext uri="{FF2B5EF4-FFF2-40B4-BE49-F238E27FC236}">
                  <a16:creationId xmlns:a16="http://schemas.microsoft.com/office/drawing/2014/main" id="{5081505B-56B8-E4B6-1846-BCE1CF3D2822}"/>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033464" y="3366392"/>
              <a:ext cx="4242124" cy="3148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Lige pilforbindelse 8">
              <a:extLst>
                <a:ext uri="{FF2B5EF4-FFF2-40B4-BE49-F238E27FC236}">
                  <a16:creationId xmlns:a16="http://schemas.microsoft.com/office/drawing/2014/main" id="{882F1582-3D8D-8017-4BE3-81A3BA25519F}"/>
                </a:ext>
              </a:extLst>
            </p:cNvPr>
            <p:cNvCxnSpPr>
              <a:cxnSpLocks/>
            </p:cNvCxnSpPr>
            <p:nvPr/>
          </p:nvCxnSpPr>
          <p:spPr bwMode="auto">
            <a:xfrm flipV="1">
              <a:off x="6723940" y="5681472"/>
              <a:ext cx="439425" cy="212902"/>
            </a:xfrm>
            <a:prstGeom prst="straightConnector1">
              <a:avLst/>
            </a:prstGeom>
            <a:solidFill>
              <a:schemeClr val="bg1"/>
            </a:solidFill>
            <a:ln w="57150" cap="flat" cmpd="sng" algn="ctr">
              <a:solidFill>
                <a:srgbClr val="005BAA"/>
              </a:solidFill>
              <a:prstDash val="solid"/>
              <a:round/>
              <a:headEnd type="none" w="med" len="med"/>
              <a:tailEnd type="triangle"/>
            </a:ln>
            <a:effectLst/>
          </p:spPr>
        </p:cxnSp>
        <p:pic>
          <p:nvPicPr>
            <p:cNvPr id="10" name="Grafik 9" descr="Løvtræ med massiv udfyldning">
              <a:extLst>
                <a:ext uri="{FF2B5EF4-FFF2-40B4-BE49-F238E27FC236}">
                  <a16:creationId xmlns:a16="http://schemas.microsoft.com/office/drawing/2014/main" id="{1F9518AF-876A-3903-FD14-4CA254DDFBA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078731" y="5800963"/>
              <a:ext cx="636085" cy="636085"/>
            </a:xfrm>
            <a:prstGeom prst="rect">
              <a:avLst/>
            </a:prstGeom>
          </p:spPr>
        </p:pic>
        <p:grpSp>
          <p:nvGrpSpPr>
            <p:cNvPr id="12" name="Gruppe 11">
              <a:extLst>
                <a:ext uri="{FF2B5EF4-FFF2-40B4-BE49-F238E27FC236}">
                  <a16:creationId xmlns:a16="http://schemas.microsoft.com/office/drawing/2014/main" id="{810BE8BA-8B75-B11C-7880-D19C36D88115}"/>
                </a:ext>
              </a:extLst>
            </p:cNvPr>
            <p:cNvGrpSpPr/>
            <p:nvPr/>
          </p:nvGrpSpPr>
          <p:grpSpPr>
            <a:xfrm>
              <a:off x="11275588" y="3501222"/>
              <a:ext cx="392658" cy="556248"/>
              <a:chOff x="10606770" y="3361416"/>
              <a:chExt cx="564462" cy="857364"/>
            </a:xfrm>
            <a:solidFill>
              <a:srgbClr val="004F8D"/>
            </a:solidFill>
          </p:grpSpPr>
          <p:sp>
            <p:nvSpPr>
              <p:cNvPr id="13" name="Kombinationstegning: figur 12">
                <a:extLst>
                  <a:ext uri="{FF2B5EF4-FFF2-40B4-BE49-F238E27FC236}">
                    <a16:creationId xmlns:a16="http://schemas.microsoft.com/office/drawing/2014/main" id="{79D0A492-0D9A-A620-DF90-9779E10457D6}"/>
                  </a:ext>
                </a:extLst>
              </p:cNvPr>
              <p:cNvSpPr/>
              <p:nvPr/>
            </p:nvSpPr>
            <p:spPr>
              <a:xfrm>
                <a:off x="10885483" y="3361416"/>
                <a:ext cx="152400" cy="152400"/>
              </a:xfrm>
              <a:custGeom>
                <a:avLst/>
                <a:gdLst>
                  <a:gd name="connsiteX0" fmla="*/ 76200 w 152400"/>
                  <a:gd name="connsiteY0" fmla="*/ 152400 h 152400"/>
                  <a:gd name="connsiteX1" fmla="*/ 152400 w 152400"/>
                  <a:gd name="connsiteY1" fmla="*/ 76200 h 152400"/>
                  <a:gd name="connsiteX2" fmla="*/ 76200 w 152400"/>
                  <a:gd name="connsiteY2" fmla="*/ 0 h 152400"/>
                  <a:gd name="connsiteX3" fmla="*/ 0 w 152400"/>
                  <a:gd name="connsiteY3" fmla="*/ 76200 h 152400"/>
                  <a:gd name="connsiteX4" fmla="*/ 76200 w 152400"/>
                  <a:gd name="connsiteY4" fmla="*/ 1524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76200" y="152400"/>
                    </a:moveTo>
                    <a:cubicBezTo>
                      <a:pt x="118284" y="152400"/>
                      <a:pt x="152400" y="118284"/>
                      <a:pt x="152400" y="76200"/>
                    </a:cubicBezTo>
                    <a:cubicBezTo>
                      <a:pt x="152400" y="34116"/>
                      <a:pt x="118284" y="0"/>
                      <a:pt x="76200" y="0"/>
                    </a:cubicBezTo>
                    <a:cubicBezTo>
                      <a:pt x="34116" y="0"/>
                      <a:pt x="0" y="34116"/>
                      <a:pt x="0" y="76200"/>
                    </a:cubicBezTo>
                    <a:cubicBezTo>
                      <a:pt x="0" y="118284"/>
                      <a:pt x="34116" y="152400"/>
                      <a:pt x="76200" y="152400"/>
                    </a:cubicBezTo>
                    <a:close/>
                  </a:path>
                </a:pathLst>
              </a:custGeom>
              <a:grpFill/>
              <a:ln w="9525" cap="flat">
                <a:noFill/>
                <a:prstDash val="solid"/>
                <a:miter/>
              </a:ln>
            </p:spPr>
            <p:txBody>
              <a:bodyPr rtlCol="0" anchor="ctr"/>
              <a:lstStyle/>
              <a:p>
                <a:endParaRPr lang="da-DK"/>
              </a:p>
            </p:txBody>
          </p:sp>
          <p:sp>
            <p:nvSpPr>
              <p:cNvPr id="14" name="Kombinationstegning: figur 13">
                <a:extLst>
                  <a:ext uri="{FF2B5EF4-FFF2-40B4-BE49-F238E27FC236}">
                    <a16:creationId xmlns:a16="http://schemas.microsoft.com/office/drawing/2014/main" id="{7D651A91-CCE3-A033-71A5-17962F37604A}"/>
                  </a:ext>
                </a:extLst>
              </p:cNvPr>
              <p:cNvSpPr/>
              <p:nvPr/>
            </p:nvSpPr>
            <p:spPr>
              <a:xfrm>
                <a:off x="10627896" y="3532914"/>
                <a:ext cx="543336" cy="685866"/>
              </a:xfrm>
              <a:custGeom>
                <a:avLst/>
                <a:gdLst>
                  <a:gd name="connsiteX0" fmla="*/ 238537 w 543336"/>
                  <a:gd name="connsiteY0" fmla="*/ 156620 h 685866"/>
                  <a:gd name="connsiteX1" fmla="*/ 238537 w 543336"/>
                  <a:gd name="connsiteY1" fmla="*/ 685867 h 685866"/>
                  <a:gd name="connsiteX2" fmla="*/ 314737 w 543336"/>
                  <a:gd name="connsiteY2" fmla="*/ 685867 h 685866"/>
                  <a:gd name="connsiteX3" fmla="*/ 314737 w 543336"/>
                  <a:gd name="connsiteY3" fmla="*/ 342910 h 685866"/>
                  <a:gd name="connsiteX4" fmla="*/ 352837 w 543336"/>
                  <a:gd name="connsiteY4" fmla="*/ 342910 h 685866"/>
                  <a:gd name="connsiteX5" fmla="*/ 352837 w 543336"/>
                  <a:gd name="connsiteY5" fmla="*/ 685867 h 685866"/>
                  <a:gd name="connsiteX6" fmla="*/ 429037 w 543336"/>
                  <a:gd name="connsiteY6" fmla="*/ 685867 h 685866"/>
                  <a:gd name="connsiteX7" fmla="*/ 429037 w 543336"/>
                  <a:gd name="connsiteY7" fmla="*/ 158477 h 685866"/>
                  <a:gd name="connsiteX8" fmla="*/ 429880 w 543336"/>
                  <a:gd name="connsiteY8" fmla="*/ 157415 h 685866"/>
                  <a:gd name="connsiteX9" fmla="*/ 430942 w 543336"/>
                  <a:gd name="connsiteY9" fmla="*/ 158258 h 685866"/>
                  <a:gd name="connsiteX10" fmla="*/ 469042 w 543336"/>
                  <a:gd name="connsiteY10" fmla="*/ 316230 h 685866"/>
                  <a:gd name="connsiteX11" fmla="*/ 505237 w 543336"/>
                  <a:gd name="connsiteY11" fmla="*/ 344805 h 685866"/>
                  <a:gd name="connsiteX12" fmla="*/ 543337 w 543336"/>
                  <a:gd name="connsiteY12" fmla="*/ 306705 h 685866"/>
                  <a:gd name="connsiteX13" fmla="*/ 541432 w 543336"/>
                  <a:gd name="connsiteY13" fmla="*/ 297180 h 685866"/>
                  <a:gd name="connsiteX14" fmla="*/ 488092 w 543336"/>
                  <a:gd name="connsiteY14" fmla="*/ 70485 h 685866"/>
                  <a:gd name="connsiteX15" fmla="*/ 476662 w 543336"/>
                  <a:gd name="connsiteY15" fmla="*/ 49530 h 685866"/>
                  <a:gd name="connsiteX16" fmla="*/ 396652 w 543336"/>
                  <a:gd name="connsiteY16" fmla="*/ 7620 h 685866"/>
                  <a:gd name="connsiteX17" fmla="*/ 333787 w 543336"/>
                  <a:gd name="connsiteY17" fmla="*/ 0 h 685866"/>
                  <a:gd name="connsiteX18" fmla="*/ 270922 w 543336"/>
                  <a:gd name="connsiteY18" fmla="*/ 9525 h 685866"/>
                  <a:gd name="connsiteX19" fmla="*/ 229821 w 543336"/>
                  <a:gd name="connsiteY19" fmla="*/ 25270 h 685866"/>
                  <a:gd name="connsiteX20" fmla="*/ 215915 w 543336"/>
                  <a:gd name="connsiteY20" fmla="*/ 34395 h 685866"/>
                  <a:gd name="connsiteX21" fmla="*/ 212924 w 543336"/>
                  <a:gd name="connsiteY21" fmla="*/ 36719 h 685866"/>
                  <a:gd name="connsiteX22" fmla="*/ 212924 w 543336"/>
                  <a:gd name="connsiteY22" fmla="*/ 36900 h 685866"/>
                  <a:gd name="connsiteX23" fmla="*/ 202199 w 543336"/>
                  <a:gd name="connsiteY23" fmla="*/ 50292 h 685866"/>
                  <a:gd name="connsiteX24" fmla="*/ 149307 w 543336"/>
                  <a:gd name="connsiteY24" fmla="*/ 162687 h 685866"/>
                  <a:gd name="connsiteX25" fmla="*/ 38512 w 543336"/>
                  <a:gd name="connsiteY25" fmla="*/ 161620 h 685866"/>
                  <a:gd name="connsiteX26" fmla="*/ 2 w 543336"/>
                  <a:gd name="connsiteY26" fmla="*/ 199311 h 685866"/>
                  <a:gd name="connsiteX27" fmla="*/ 37693 w 543336"/>
                  <a:gd name="connsiteY27" fmla="*/ 237820 h 685866"/>
                  <a:gd name="connsiteX28" fmla="*/ 173014 w 543336"/>
                  <a:gd name="connsiteY28" fmla="*/ 239068 h 685866"/>
                  <a:gd name="connsiteX29" fmla="*/ 173424 w 543336"/>
                  <a:gd name="connsiteY29" fmla="*/ 239068 h 685866"/>
                  <a:gd name="connsiteX30" fmla="*/ 207895 w 543336"/>
                  <a:gd name="connsiteY30" fmla="*/ 217160 h 685866"/>
                  <a:gd name="connsiteX31" fmla="*/ 236756 w 543336"/>
                  <a:gd name="connsiteY31" fmla="*/ 156200 h 685866"/>
                  <a:gd name="connsiteX32" fmla="*/ 238053 w 543336"/>
                  <a:gd name="connsiteY32" fmla="*/ 155838 h 685866"/>
                  <a:gd name="connsiteX33" fmla="*/ 238537 w 543336"/>
                  <a:gd name="connsiteY33" fmla="*/ 156620 h 68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3336" h="685866">
                    <a:moveTo>
                      <a:pt x="238537" y="156620"/>
                    </a:moveTo>
                    <a:lnTo>
                      <a:pt x="238537" y="685867"/>
                    </a:lnTo>
                    <a:lnTo>
                      <a:pt x="314737" y="685867"/>
                    </a:lnTo>
                    <a:lnTo>
                      <a:pt x="314737" y="342910"/>
                    </a:lnTo>
                    <a:lnTo>
                      <a:pt x="352837" y="342910"/>
                    </a:lnTo>
                    <a:lnTo>
                      <a:pt x="352837" y="685867"/>
                    </a:lnTo>
                    <a:lnTo>
                      <a:pt x="429037" y="685867"/>
                    </a:lnTo>
                    <a:lnTo>
                      <a:pt x="429037" y="158477"/>
                    </a:lnTo>
                    <a:cubicBezTo>
                      <a:pt x="428977" y="157951"/>
                      <a:pt x="429354" y="157476"/>
                      <a:pt x="429880" y="157415"/>
                    </a:cubicBezTo>
                    <a:cubicBezTo>
                      <a:pt x="430406" y="157354"/>
                      <a:pt x="430881" y="157732"/>
                      <a:pt x="430942" y="158258"/>
                    </a:cubicBezTo>
                    <a:lnTo>
                      <a:pt x="469042" y="316230"/>
                    </a:lnTo>
                    <a:cubicBezTo>
                      <a:pt x="473533" y="332664"/>
                      <a:pt x="488210" y="344251"/>
                      <a:pt x="505237" y="344805"/>
                    </a:cubicBezTo>
                    <a:cubicBezTo>
                      <a:pt x="526253" y="344742"/>
                      <a:pt x="543274" y="327721"/>
                      <a:pt x="543337" y="306705"/>
                    </a:cubicBezTo>
                    <a:cubicBezTo>
                      <a:pt x="542889" y="303495"/>
                      <a:pt x="542253" y="300315"/>
                      <a:pt x="541432" y="297180"/>
                    </a:cubicBezTo>
                    <a:lnTo>
                      <a:pt x="488092" y="70485"/>
                    </a:lnTo>
                    <a:cubicBezTo>
                      <a:pt x="486218" y="62606"/>
                      <a:pt x="482272" y="55371"/>
                      <a:pt x="476662" y="49530"/>
                    </a:cubicBezTo>
                    <a:cubicBezTo>
                      <a:pt x="453036" y="30390"/>
                      <a:pt x="425838" y="16144"/>
                      <a:pt x="396652" y="7620"/>
                    </a:cubicBezTo>
                    <a:cubicBezTo>
                      <a:pt x="375966" y="3208"/>
                      <a:pt x="354928" y="657"/>
                      <a:pt x="333787" y="0"/>
                    </a:cubicBezTo>
                    <a:cubicBezTo>
                      <a:pt x="312501" y="367"/>
                      <a:pt x="291361" y="3570"/>
                      <a:pt x="270922" y="9525"/>
                    </a:cubicBezTo>
                    <a:cubicBezTo>
                      <a:pt x="256646" y="13125"/>
                      <a:pt x="242849" y="18411"/>
                      <a:pt x="229821" y="25270"/>
                    </a:cubicBezTo>
                    <a:cubicBezTo>
                      <a:pt x="224925" y="27894"/>
                      <a:pt x="220271" y="30947"/>
                      <a:pt x="215915" y="34395"/>
                    </a:cubicBezTo>
                    <a:lnTo>
                      <a:pt x="212924" y="36719"/>
                    </a:lnTo>
                    <a:lnTo>
                      <a:pt x="212924" y="36900"/>
                    </a:lnTo>
                    <a:cubicBezTo>
                      <a:pt x="208367" y="40480"/>
                      <a:pt x="204697" y="45063"/>
                      <a:pt x="202199" y="50292"/>
                    </a:cubicBezTo>
                    <a:lnTo>
                      <a:pt x="149307" y="162687"/>
                    </a:lnTo>
                    <a:lnTo>
                      <a:pt x="38512" y="161620"/>
                    </a:lnTo>
                    <a:cubicBezTo>
                      <a:pt x="17470" y="161394"/>
                      <a:pt x="228" y="178269"/>
                      <a:pt x="2" y="199311"/>
                    </a:cubicBezTo>
                    <a:cubicBezTo>
                      <a:pt x="-224" y="220352"/>
                      <a:pt x="16651" y="237594"/>
                      <a:pt x="37693" y="237820"/>
                    </a:cubicBezTo>
                    <a:lnTo>
                      <a:pt x="173014" y="239068"/>
                    </a:lnTo>
                    <a:lnTo>
                      <a:pt x="173424" y="239068"/>
                    </a:lnTo>
                    <a:cubicBezTo>
                      <a:pt x="188189" y="239061"/>
                      <a:pt x="201620" y="230525"/>
                      <a:pt x="207895" y="217160"/>
                    </a:cubicBezTo>
                    <a:lnTo>
                      <a:pt x="236756" y="156200"/>
                    </a:lnTo>
                    <a:cubicBezTo>
                      <a:pt x="237014" y="155742"/>
                      <a:pt x="237595" y="155579"/>
                      <a:pt x="238053" y="155838"/>
                    </a:cubicBezTo>
                    <a:cubicBezTo>
                      <a:pt x="238338" y="155999"/>
                      <a:pt x="238521" y="156293"/>
                      <a:pt x="238537" y="156620"/>
                    </a:cubicBezTo>
                    <a:close/>
                  </a:path>
                </a:pathLst>
              </a:custGeom>
              <a:grpFill/>
              <a:ln w="9525" cap="flat">
                <a:noFill/>
                <a:prstDash val="solid"/>
                <a:miter/>
              </a:ln>
            </p:spPr>
            <p:txBody>
              <a:bodyPr rtlCol="0" anchor="ctr"/>
              <a:lstStyle/>
              <a:p>
                <a:endParaRPr lang="da-DK"/>
              </a:p>
            </p:txBody>
          </p:sp>
          <p:sp>
            <p:nvSpPr>
              <p:cNvPr id="15" name="Kombinationstegning: figur 14">
                <a:extLst>
                  <a:ext uri="{FF2B5EF4-FFF2-40B4-BE49-F238E27FC236}">
                    <a16:creationId xmlns:a16="http://schemas.microsoft.com/office/drawing/2014/main" id="{85DF5DF3-2326-D337-CF95-321D63B4C364}"/>
                  </a:ext>
                </a:extLst>
              </p:cNvPr>
              <p:cNvSpPr/>
              <p:nvPr/>
            </p:nvSpPr>
            <p:spPr>
              <a:xfrm>
                <a:off x="10626079" y="3946956"/>
                <a:ext cx="48901" cy="48901"/>
              </a:xfrm>
              <a:custGeom>
                <a:avLst/>
                <a:gdLst>
                  <a:gd name="connsiteX0" fmla="*/ 0 w 48901"/>
                  <a:gd name="connsiteY0" fmla="*/ 0 h 48901"/>
                  <a:gd name="connsiteX1" fmla="*/ 48901 w 48901"/>
                  <a:gd name="connsiteY1" fmla="*/ 0 h 48901"/>
                  <a:gd name="connsiteX2" fmla="*/ 48901 w 48901"/>
                  <a:gd name="connsiteY2" fmla="*/ 48901 h 48901"/>
                  <a:gd name="connsiteX3" fmla="*/ 0 w 48901"/>
                  <a:gd name="connsiteY3" fmla="*/ 48901 h 48901"/>
                </a:gdLst>
                <a:ahLst/>
                <a:cxnLst>
                  <a:cxn ang="0">
                    <a:pos x="connsiteX0" y="connsiteY0"/>
                  </a:cxn>
                  <a:cxn ang="0">
                    <a:pos x="connsiteX1" y="connsiteY1"/>
                  </a:cxn>
                  <a:cxn ang="0">
                    <a:pos x="connsiteX2" y="connsiteY2"/>
                  </a:cxn>
                  <a:cxn ang="0">
                    <a:pos x="connsiteX3" y="connsiteY3"/>
                  </a:cxn>
                </a:cxnLst>
                <a:rect l="l" t="t" r="r" b="b"/>
                <a:pathLst>
                  <a:path w="48901" h="48901">
                    <a:moveTo>
                      <a:pt x="0" y="0"/>
                    </a:moveTo>
                    <a:lnTo>
                      <a:pt x="48901" y="0"/>
                    </a:lnTo>
                    <a:lnTo>
                      <a:pt x="48901" y="48901"/>
                    </a:lnTo>
                    <a:lnTo>
                      <a:pt x="0" y="48901"/>
                    </a:lnTo>
                    <a:close/>
                  </a:path>
                </a:pathLst>
              </a:custGeom>
              <a:grpFill/>
              <a:ln w="9525" cap="flat">
                <a:noFill/>
                <a:prstDash val="solid"/>
                <a:miter/>
              </a:ln>
            </p:spPr>
            <p:txBody>
              <a:bodyPr rtlCol="0" anchor="ctr"/>
              <a:lstStyle/>
              <a:p>
                <a:endParaRPr lang="da-DK"/>
              </a:p>
            </p:txBody>
          </p:sp>
          <p:sp>
            <p:nvSpPr>
              <p:cNvPr id="16" name="Kombinationstegning: figur 15">
                <a:extLst>
                  <a:ext uri="{FF2B5EF4-FFF2-40B4-BE49-F238E27FC236}">
                    <a16:creationId xmlns:a16="http://schemas.microsoft.com/office/drawing/2014/main" id="{8290BE0E-6501-3EFF-361B-498B07BF98A5}"/>
                  </a:ext>
                </a:extLst>
              </p:cNvPr>
              <p:cNvSpPr/>
              <p:nvPr/>
            </p:nvSpPr>
            <p:spPr>
              <a:xfrm rot="13500000">
                <a:off x="10636115" y="3868449"/>
                <a:ext cx="48901" cy="48901"/>
              </a:xfrm>
              <a:custGeom>
                <a:avLst/>
                <a:gdLst>
                  <a:gd name="connsiteX0" fmla="*/ 0 w 48901"/>
                  <a:gd name="connsiteY0" fmla="*/ 0 h 48901"/>
                  <a:gd name="connsiteX1" fmla="*/ 48901 w 48901"/>
                  <a:gd name="connsiteY1" fmla="*/ 0 h 48901"/>
                  <a:gd name="connsiteX2" fmla="*/ 48901 w 48901"/>
                  <a:gd name="connsiteY2" fmla="*/ 48901 h 48901"/>
                  <a:gd name="connsiteX3" fmla="*/ 0 w 48901"/>
                  <a:gd name="connsiteY3" fmla="*/ 48901 h 48901"/>
                </a:gdLst>
                <a:ahLst/>
                <a:cxnLst>
                  <a:cxn ang="0">
                    <a:pos x="connsiteX0" y="connsiteY0"/>
                  </a:cxn>
                  <a:cxn ang="0">
                    <a:pos x="connsiteX1" y="connsiteY1"/>
                  </a:cxn>
                  <a:cxn ang="0">
                    <a:pos x="connsiteX2" y="connsiteY2"/>
                  </a:cxn>
                  <a:cxn ang="0">
                    <a:pos x="connsiteX3" y="connsiteY3"/>
                  </a:cxn>
                </a:cxnLst>
                <a:rect l="l" t="t" r="r" b="b"/>
                <a:pathLst>
                  <a:path w="48901" h="48901">
                    <a:moveTo>
                      <a:pt x="0" y="0"/>
                    </a:moveTo>
                    <a:lnTo>
                      <a:pt x="48901" y="0"/>
                    </a:lnTo>
                    <a:lnTo>
                      <a:pt x="48901" y="48901"/>
                    </a:lnTo>
                    <a:lnTo>
                      <a:pt x="0" y="48901"/>
                    </a:lnTo>
                    <a:close/>
                  </a:path>
                </a:pathLst>
              </a:custGeom>
              <a:grpFill/>
              <a:ln w="9525" cap="flat">
                <a:noFill/>
                <a:prstDash val="solid"/>
                <a:miter/>
              </a:ln>
            </p:spPr>
            <p:txBody>
              <a:bodyPr rtlCol="0" anchor="ctr"/>
              <a:lstStyle/>
              <a:p>
                <a:endParaRPr lang="da-DK"/>
              </a:p>
            </p:txBody>
          </p:sp>
          <p:sp>
            <p:nvSpPr>
              <p:cNvPr id="17" name="Kombinationstegning: figur 16">
                <a:extLst>
                  <a:ext uri="{FF2B5EF4-FFF2-40B4-BE49-F238E27FC236}">
                    <a16:creationId xmlns:a16="http://schemas.microsoft.com/office/drawing/2014/main" id="{591398E4-30F3-C7DB-0CAD-640686198D5D}"/>
                  </a:ext>
                </a:extLst>
              </p:cNvPr>
              <p:cNvSpPr/>
              <p:nvPr/>
            </p:nvSpPr>
            <p:spPr>
              <a:xfrm rot="13500000">
                <a:off x="10606770" y="3802114"/>
                <a:ext cx="48901" cy="48901"/>
              </a:xfrm>
              <a:custGeom>
                <a:avLst/>
                <a:gdLst>
                  <a:gd name="connsiteX0" fmla="*/ 0 w 48901"/>
                  <a:gd name="connsiteY0" fmla="*/ 0 h 48901"/>
                  <a:gd name="connsiteX1" fmla="*/ 48901 w 48901"/>
                  <a:gd name="connsiteY1" fmla="*/ 0 h 48901"/>
                  <a:gd name="connsiteX2" fmla="*/ 48901 w 48901"/>
                  <a:gd name="connsiteY2" fmla="*/ 48901 h 48901"/>
                  <a:gd name="connsiteX3" fmla="*/ 0 w 48901"/>
                  <a:gd name="connsiteY3" fmla="*/ 48901 h 48901"/>
                </a:gdLst>
                <a:ahLst/>
                <a:cxnLst>
                  <a:cxn ang="0">
                    <a:pos x="connsiteX0" y="connsiteY0"/>
                  </a:cxn>
                  <a:cxn ang="0">
                    <a:pos x="connsiteX1" y="connsiteY1"/>
                  </a:cxn>
                  <a:cxn ang="0">
                    <a:pos x="connsiteX2" y="connsiteY2"/>
                  </a:cxn>
                  <a:cxn ang="0">
                    <a:pos x="connsiteX3" y="connsiteY3"/>
                  </a:cxn>
                </a:cxnLst>
                <a:rect l="l" t="t" r="r" b="b"/>
                <a:pathLst>
                  <a:path w="48901" h="48901">
                    <a:moveTo>
                      <a:pt x="0" y="0"/>
                    </a:moveTo>
                    <a:lnTo>
                      <a:pt x="48901" y="0"/>
                    </a:lnTo>
                    <a:lnTo>
                      <a:pt x="48901" y="48901"/>
                    </a:lnTo>
                    <a:lnTo>
                      <a:pt x="0" y="48901"/>
                    </a:lnTo>
                    <a:close/>
                  </a:path>
                </a:pathLst>
              </a:custGeom>
              <a:grpFill/>
              <a:ln w="9525" cap="flat">
                <a:noFill/>
                <a:prstDash val="solid"/>
                <a:miter/>
              </a:ln>
            </p:spPr>
            <p:txBody>
              <a:bodyPr rtlCol="0" anchor="ctr"/>
              <a:lstStyle/>
              <a:p>
                <a:endParaRPr lang="da-DK"/>
              </a:p>
            </p:txBody>
          </p:sp>
        </p:grpSp>
        <p:cxnSp>
          <p:nvCxnSpPr>
            <p:cNvPr id="20" name="Lige pilforbindelse 19">
              <a:extLst>
                <a:ext uri="{FF2B5EF4-FFF2-40B4-BE49-F238E27FC236}">
                  <a16:creationId xmlns:a16="http://schemas.microsoft.com/office/drawing/2014/main" id="{24FB13E3-3753-6E1D-98AA-D662CC0B2185}"/>
                </a:ext>
              </a:extLst>
            </p:cNvPr>
            <p:cNvCxnSpPr>
              <a:cxnSpLocks/>
            </p:cNvCxnSpPr>
            <p:nvPr/>
          </p:nvCxnSpPr>
          <p:spPr bwMode="auto">
            <a:xfrm flipV="1">
              <a:off x="10694532" y="3966177"/>
              <a:ext cx="439425" cy="212902"/>
            </a:xfrm>
            <a:prstGeom prst="straightConnector1">
              <a:avLst/>
            </a:prstGeom>
            <a:solidFill>
              <a:schemeClr val="bg1"/>
            </a:solidFill>
            <a:ln w="57150" cap="flat" cmpd="sng" algn="ctr">
              <a:solidFill>
                <a:srgbClr val="005BAA"/>
              </a:solidFill>
              <a:prstDash val="solid"/>
              <a:round/>
              <a:headEnd type="none" w="med" len="med"/>
              <a:tailEnd type="triangle"/>
            </a:ln>
            <a:effectLst/>
          </p:spPr>
        </p:cxnSp>
      </p:grpSp>
    </p:spTree>
    <p:extLst>
      <p:ext uri="{BB962C8B-B14F-4D97-AF65-F5344CB8AC3E}">
        <p14:creationId xmlns:p14="http://schemas.microsoft.com/office/powerpoint/2010/main" val="24274284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50" name="Billede 1">
            <a:extLst>
              <a:ext uri="{FF2B5EF4-FFF2-40B4-BE49-F238E27FC236}">
                <a16:creationId xmlns:a16="http://schemas.microsoft.com/office/drawing/2014/main" id="{CBECEBAE-5D86-AD59-57DD-906BFEDF6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319" y="1688147"/>
            <a:ext cx="6395606" cy="4747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ladsholder til indhold 6">
            <a:extLst>
              <a:ext uri="{FF2B5EF4-FFF2-40B4-BE49-F238E27FC236}">
                <a16:creationId xmlns:a16="http://schemas.microsoft.com/office/drawing/2014/main" id="{15FF0F0B-823B-2701-E7A0-90369D3A1DB9}"/>
              </a:ext>
            </a:extLst>
          </p:cNvPr>
          <p:cNvSpPr>
            <a:spLocks noGrp="1"/>
          </p:cNvSpPr>
          <p:nvPr>
            <p:ph sz="quarter" idx="21"/>
          </p:nvPr>
        </p:nvSpPr>
        <p:spPr/>
        <p:txBody>
          <a:bodyPr/>
          <a:lstStyle/>
          <a:p>
            <a:endParaRPr lang="da-DK" dirty="0"/>
          </a:p>
        </p:txBody>
      </p:sp>
      <p:sp>
        <p:nvSpPr>
          <p:cNvPr id="2" name="Undertitel 1">
            <a:extLst>
              <a:ext uri="{FF2B5EF4-FFF2-40B4-BE49-F238E27FC236}">
                <a16:creationId xmlns:a16="http://schemas.microsoft.com/office/drawing/2014/main" id="{BBAA0C40-B3EC-AFED-3371-D20732F8C946}"/>
              </a:ext>
            </a:extLst>
          </p:cNvPr>
          <p:cNvSpPr>
            <a:spLocks noGrp="1"/>
          </p:cNvSpPr>
          <p:nvPr>
            <p:ph type="subTitle" idx="1"/>
          </p:nvPr>
        </p:nvSpPr>
        <p:spPr/>
        <p:txBody>
          <a:bodyPr/>
          <a:lstStyle/>
          <a:p>
            <a:r>
              <a:rPr lang="da-DK" dirty="0"/>
              <a:t>Den klimabevidste rejse - vejforum</a:t>
            </a:r>
          </a:p>
        </p:txBody>
      </p:sp>
      <p:sp>
        <p:nvSpPr>
          <p:cNvPr id="3" name="Titel 2">
            <a:extLst>
              <a:ext uri="{FF2B5EF4-FFF2-40B4-BE49-F238E27FC236}">
                <a16:creationId xmlns:a16="http://schemas.microsoft.com/office/drawing/2014/main" id="{D86BE2EA-E77D-A420-553B-B5D1450F57FC}"/>
              </a:ext>
            </a:extLst>
          </p:cNvPr>
          <p:cNvSpPr>
            <a:spLocks noGrp="1" noRot="1" noMove="1" noResize="1" noEditPoints="1" noAdjustHandles="1" noChangeArrowheads="1" noChangeShapeType="1"/>
          </p:cNvSpPr>
          <p:nvPr>
            <p:ph type="title"/>
          </p:nvPr>
        </p:nvSpPr>
        <p:spPr/>
        <p:txBody>
          <a:bodyPr/>
          <a:lstStyle/>
          <a:p>
            <a:r>
              <a:rPr lang="da-DK" spc="70" dirty="0"/>
              <a:t>Livscyklus for vejinfrastruktur</a:t>
            </a:r>
          </a:p>
        </p:txBody>
      </p:sp>
      <p:sp>
        <p:nvSpPr>
          <p:cNvPr id="5" name="Pladsholder til slidenummer 4">
            <a:extLst>
              <a:ext uri="{FF2B5EF4-FFF2-40B4-BE49-F238E27FC236}">
                <a16:creationId xmlns:a16="http://schemas.microsoft.com/office/drawing/2014/main" id="{986D374F-26DA-CFC7-C3AF-5AD18ACD8BA4}"/>
              </a:ext>
            </a:extLst>
          </p:cNvPr>
          <p:cNvSpPr>
            <a:spLocks noGrp="1"/>
          </p:cNvSpPr>
          <p:nvPr>
            <p:ph type="sldNum" sz="quarter" idx="14"/>
          </p:nvPr>
        </p:nvSpPr>
        <p:spPr/>
        <p:txBody>
          <a:bodyPr/>
          <a:lstStyle/>
          <a:p>
            <a:fld id="{6ACBDE86-91AD-4605-99AD-6345013A9E73}" type="slidenum">
              <a:rPr lang="da-DK" smtClean="0"/>
              <a:pPr/>
              <a:t>14</a:t>
            </a:fld>
            <a:endParaRPr lang="da-DK"/>
          </a:p>
        </p:txBody>
      </p:sp>
      <p:cxnSp>
        <p:nvCxnSpPr>
          <p:cNvPr id="8" name="Lige pilforbindelse 7">
            <a:extLst>
              <a:ext uri="{FF2B5EF4-FFF2-40B4-BE49-F238E27FC236}">
                <a16:creationId xmlns:a16="http://schemas.microsoft.com/office/drawing/2014/main" id="{97777BF8-3EFD-3DDC-8D03-2607889B883A}"/>
              </a:ext>
            </a:extLst>
          </p:cNvPr>
          <p:cNvCxnSpPr>
            <a:cxnSpLocks/>
          </p:cNvCxnSpPr>
          <p:nvPr/>
        </p:nvCxnSpPr>
        <p:spPr bwMode="auto">
          <a:xfrm flipV="1">
            <a:off x="1414877" y="5351683"/>
            <a:ext cx="989701" cy="500253"/>
          </a:xfrm>
          <a:prstGeom prst="straightConnector1">
            <a:avLst/>
          </a:prstGeom>
          <a:solidFill>
            <a:schemeClr val="bg1"/>
          </a:solidFill>
          <a:ln w="57150" cap="flat" cmpd="sng" algn="ctr">
            <a:solidFill>
              <a:srgbClr val="005BAA"/>
            </a:solidFill>
            <a:prstDash val="solid"/>
            <a:round/>
            <a:headEnd type="none" w="med" len="med"/>
            <a:tailEnd type="triangle"/>
          </a:ln>
          <a:effectLst/>
        </p:spPr>
      </p:cxnSp>
      <p:pic>
        <p:nvPicPr>
          <p:cNvPr id="16" name="Grafik 15" descr="Løvtræ med massiv udfyldning">
            <a:extLst>
              <a:ext uri="{FF2B5EF4-FFF2-40B4-BE49-F238E27FC236}">
                <a16:creationId xmlns:a16="http://schemas.microsoft.com/office/drawing/2014/main" id="{AD7F1DEF-905C-F233-104C-B0B9A9363A6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0568" y="5601810"/>
            <a:ext cx="914400" cy="914400"/>
          </a:xfrm>
          <a:prstGeom prst="rect">
            <a:avLst/>
          </a:prstGeom>
        </p:spPr>
      </p:pic>
      <p:cxnSp>
        <p:nvCxnSpPr>
          <p:cNvPr id="23" name="Lige pilforbindelse 22">
            <a:extLst>
              <a:ext uri="{FF2B5EF4-FFF2-40B4-BE49-F238E27FC236}">
                <a16:creationId xmlns:a16="http://schemas.microsoft.com/office/drawing/2014/main" id="{A772E631-5CCC-1218-4442-85AFB6A79FB6}"/>
              </a:ext>
            </a:extLst>
          </p:cNvPr>
          <p:cNvCxnSpPr>
            <a:cxnSpLocks/>
          </p:cNvCxnSpPr>
          <p:nvPr/>
        </p:nvCxnSpPr>
        <p:spPr bwMode="auto">
          <a:xfrm flipV="1">
            <a:off x="9258329" y="2326173"/>
            <a:ext cx="903495" cy="458300"/>
          </a:xfrm>
          <a:prstGeom prst="straightConnector1">
            <a:avLst/>
          </a:prstGeom>
          <a:solidFill>
            <a:schemeClr val="bg1"/>
          </a:solidFill>
          <a:ln w="57150" cap="flat" cmpd="sng" algn="ctr">
            <a:solidFill>
              <a:srgbClr val="0062AE"/>
            </a:solidFill>
            <a:prstDash val="solid"/>
            <a:round/>
            <a:headEnd type="none" w="med" len="med"/>
            <a:tailEnd type="triangle"/>
          </a:ln>
          <a:effectLst/>
        </p:spPr>
      </p:cxnSp>
      <p:grpSp>
        <p:nvGrpSpPr>
          <p:cNvPr id="35" name="Gruppe 34">
            <a:extLst>
              <a:ext uri="{FF2B5EF4-FFF2-40B4-BE49-F238E27FC236}">
                <a16:creationId xmlns:a16="http://schemas.microsoft.com/office/drawing/2014/main" id="{59679F13-AB85-9AC6-15DE-29DB93528907}"/>
              </a:ext>
            </a:extLst>
          </p:cNvPr>
          <p:cNvGrpSpPr/>
          <p:nvPr/>
        </p:nvGrpSpPr>
        <p:grpSpPr>
          <a:xfrm>
            <a:off x="10247956" y="1617110"/>
            <a:ext cx="564462" cy="857364"/>
            <a:chOff x="10606770" y="3361416"/>
            <a:chExt cx="564462" cy="857364"/>
          </a:xfrm>
          <a:solidFill>
            <a:srgbClr val="004F8D"/>
          </a:solidFill>
        </p:grpSpPr>
        <p:sp>
          <p:nvSpPr>
            <p:cNvPr id="29" name="Kombinationstegning: figur 28">
              <a:extLst>
                <a:ext uri="{FF2B5EF4-FFF2-40B4-BE49-F238E27FC236}">
                  <a16:creationId xmlns:a16="http://schemas.microsoft.com/office/drawing/2014/main" id="{4ADBE394-EEE5-C5C1-4B71-4681C8832CC4}"/>
                </a:ext>
              </a:extLst>
            </p:cNvPr>
            <p:cNvSpPr/>
            <p:nvPr/>
          </p:nvSpPr>
          <p:spPr>
            <a:xfrm>
              <a:off x="10885483" y="3361416"/>
              <a:ext cx="152400" cy="152400"/>
            </a:xfrm>
            <a:custGeom>
              <a:avLst/>
              <a:gdLst>
                <a:gd name="connsiteX0" fmla="*/ 76200 w 152400"/>
                <a:gd name="connsiteY0" fmla="*/ 152400 h 152400"/>
                <a:gd name="connsiteX1" fmla="*/ 152400 w 152400"/>
                <a:gd name="connsiteY1" fmla="*/ 76200 h 152400"/>
                <a:gd name="connsiteX2" fmla="*/ 76200 w 152400"/>
                <a:gd name="connsiteY2" fmla="*/ 0 h 152400"/>
                <a:gd name="connsiteX3" fmla="*/ 0 w 152400"/>
                <a:gd name="connsiteY3" fmla="*/ 76200 h 152400"/>
                <a:gd name="connsiteX4" fmla="*/ 76200 w 152400"/>
                <a:gd name="connsiteY4" fmla="*/ 15240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52400">
                  <a:moveTo>
                    <a:pt x="76200" y="152400"/>
                  </a:moveTo>
                  <a:cubicBezTo>
                    <a:pt x="118284" y="152400"/>
                    <a:pt x="152400" y="118284"/>
                    <a:pt x="152400" y="76200"/>
                  </a:cubicBezTo>
                  <a:cubicBezTo>
                    <a:pt x="152400" y="34116"/>
                    <a:pt x="118284" y="0"/>
                    <a:pt x="76200" y="0"/>
                  </a:cubicBezTo>
                  <a:cubicBezTo>
                    <a:pt x="34116" y="0"/>
                    <a:pt x="0" y="34116"/>
                    <a:pt x="0" y="76200"/>
                  </a:cubicBezTo>
                  <a:cubicBezTo>
                    <a:pt x="0" y="118284"/>
                    <a:pt x="34116" y="152400"/>
                    <a:pt x="76200" y="152400"/>
                  </a:cubicBezTo>
                  <a:close/>
                </a:path>
              </a:pathLst>
            </a:custGeom>
            <a:grpFill/>
            <a:ln w="9525" cap="flat">
              <a:noFill/>
              <a:prstDash val="solid"/>
              <a:miter/>
            </a:ln>
          </p:spPr>
          <p:txBody>
            <a:bodyPr rtlCol="0" anchor="ctr"/>
            <a:lstStyle/>
            <a:p>
              <a:endParaRPr lang="da-DK"/>
            </a:p>
          </p:txBody>
        </p:sp>
        <p:sp>
          <p:nvSpPr>
            <p:cNvPr id="30" name="Kombinationstegning: figur 29">
              <a:extLst>
                <a:ext uri="{FF2B5EF4-FFF2-40B4-BE49-F238E27FC236}">
                  <a16:creationId xmlns:a16="http://schemas.microsoft.com/office/drawing/2014/main" id="{7EB1B0AC-303E-569D-8313-773A3A2A105D}"/>
                </a:ext>
              </a:extLst>
            </p:cNvPr>
            <p:cNvSpPr/>
            <p:nvPr/>
          </p:nvSpPr>
          <p:spPr>
            <a:xfrm>
              <a:off x="10627896" y="3532914"/>
              <a:ext cx="543336" cy="685866"/>
            </a:xfrm>
            <a:custGeom>
              <a:avLst/>
              <a:gdLst>
                <a:gd name="connsiteX0" fmla="*/ 238537 w 543336"/>
                <a:gd name="connsiteY0" fmla="*/ 156620 h 685866"/>
                <a:gd name="connsiteX1" fmla="*/ 238537 w 543336"/>
                <a:gd name="connsiteY1" fmla="*/ 685867 h 685866"/>
                <a:gd name="connsiteX2" fmla="*/ 314737 w 543336"/>
                <a:gd name="connsiteY2" fmla="*/ 685867 h 685866"/>
                <a:gd name="connsiteX3" fmla="*/ 314737 w 543336"/>
                <a:gd name="connsiteY3" fmla="*/ 342910 h 685866"/>
                <a:gd name="connsiteX4" fmla="*/ 352837 w 543336"/>
                <a:gd name="connsiteY4" fmla="*/ 342910 h 685866"/>
                <a:gd name="connsiteX5" fmla="*/ 352837 w 543336"/>
                <a:gd name="connsiteY5" fmla="*/ 685867 h 685866"/>
                <a:gd name="connsiteX6" fmla="*/ 429037 w 543336"/>
                <a:gd name="connsiteY6" fmla="*/ 685867 h 685866"/>
                <a:gd name="connsiteX7" fmla="*/ 429037 w 543336"/>
                <a:gd name="connsiteY7" fmla="*/ 158477 h 685866"/>
                <a:gd name="connsiteX8" fmla="*/ 429880 w 543336"/>
                <a:gd name="connsiteY8" fmla="*/ 157415 h 685866"/>
                <a:gd name="connsiteX9" fmla="*/ 430942 w 543336"/>
                <a:gd name="connsiteY9" fmla="*/ 158258 h 685866"/>
                <a:gd name="connsiteX10" fmla="*/ 469042 w 543336"/>
                <a:gd name="connsiteY10" fmla="*/ 316230 h 685866"/>
                <a:gd name="connsiteX11" fmla="*/ 505237 w 543336"/>
                <a:gd name="connsiteY11" fmla="*/ 344805 h 685866"/>
                <a:gd name="connsiteX12" fmla="*/ 543337 w 543336"/>
                <a:gd name="connsiteY12" fmla="*/ 306705 h 685866"/>
                <a:gd name="connsiteX13" fmla="*/ 541432 w 543336"/>
                <a:gd name="connsiteY13" fmla="*/ 297180 h 685866"/>
                <a:gd name="connsiteX14" fmla="*/ 488092 w 543336"/>
                <a:gd name="connsiteY14" fmla="*/ 70485 h 685866"/>
                <a:gd name="connsiteX15" fmla="*/ 476662 w 543336"/>
                <a:gd name="connsiteY15" fmla="*/ 49530 h 685866"/>
                <a:gd name="connsiteX16" fmla="*/ 396652 w 543336"/>
                <a:gd name="connsiteY16" fmla="*/ 7620 h 685866"/>
                <a:gd name="connsiteX17" fmla="*/ 333787 w 543336"/>
                <a:gd name="connsiteY17" fmla="*/ 0 h 685866"/>
                <a:gd name="connsiteX18" fmla="*/ 270922 w 543336"/>
                <a:gd name="connsiteY18" fmla="*/ 9525 h 685866"/>
                <a:gd name="connsiteX19" fmla="*/ 229821 w 543336"/>
                <a:gd name="connsiteY19" fmla="*/ 25270 h 685866"/>
                <a:gd name="connsiteX20" fmla="*/ 215915 w 543336"/>
                <a:gd name="connsiteY20" fmla="*/ 34395 h 685866"/>
                <a:gd name="connsiteX21" fmla="*/ 212924 w 543336"/>
                <a:gd name="connsiteY21" fmla="*/ 36719 h 685866"/>
                <a:gd name="connsiteX22" fmla="*/ 212924 w 543336"/>
                <a:gd name="connsiteY22" fmla="*/ 36900 h 685866"/>
                <a:gd name="connsiteX23" fmla="*/ 202199 w 543336"/>
                <a:gd name="connsiteY23" fmla="*/ 50292 h 685866"/>
                <a:gd name="connsiteX24" fmla="*/ 149307 w 543336"/>
                <a:gd name="connsiteY24" fmla="*/ 162687 h 685866"/>
                <a:gd name="connsiteX25" fmla="*/ 38512 w 543336"/>
                <a:gd name="connsiteY25" fmla="*/ 161620 h 685866"/>
                <a:gd name="connsiteX26" fmla="*/ 2 w 543336"/>
                <a:gd name="connsiteY26" fmla="*/ 199311 h 685866"/>
                <a:gd name="connsiteX27" fmla="*/ 37693 w 543336"/>
                <a:gd name="connsiteY27" fmla="*/ 237820 h 685866"/>
                <a:gd name="connsiteX28" fmla="*/ 173014 w 543336"/>
                <a:gd name="connsiteY28" fmla="*/ 239068 h 685866"/>
                <a:gd name="connsiteX29" fmla="*/ 173424 w 543336"/>
                <a:gd name="connsiteY29" fmla="*/ 239068 h 685866"/>
                <a:gd name="connsiteX30" fmla="*/ 207895 w 543336"/>
                <a:gd name="connsiteY30" fmla="*/ 217160 h 685866"/>
                <a:gd name="connsiteX31" fmla="*/ 236756 w 543336"/>
                <a:gd name="connsiteY31" fmla="*/ 156200 h 685866"/>
                <a:gd name="connsiteX32" fmla="*/ 238053 w 543336"/>
                <a:gd name="connsiteY32" fmla="*/ 155838 h 685866"/>
                <a:gd name="connsiteX33" fmla="*/ 238537 w 543336"/>
                <a:gd name="connsiteY33" fmla="*/ 156620 h 685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43336" h="685866">
                  <a:moveTo>
                    <a:pt x="238537" y="156620"/>
                  </a:moveTo>
                  <a:lnTo>
                    <a:pt x="238537" y="685867"/>
                  </a:lnTo>
                  <a:lnTo>
                    <a:pt x="314737" y="685867"/>
                  </a:lnTo>
                  <a:lnTo>
                    <a:pt x="314737" y="342910"/>
                  </a:lnTo>
                  <a:lnTo>
                    <a:pt x="352837" y="342910"/>
                  </a:lnTo>
                  <a:lnTo>
                    <a:pt x="352837" y="685867"/>
                  </a:lnTo>
                  <a:lnTo>
                    <a:pt x="429037" y="685867"/>
                  </a:lnTo>
                  <a:lnTo>
                    <a:pt x="429037" y="158477"/>
                  </a:lnTo>
                  <a:cubicBezTo>
                    <a:pt x="428977" y="157951"/>
                    <a:pt x="429354" y="157476"/>
                    <a:pt x="429880" y="157415"/>
                  </a:cubicBezTo>
                  <a:cubicBezTo>
                    <a:pt x="430406" y="157354"/>
                    <a:pt x="430881" y="157732"/>
                    <a:pt x="430942" y="158258"/>
                  </a:cubicBezTo>
                  <a:lnTo>
                    <a:pt x="469042" y="316230"/>
                  </a:lnTo>
                  <a:cubicBezTo>
                    <a:pt x="473533" y="332664"/>
                    <a:pt x="488210" y="344251"/>
                    <a:pt x="505237" y="344805"/>
                  </a:cubicBezTo>
                  <a:cubicBezTo>
                    <a:pt x="526253" y="344742"/>
                    <a:pt x="543274" y="327721"/>
                    <a:pt x="543337" y="306705"/>
                  </a:cubicBezTo>
                  <a:cubicBezTo>
                    <a:pt x="542889" y="303495"/>
                    <a:pt x="542253" y="300315"/>
                    <a:pt x="541432" y="297180"/>
                  </a:cubicBezTo>
                  <a:lnTo>
                    <a:pt x="488092" y="70485"/>
                  </a:lnTo>
                  <a:cubicBezTo>
                    <a:pt x="486218" y="62606"/>
                    <a:pt x="482272" y="55371"/>
                    <a:pt x="476662" y="49530"/>
                  </a:cubicBezTo>
                  <a:cubicBezTo>
                    <a:pt x="453036" y="30390"/>
                    <a:pt x="425838" y="16144"/>
                    <a:pt x="396652" y="7620"/>
                  </a:cubicBezTo>
                  <a:cubicBezTo>
                    <a:pt x="375966" y="3208"/>
                    <a:pt x="354928" y="657"/>
                    <a:pt x="333787" y="0"/>
                  </a:cubicBezTo>
                  <a:cubicBezTo>
                    <a:pt x="312501" y="367"/>
                    <a:pt x="291361" y="3570"/>
                    <a:pt x="270922" y="9525"/>
                  </a:cubicBezTo>
                  <a:cubicBezTo>
                    <a:pt x="256646" y="13125"/>
                    <a:pt x="242849" y="18411"/>
                    <a:pt x="229821" y="25270"/>
                  </a:cubicBezTo>
                  <a:cubicBezTo>
                    <a:pt x="224925" y="27894"/>
                    <a:pt x="220271" y="30947"/>
                    <a:pt x="215915" y="34395"/>
                  </a:cubicBezTo>
                  <a:lnTo>
                    <a:pt x="212924" y="36719"/>
                  </a:lnTo>
                  <a:lnTo>
                    <a:pt x="212924" y="36900"/>
                  </a:lnTo>
                  <a:cubicBezTo>
                    <a:pt x="208367" y="40480"/>
                    <a:pt x="204697" y="45063"/>
                    <a:pt x="202199" y="50292"/>
                  </a:cubicBezTo>
                  <a:lnTo>
                    <a:pt x="149307" y="162687"/>
                  </a:lnTo>
                  <a:lnTo>
                    <a:pt x="38512" y="161620"/>
                  </a:lnTo>
                  <a:cubicBezTo>
                    <a:pt x="17470" y="161394"/>
                    <a:pt x="228" y="178269"/>
                    <a:pt x="2" y="199311"/>
                  </a:cubicBezTo>
                  <a:cubicBezTo>
                    <a:pt x="-224" y="220352"/>
                    <a:pt x="16651" y="237594"/>
                    <a:pt x="37693" y="237820"/>
                  </a:cubicBezTo>
                  <a:lnTo>
                    <a:pt x="173014" y="239068"/>
                  </a:lnTo>
                  <a:lnTo>
                    <a:pt x="173424" y="239068"/>
                  </a:lnTo>
                  <a:cubicBezTo>
                    <a:pt x="188189" y="239061"/>
                    <a:pt x="201620" y="230525"/>
                    <a:pt x="207895" y="217160"/>
                  </a:cubicBezTo>
                  <a:lnTo>
                    <a:pt x="236756" y="156200"/>
                  </a:lnTo>
                  <a:cubicBezTo>
                    <a:pt x="237014" y="155742"/>
                    <a:pt x="237595" y="155579"/>
                    <a:pt x="238053" y="155838"/>
                  </a:cubicBezTo>
                  <a:cubicBezTo>
                    <a:pt x="238338" y="155999"/>
                    <a:pt x="238521" y="156293"/>
                    <a:pt x="238537" y="156620"/>
                  </a:cubicBezTo>
                  <a:close/>
                </a:path>
              </a:pathLst>
            </a:custGeom>
            <a:grpFill/>
            <a:ln w="9525" cap="flat">
              <a:noFill/>
              <a:prstDash val="solid"/>
              <a:miter/>
            </a:ln>
          </p:spPr>
          <p:txBody>
            <a:bodyPr rtlCol="0" anchor="ctr"/>
            <a:lstStyle/>
            <a:p>
              <a:endParaRPr lang="da-DK"/>
            </a:p>
          </p:txBody>
        </p:sp>
        <p:sp>
          <p:nvSpPr>
            <p:cNvPr id="31" name="Kombinationstegning: figur 30">
              <a:extLst>
                <a:ext uri="{FF2B5EF4-FFF2-40B4-BE49-F238E27FC236}">
                  <a16:creationId xmlns:a16="http://schemas.microsoft.com/office/drawing/2014/main" id="{65C0508E-E97F-17F2-D8DF-B22BCDC44667}"/>
                </a:ext>
              </a:extLst>
            </p:cNvPr>
            <p:cNvSpPr/>
            <p:nvPr/>
          </p:nvSpPr>
          <p:spPr>
            <a:xfrm>
              <a:off x="10626079" y="3946956"/>
              <a:ext cx="48901" cy="48901"/>
            </a:xfrm>
            <a:custGeom>
              <a:avLst/>
              <a:gdLst>
                <a:gd name="connsiteX0" fmla="*/ 0 w 48901"/>
                <a:gd name="connsiteY0" fmla="*/ 0 h 48901"/>
                <a:gd name="connsiteX1" fmla="*/ 48901 w 48901"/>
                <a:gd name="connsiteY1" fmla="*/ 0 h 48901"/>
                <a:gd name="connsiteX2" fmla="*/ 48901 w 48901"/>
                <a:gd name="connsiteY2" fmla="*/ 48901 h 48901"/>
                <a:gd name="connsiteX3" fmla="*/ 0 w 48901"/>
                <a:gd name="connsiteY3" fmla="*/ 48901 h 48901"/>
              </a:gdLst>
              <a:ahLst/>
              <a:cxnLst>
                <a:cxn ang="0">
                  <a:pos x="connsiteX0" y="connsiteY0"/>
                </a:cxn>
                <a:cxn ang="0">
                  <a:pos x="connsiteX1" y="connsiteY1"/>
                </a:cxn>
                <a:cxn ang="0">
                  <a:pos x="connsiteX2" y="connsiteY2"/>
                </a:cxn>
                <a:cxn ang="0">
                  <a:pos x="connsiteX3" y="connsiteY3"/>
                </a:cxn>
              </a:cxnLst>
              <a:rect l="l" t="t" r="r" b="b"/>
              <a:pathLst>
                <a:path w="48901" h="48901">
                  <a:moveTo>
                    <a:pt x="0" y="0"/>
                  </a:moveTo>
                  <a:lnTo>
                    <a:pt x="48901" y="0"/>
                  </a:lnTo>
                  <a:lnTo>
                    <a:pt x="48901" y="48901"/>
                  </a:lnTo>
                  <a:lnTo>
                    <a:pt x="0" y="48901"/>
                  </a:lnTo>
                  <a:close/>
                </a:path>
              </a:pathLst>
            </a:custGeom>
            <a:grpFill/>
            <a:ln w="9525" cap="flat">
              <a:noFill/>
              <a:prstDash val="solid"/>
              <a:miter/>
            </a:ln>
          </p:spPr>
          <p:txBody>
            <a:bodyPr rtlCol="0" anchor="ctr"/>
            <a:lstStyle/>
            <a:p>
              <a:endParaRPr lang="da-DK"/>
            </a:p>
          </p:txBody>
        </p:sp>
        <p:sp>
          <p:nvSpPr>
            <p:cNvPr id="32" name="Kombinationstegning: figur 31">
              <a:extLst>
                <a:ext uri="{FF2B5EF4-FFF2-40B4-BE49-F238E27FC236}">
                  <a16:creationId xmlns:a16="http://schemas.microsoft.com/office/drawing/2014/main" id="{C3857F53-77CE-2E49-8000-18555CE21C49}"/>
                </a:ext>
              </a:extLst>
            </p:cNvPr>
            <p:cNvSpPr/>
            <p:nvPr/>
          </p:nvSpPr>
          <p:spPr>
            <a:xfrm rot="13500000">
              <a:off x="10636115" y="3868449"/>
              <a:ext cx="48901" cy="48901"/>
            </a:xfrm>
            <a:custGeom>
              <a:avLst/>
              <a:gdLst>
                <a:gd name="connsiteX0" fmla="*/ 0 w 48901"/>
                <a:gd name="connsiteY0" fmla="*/ 0 h 48901"/>
                <a:gd name="connsiteX1" fmla="*/ 48901 w 48901"/>
                <a:gd name="connsiteY1" fmla="*/ 0 h 48901"/>
                <a:gd name="connsiteX2" fmla="*/ 48901 w 48901"/>
                <a:gd name="connsiteY2" fmla="*/ 48901 h 48901"/>
                <a:gd name="connsiteX3" fmla="*/ 0 w 48901"/>
                <a:gd name="connsiteY3" fmla="*/ 48901 h 48901"/>
              </a:gdLst>
              <a:ahLst/>
              <a:cxnLst>
                <a:cxn ang="0">
                  <a:pos x="connsiteX0" y="connsiteY0"/>
                </a:cxn>
                <a:cxn ang="0">
                  <a:pos x="connsiteX1" y="connsiteY1"/>
                </a:cxn>
                <a:cxn ang="0">
                  <a:pos x="connsiteX2" y="connsiteY2"/>
                </a:cxn>
                <a:cxn ang="0">
                  <a:pos x="connsiteX3" y="connsiteY3"/>
                </a:cxn>
              </a:cxnLst>
              <a:rect l="l" t="t" r="r" b="b"/>
              <a:pathLst>
                <a:path w="48901" h="48901">
                  <a:moveTo>
                    <a:pt x="0" y="0"/>
                  </a:moveTo>
                  <a:lnTo>
                    <a:pt x="48901" y="0"/>
                  </a:lnTo>
                  <a:lnTo>
                    <a:pt x="48901" y="48901"/>
                  </a:lnTo>
                  <a:lnTo>
                    <a:pt x="0" y="48901"/>
                  </a:lnTo>
                  <a:close/>
                </a:path>
              </a:pathLst>
            </a:custGeom>
            <a:grpFill/>
            <a:ln w="9525" cap="flat">
              <a:noFill/>
              <a:prstDash val="solid"/>
              <a:miter/>
            </a:ln>
          </p:spPr>
          <p:txBody>
            <a:bodyPr rtlCol="0" anchor="ctr"/>
            <a:lstStyle/>
            <a:p>
              <a:endParaRPr lang="da-DK"/>
            </a:p>
          </p:txBody>
        </p:sp>
        <p:sp>
          <p:nvSpPr>
            <p:cNvPr id="33" name="Kombinationstegning: figur 32">
              <a:extLst>
                <a:ext uri="{FF2B5EF4-FFF2-40B4-BE49-F238E27FC236}">
                  <a16:creationId xmlns:a16="http://schemas.microsoft.com/office/drawing/2014/main" id="{D8A8DA22-21B9-8BE0-8928-4C00E4E097F4}"/>
                </a:ext>
              </a:extLst>
            </p:cNvPr>
            <p:cNvSpPr/>
            <p:nvPr/>
          </p:nvSpPr>
          <p:spPr>
            <a:xfrm rot="13500000">
              <a:off x="10606770" y="3802114"/>
              <a:ext cx="48901" cy="48901"/>
            </a:xfrm>
            <a:custGeom>
              <a:avLst/>
              <a:gdLst>
                <a:gd name="connsiteX0" fmla="*/ 0 w 48901"/>
                <a:gd name="connsiteY0" fmla="*/ 0 h 48901"/>
                <a:gd name="connsiteX1" fmla="*/ 48901 w 48901"/>
                <a:gd name="connsiteY1" fmla="*/ 0 h 48901"/>
                <a:gd name="connsiteX2" fmla="*/ 48901 w 48901"/>
                <a:gd name="connsiteY2" fmla="*/ 48901 h 48901"/>
                <a:gd name="connsiteX3" fmla="*/ 0 w 48901"/>
                <a:gd name="connsiteY3" fmla="*/ 48901 h 48901"/>
              </a:gdLst>
              <a:ahLst/>
              <a:cxnLst>
                <a:cxn ang="0">
                  <a:pos x="connsiteX0" y="connsiteY0"/>
                </a:cxn>
                <a:cxn ang="0">
                  <a:pos x="connsiteX1" y="connsiteY1"/>
                </a:cxn>
                <a:cxn ang="0">
                  <a:pos x="connsiteX2" y="connsiteY2"/>
                </a:cxn>
                <a:cxn ang="0">
                  <a:pos x="connsiteX3" y="connsiteY3"/>
                </a:cxn>
              </a:cxnLst>
              <a:rect l="l" t="t" r="r" b="b"/>
              <a:pathLst>
                <a:path w="48901" h="48901">
                  <a:moveTo>
                    <a:pt x="0" y="0"/>
                  </a:moveTo>
                  <a:lnTo>
                    <a:pt x="48901" y="0"/>
                  </a:lnTo>
                  <a:lnTo>
                    <a:pt x="48901" y="48901"/>
                  </a:lnTo>
                  <a:lnTo>
                    <a:pt x="0" y="48901"/>
                  </a:lnTo>
                  <a:close/>
                </a:path>
              </a:pathLst>
            </a:custGeom>
            <a:grpFill/>
            <a:ln w="9525" cap="flat">
              <a:noFill/>
              <a:prstDash val="solid"/>
              <a:miter/>
            </a:ln>
          </p:spPr>
          <p:txBody>
            <a:bodyPr rtlCol="0" anchor="ctr"/>
            <a:lstStyle/>
            <a:p>
              <a:endParaRPr lang="da-DK"/>
            </a:p>
          </p:txBody>
        </p:sp>
      </p:grpSp>
      <p:sp>
        <p:nvSpPr>
          <p:cNvPr id="4" name="Tekstfelt 3">
            <a:extLst>
              <a:ext uri="{FF2B5EF4-FFF2-40B4-BE49-F238E27FC236}">
                <a16:creationId xmlns:a16="http://schemas.microsoft.com/office/drawing/2014/main" id="{86B8093D-5C68-F785-F8B2-F0334F19EB1E}"/>
              </a:ext>
            </a:extLst>
          </p:cNvPr>
          <p:cNvSpPr txBox="1"/>
          <p:nvPr/>
        </p:nvSpPr>
        <p:spPr>
          <a:xfrm>
            <a:off x="9386286" y="3928376"/>
            <a:ext cx="2178295" cy="692497"/>
          </a:xfrm>
          <a:prstGeom prst="rect">
            <a:avLst/>
          </a:prstGeom>
          <a:noFill/>
        </p:spPr>
        <p:txBody>
          <a:bodyPr wrap="square" lIns="0" tIns="0" rIns="0" bIns="0" rtlCol="0">
            <a:spAutoFit/>
          </a:bodyPr>
          <a:lstStyle/>
          <a:p>
            <a:pPr algn="ctr"/>
            <a:r>
              <a:rPr lang="da-DK" sz="1500" spc="70">
                <a:latin typeface="Arial" pitchFamily="34" charset="0"/>
                <a:cs typeface="Arial" pitchFamily="34" charset="0"/>
              </a:rPr>
              <a:t>NB: Inkluderer hele værdikæden for et anlægsprojekt!</a:t>
            </a:r>
          </a:p>
        </p:txBody>
      </p:sp>
      <p:sp>
        <p:nvSpPr>
          <p:cNvPr id="15" name="Ellipse 14">
            <a:extLst>
              <a:ext uri="{FF2B5EF4-FFF2-40B4-BE49-F238E27FC236}">
                <a16:creationId xmlns:a16="http://schemas.microsoft.com/office/drawing/2014/main" id="{2A522161-8FFC-9442-D453-B721A0DBD3B3}"/>
              </a:ext>
            </a:extLst>
          </p:cNvPr>
          <p:cNvSpPr/>
          <p:nvPr/>
        </p:nvSpPr>
        <p:spPr bwMode="auto">
          <a:xfrm>
            <a:off x="5038725" y="3724276"/>
            <a:ext cx="1630973" cy="1021786"/>
          </a:xfrm>
          <a:prstGeom prst="ellipse">
            <a:avLst/>
          </a:prstGeom>
          <a:solidFill>
            <a:schemeClr val="bg1"/>
          </a:solidFill>
          <a:ln w="25400" cap="sq"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noFill/>
              <a:latin typeface="Arial" pitchFamily="34" charset="0"/>
              <a:cs typeface="Arial" pitchFamily="34" charset="0"/>
            </a:endParaRPr>
          </a:p>
        </p:txBody>
      </p:sp>
      <p:pic>
        <p:nvPicPr>
          <p:cNvPr id="6" name="Billede 5" descr="Et billede, der indeholder tekst, skærmbillede, Font/skrifttype, plakat&#10;&#10;Automatisk genereret beskrivelse">
            <a:extLst>
              <a:ext uri="{FF2B5EF4-FFF2-40B4-BE49-F238E27FC236}">
                <a16:creationId xmlns:a16="http://schemas.microsoft.com/office/drawing/2014/main" id="{D17EF876-CB89-9493-4791-8F48F157C3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spTree>
    <p:extLst>
      <p:ext uri="{BB962C8B-B14F-4D97-AF65-F5344CB8AC3E}">
        <p14:creationId xmlns:p14="http://schemas.microsoft.com/office/powerpoint/2010/main" val="27808132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Subtitle 1">
            <a:extLst>
              <a:ext uri="{FF2B5EF4-FFF2-40B4-BE49-F238E27FC236}">
                <a16:creationId xmlns:a16="http://schemas.microsoft.com/office/drawing/2014/main" id="{EBA89580-B131-7870-9A46-C04EDD16F0BA}"/>
              </a:ext>
            </a:extLst>
          </p:cNvPr>
          <p:cNvSpPr>
            <a:spLocks noGrp="1"/>
          </p:cNvSpPr>
          <p:nvPr>
            <p:ph type="subTitle" idx="1"/>
          </p:nvPr>
        </p:nvSpPr>
        <p:spPr>
          <a:xfrm>
            <a:off x="357981" y="342900"/>
            <a:ext cx="4581059" cy="171734"/>
          </a:xfrm>
        </p:spPr>
        <p:txBody>
          <a:bodyPr/>
          <a:lstStyle/>
          <a:p>
            <a:r>
              <a:rPr lang="da-DK" dirty="0"/>
              <a:t>Den klimabevidste rejse - vejforum</a:t>
            </a:r>
          </a:p>
          <a:p>
            <a:endParaRPr lang="en-US" dirty="0"/>
          </a:p>
        </p:txBody>
      </p:sp>
      <p:sp>
        <p:nvSpPr>
          <p:cNvPr id="3" name="Titel 2">
            <a:extLst>
              <a:ext uri="{FF2B5EF4-FFF2-40B4-BE49-F238E27FC236}">
                <a16:creationId xmlns:a16="http://schemas.microsoft.com/office/drawing/2014/main" id="{749CB789-1F5B-C359-2611-0E138B34450F}"/>
              </a:ext>
            </a:extLst>
          </p:cNvPr>
          <p:cNvSpPr>
            <a:spLocks noGrp="1"/>
          </p:cNvSpPr>
          <p:nvPr>
            <p:ph type="title"/>
          </p:nvPr>
        </p:nvSpPr>
        <p:spPr>
          <a:xfrm>
            <a:off x="390634" y="765877"/>
            <a:ext cx="5611813" cy="968391"/>
          </a:xfrm>
        </p:spPr>
        <p:txBody>
          <a:bodyPr wrap="square" anchor="ctr">
            <a:normAutofit/>
          </a:bodyPr>
          <a:lstStyle/>
          <a:p>
            <a:r>
              <a:rPr lang="da-DK" dirty="0"/>
              <a:t>Fordele ved InfraLCA</a:t>
            </a:r>
          </a:p>
        </p:txBody>
      </p:sp>
      <p:pic>
        <p:nvPicPr>
          <p:cNvPr id="2050" name="Picture 2" descr="Ny pulje vil styrke den grønne omstilling | Mobility Denmark">
            <a:extLst>
              <a:ext uri="{FF2B5EF4-FFF2-40B4-BE49-F238E27FC236}">
                <a16:creationId xmlns:a16="http://schemas.microsoft.com/office/drawing/2014/main" id="{62683A6B-204B-90E3-357E-C044712DC7F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19000"/>
                    </a14:imgEffect>
                    <a14:imgEffect>
                      <a14:brightnessContrast bright="20000"/>
                    </a14:imgEffect>
                  </a14:imgLayer>
                </a14:imgProps>
              </a:ext>
              <a:ext uri="{28A0092B-C50C-407E-A947-70E740481C1C}">
                <a14:useLocalDpi xmlns:a14="http://schemas.microsoft.com/office/drawing/2010/main" val="0"/>
              </a:ext>
            </a:extLst>
          </a:blip>
          <a:srcRect l="15428" r="26767" b="-2"/>
          <a:stretch/>
        </p:blipFill>
        <p:spPr bwMode="auto">
          <a:xfrm>
            <a:off x="6258827" y="-1"/>
            <a:ext cx="5938927" cy="6858001"/>
          </a:xfrm>
          <a:prstGeom prst="rect">
            <a:avLst/>
          </a:prstGeom>
          <a:solidFill>
            <a:srgbClr val="FFFFFF"/>
          </a:solidFill>
        </p:spPr>
      </p:pic>
      <p:sp>
        <p:nvSpPr>
          <p:cNvPr id="5" name="Pladsholder til slidenummer 4">
            <a:extLst>
              <a:ext uri="{FF2B5EF4-FFF2-40B4-BE49-F238E27FC236}">
                <a16:creationId xmlns:a16="http://schemas.microsoft.com/office/drawing/2014/main" id="{1967A026-0D7B-A315-B4FA-C1E06BBF951C}"/>
              </a:ext>
            </a:extLst>
          </p:cNvPr>
          <p:cNvSpPr>
            <a:spLocks noGrp="1"/>
          </p:cNvSpPr>
          <p:nvPr>
            <p:ph type="sldNum" sz="quarter" idx="14"/>
          </p:nvPr>
        </p:nvSpPr>
        <p:spPr>
          <a:xfrm>
            <a:off x="5306778" y="342899"/>
            <a:ext cx="338464" cy="171734"/>
          </a:xfrm>
        </p:spPr>
        <p:txBody>
          <a:bodyPr anchor="ctr">
            <a:normAutofit/>
          </a:bodyPr>
          <a:lstStyle/>
          <a:p>
            <a:pPr>
              <a:spcAft>
                <a:spcPts val="600"/>
              </a:spcAft>
            </a:pPr>
            <a:fld id="{6ACBDE86-91AD-4605-99AD-6345013A9E73}" type="slidenum">
              <a:rPr lang="da-DK" smtClean="0"/>
              <a:pPr>
                <a:spcAft>
                  <a:spcPts val="600"/>
                </a:spcAft>
              </a:pPr>
              <a:t>15</a:t>
            </a:fld>
            <a:endParaRPr lang="da-DK"/>
          </a:p>
        </p:txBody>
      </p:sp>
      <p:sp>
        <p:nvSpPr>
          <p:cNvPr id="7" name="Pladsholder til indhold 6">
            <a:extLst>
              <a:ext uri="{FF2B5EF4-FFF2-40B4-BE49-F238E27FC236}">
                <a16:creationId xmlns:a16="http://schemas.microsoft.com/office/drawing/2014/main" id="{74822ADE-934C-75C8-18F1-2D72B80BC59A}"/>
              </a:ext>
            </a:extLst>
          </p:cNvPr>
          <p:cNvSpPr>
            <a:spLocks noGrp="1"/>
          </p:cNvSpPr>
          <p:nvPr>
            <p:ph sz="quarter" idx="21"/>
          </p:nvPr>
        </p:nvSpPr>
        <p:spPr>
          <a:xfrm>
            <a:off x="390634" y="1700213"/>
            <a:ext cx="5705366" cy="4492384"/>
          </a:xfrm>
        </p:spPr>
        <p:txBody>
          <a:bodyPr/>
          <a:lstStyle/>
          <a:p>
            <a:pPr marL="0" indent="0">
              <a:lnSpc>
                <a:spcPct val="150000"/>
              </a:lnSpc>
              <a:spcBef>
                <a:spcPts val="580"/>
              </a:spcBef>
              <a:spcAft>
                <a:spcPts val="580"/>
              </a:spcAft>
              <a:buNone/>
            </a:pPr>
            <a:r>
              <a:rPr lang="da-DK" sz="2000" b="1" spc="70" dirty="0">
                <a:solidFill>
                  <a:srgbClr val="005EB8"/>
                </a:solidFill>
              </a:rPr>
              <a:t>Databaseret</a:t>
            </a:r>
            <a:r>
              <a:rPr lang="da-DK" sz="2000" spc="70" dirty="0"/>
              <a:t> beslutningstagning</a:t>
            </a:r>
          </a:p>
          <a:p>
            <a:pPr marL="0" indent="0">
              <a:lnSpc>
                <a:spcPct val="150000"/>
              </a:lnSpc>
              <a:spcBef>
                <a:spcPts val="580"/>
              </a:spcBef>
              <a:spcAft>
                <a:spcPts val="580"/>
              </a:spcAft>
              <a:buNone/>
            </a:pPr>
            <a:r>
              <a:rPr lang="da-DK" sz="2000" b="1" spc="70" dirty="0">
                <a:solidFill>
                  <a:srgbClr val="005EB8"/>
                </a:solidFill>
              </a:rPr>
              <a:t>Helhedsorienteret</a:t>
            </a:r>
            <a:r>
              <a:rPr lang="da-DK" sz="2000" spc="70" dirty="0"/>
              <a:t> livscyklus-tænkning / ”totaløkonomisk” perspektiv</a:t>
            </a:r>
          </a:p>
          <a:p>
            <a:pPr marL="0" indent="0">
              <a:lnSpc>
                <a:spcPct val="150000"/>
              </a:lnSpc>
              <a:spcBef>
                <a:spcPts val="580"/>
              </a:spcBef>
              <a:spcAft>
                <a:spcPts val="580"/>
              </a:spcAft>
              <a:buNone/>
            </a:pPr>
            <a:r>
              <a:rPr lang="da-DK" sz="2000" spc="70" dirty="0"/>
              <a:t>Design- og ressource</a:t>
            </a:r>
            <a:r>
              <a:rPr lang="da-DK" sz="2000" b="1" spc="70" dirty="0">
                <a:solidFill>
                  <a:srgbClr val="005EB8"/>
                </a:solidFill>
              </a:rPr>
              <a:t>optimering</a:t>
            </a:r>
          </a:p>
          <a:p>
            <a:pPr marL="0" indent="0">
              <a:lnSpc>
                <a:spcPct val="150000"/>
              </a:lnSpc>
              <a:spcBef>
                <a:spcPts val="580"/>
              </a:spcBef>
              <a:spcAft>
                <a:spcPts val="580"/>
              </a:spcAft>
              <a:buNone/>
            </a:pPr>
            <a:r>
              <a:rPr lang="da-DK" sz="2000" b="1" dirty="0">
                <a:solidFill>
                  <a:srgbClr val="005EB8"/>
                </a:solidFill>
              </a:rPr>
              <a:t>Dokumenterbar</a:t>
            </a:r>
            <a:r>
              <a:rPr lang="da-DK" sz="2000" dirty="0"/>
              <a:t>e teknisk krav</a:t>
            </a:r>
            <a:endParaRPr lang="da-DK" sz="2000" spc="70" dirty="0"/>
          </a:p>
          <a:p>
            <a:pPr marL="0" indent="0">
              <a:lnSpc>
                <a:spcPct val="150000"/>
              </a:lnSpc>
              <a:spcBef>
                <a:spcPts val="580"/>
              </a:spcBef>
              <a:spcAft>
                <a:spcPts val="580"/>
              </a:spcAft>
              <a:buNone/>
            </a:pPr>
            <a:r>
              <a:rPr lang="da-DK" sz="2000" dirty="0"/>
              <a:t>Styrkelse af fremtidige </a:t>
            </a:r>
            <a:r>
              <a:rPr lang="da-DK" sz="2000" b="1" dirty="0">
                <a:solidFill>
                  <a:srgbClr val="005EB8"/>
                </a:solidFill>
              </a:rPr>
              <a:t>beslutninger</a:t>
            </a:r>
            <a:endParaRPr lang="da-DK" sz="2000" b="1" spc="70" dirty="0">
              <a:solidFill>
                <a:srgbClr val="005EB8"/>
              </a:solidFill>
            </a:endParaRPr>
          </a:p>
          <a:p>
            <a:pPr marL="0" indent="0">
              <a:lnSpc>
                <a:spcPct val="150000"/>
              </a:lnSpc>
              <a:spcBef>
                <a:spcPts val="580"/>
              </a:spcBef>
              <a:spcAft>
                <a:spcPts val="580"/>
              </a:spcAft>
              <a:buNone/>
            </a:pPr>
            <a:r>
              <a:rPr lang="da-DK" sz="2000" dirty="0"/>
              <a:t>Øget </a:t>
            </a:r>
            <a:r>
              <a:rPr lang="da-DK" sz="2000" b="1" dirty="0">
                <a:solidFill>
                  <a:srgbClr val="005EB8"/>
                </a:solidFill>
              </a:rPr>
              <a:t>gennemsigtighed</a:t>
            </a:r>
            <a:r>
              <a:rPr lang="da-DK" sz="2000" dirty="0"/>
              <a:t> og </a:t>
            </a:r>
            <a:r>
              <a:rPr lang="da-DK" sz="2000" b="1" dirty="0">
                <a:solidFill>
                  <a:srgbClr val="005EB8"/>
                </a:solidFill>
              </a:rPr>
              <a:t>ansvarlighed</a:t>
            </a:r>
            <a:endParaRPr lang="da-DK" sz="2000" b="1" spc="70" dirty="0">
              <a:solidFill>
                <a:srgbClr val="005EB8"/>
              </a:solidFill>
            </a:endParaRPr>
          </a:p>
        </p:txBody>
      </p:sp>
      <p:pic>
        <p:nvPicPr>
          <p:cNvPr id="2" name="Billede 1" descr="Et billede, der indeholder tekst, skærmbillede, Font/skrifttype, plakat&#10;&#10;Automatisk genereret beskrivelse">
            <a:extLst>
              <a:ext uri="{FF2B5EF4-FFF2-40B4-BE49-F238E27FC236}">
                <a16:creationId xmlns:a16="http://schemas.microsoft.com/office/drawing/2014/main" id="{23272376-8822-A7C1-DFF7-43AFC1D39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27931" y="665404"/>
            <a:ext cx="624104" cy="631449"/>
          </a:xfrm>
          <a:prstGeom prst="rect">
            <a:avLst/>
          </a:prstGeom>
        </p:spPr>
      </p:pic>
    </p:spTree>
    <p:extLst>
      <p:ext uri="{BB962C8B-B14F-4D97-AF65-F5344CB8AC3E}">
        <p14:creationId xmlns:p14="http://schemas.microsoft.com/office/powerpoint/2010/main" val="2934202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06033ADC-5875-F366-E66C-D67CA2BE763B}"/>
              </a:ext>
            </a:extLst>
          </p:cNvPr>
          <p:cNvSpPr>
            <a:spLocks noGrp="1"/>
          </p:cNvSpPr>
          <p:nvPr>
            <p:ph type="subTitle" idx="1"/>
          </p:nvPr>
        </p:nvSpPr>
        <p:spPr/>
        <p:txBody>
          <a:bodyPr/>
          <a:lstStyle/>
          <a:p>
            <a:endParaRPr lang="da-DK"/>
          </a:p>
        </p:txBody>
      </p:sp>
      <p:sp>
        <p:nvSpPr>
          <p:cNvPr id="3" name="Titel 2">
            <a:extLst>
              <a:ext uri="{FF2B5EF4-FFF2-40B4-BE49-F238E27FC236}">
                <a16:creationId xmlns:a16="http://schemas.microsoft.com/office/drawing/2014/main" id="{1AEC4895-CC71-8A9E-1ABB-06D6231C10EC}"/>
              </a:ext>
            </a:extLst>
          </p:cNvPr>
          <p:cNvSpPr>
            <a:spLocks noGrp="1"/>
          </p:cNvSpPr>
          <p:nvPr>
            <p:ph type="title"/>
          </p:nvPr>
        </p:nvSpPr>
        <p:spPr/>
        <p:txBody>
          <a:bodyPr/>
          <a:lstStyle/>
          <a:p>
            <a:r>
              <a:rPr lang="da-DK" dirty="0"/>
              <a:t>Forskel på LCA på byggeri kontra infrastruktur</a:t>
            </a:r>
          </a:p>
        </p:txBody>
      </p:sp>
      <p:sp>
        <p:nvSpPr>
          <p:cNvPr id="4" name="Pladsholder til indhold 3">
            <a:extLst>
              <a:ext uri="{FF2B5EF4-FFF2-40B4-BE49-F238E27FC236}">
                <a16:creationId xmlns:a16="http://schemas.microsoft.com/office/drawing/2014/main" id="{D3DB88DF-AD4C-D833-BBD8-0BA7FDB00CF8}"/>
              </a:ext>
            </a:extLst>
          </p:cNvPr>
          <p:cNvSpPr>
            <a:spLocks noGrp="1"/>
          </p:cNvSpPr>
          <p:nvPr>
            <p:ph sz="quarter" idx="21"/>
          </p:nvPr>
        </p:nvSpPr>
        <p:spPr>
          <a:xfrm>
            <a:off x="371474" y="1700212"/>
            <a:ext cx="5712271" cy="4478337"/>
          </a:xfrm>
        </p:spPr>
        <p:txBody>
          <a:bodyPr/>
          <a:lstStyle/>
          <a:p>
            <a:pPr marL="0" indent="0">
              <a:buNone/>
            </a:pPr>
            <a:r>
              <a:rPr lang="da-DK" sz="1800" dirty="0"/>
              <a:t>Hovedbestanddele er </a:t>
            </a:r>
            <a:r>
              <a:rPr lang="da-DK" sz="2400" b="1" dirty="0">
                <a:solidFill>
                  <a:srgbClr val="005EB8"/>
                </a:solidFill>
              </a:rPr>
              <a:t>beton, stål og asfalt</a:t>
            </a:r>
            <a:r>
              <a:rPr lang="da-DK" sz="1800" dirty="0"/>
              <a:t>.</a:t>
            </a:r>
            <a:br>
              <a:rPr lang="da-DK" sz="1800" dirty="0"/>
            </a:br>
            <a:r>
              <a:rPr lang="da-DK" sz="1800" dirty="0"/>
              <a:t> </a:t>
            </a:r>
          </a:p>
          <a:p>
            <a:pPr marL="0" indent="0">
              <a:buNone/>
            </a:pPr>
            <a:r>
              <a:rPr lang="da-DK" sz="1800" dirty="0"/>
              <a:t>Infrastruktur er </a:t>
            </a:r>
            <a:r>
              <a:rPr lang="da-DK" sz="2000" b="1" dirty="0">
                <a:solidFill>
                  <a:srgbClr val="005EB8"/>
                </a:solidFill>
              </a:rPr>
              <a:t>ikke underlagt de samme reguleringer, </a:t>
            </a:r>
            <a:r>
              <a:rPr lang="da-DK" sz="1800" dirty="0"/>
              <a:t>uden for bygningsreglement.</a:t>
            </a:r>
          </a:p>
          <a:p>
            <a:pPr marL="0" indent="0">
              <a:buNone/>
            </a:pPr>
            <a:br>
              <a:rPr lang="da-DK" sz="1800" dirty="0"/>
            </a:br>
            <a:r>
              <a:rPr lang="da-DK" sz="1800" dirty="0"/>
              <a:t>Ofte </a:t>
            </a:r>
            <a:r>
              <a:rPr lang="da-DK" sz="2400" b="1" dirty="0">
                <a:solidFill>
                  <a:srgbClr val="005EB8"/>
                </a:solidFill>
              </a:rPr>
              <a:t>stort transportarbejde </a:t>
            </a:r>
            <a:r>
              <a:rPr lang="da-DK" sz="1800" dirty="0"/>
              <a:t>(flytning af jord) i infrastruktur projektet.</a:t>
            </a:r>
          </a:p>
          <a:p>
            <a:pPr marL="0" indent="0">
              <a:buNone/>
            </a:pPr>
            <a:br>
              <a:rPr lang="da-DK" sz="2400" b="1" dirty="0">
                <a:solidFill>
                  <a:srgbClr val="005EB8"/>
                </a:solidFill>
              </a:rPr>
            </a:br>
            <a:r>
              <a:rPr lang="da-DK" sz="2400" b="1" dirty="0">
                <a:solidFill>
                  <a:srgbClr val="005EB8"/>
                </a:solidFill>
              </a:rPr>
              <a:t>Kontinuerligt vedligehold </a:t>
            </a:r>
            <a:r>
              <a:rPr lang="da-DK" sz="1800" dirty="0"/>
              <a:t>– særligt asfalt.</a:t>
            </a:r>
          </a:p>
          <a:p>
            <a:pPr marL="0" indent="0">
              <a:buNone/>
            </a:pPr>
            <a:br>
              <a:rPr lang="da-DK" sz="1800" dirty="0"/>
            </a:br>
            <a:r>
              <a:rPr lang="da-DK" sz="1800" dirty="0"/>
              <a:t>Infrastrukturprojekter har en </a:t>
            </a:r>
            <a:r>
              <a:rPr lang="da-DK" sz="2400" b="1" dirty="0">
                <a:solidFill>
                  <a:srgbClr val="005EB8"/>
                </a:solidFill>
              </a:rPr>
              <a:t>uklar funktionel enhed</a:t>
            </a:r>
            <a:r>
              <a:rPr lang="da-DK" sz="1800" dirty="0"/>
              <a:t>. </a:t>
            </a:r>
          </a:p>
          <a:p>
            <a:pPr marL="0" indent="0">
              <a:buNone/>
            </a:pPr>
            <a:endParaRPr lang="da-DK" dirty="0"/>
          </a:p>
        </p:txBody>
      </p:sp>
      <p:sp>
        <p:nvSpPr>
          <p:cNvPr id="5" name="Pladsholder til slidenummer 4">
            <a:extLst>
              <a:ext uri="{FF2B5EF4-FFF2-40B4-BE49-F238E27FC236}">
                <a16:creationId xmlns:a16="http://schemas.microsoft.com/office/drawing/2014/main" id="{1261A866-2EDB-AA5E-6426-4F4A31E35076}"/>
              </a:ext>
            </a:extLst>
          </p:cNvPr>
          <p:cNvSpPr>
            <a:spLocks noGrp="1"/>
          </p:cNvSpPr>
          <p:nvPr>
            <p:ph type="sldNum" sz="quarter" idx="14"/>
          </p:nvPr>
        </p:nvSpPr>
        <p:spPr/>
        <p:txBody>
          <a:bodyPr/>
          <a:lstStyle/>
          <a:p>
            <a:fld id="{6ACBDE86-91AD-4605-99AD-6345013A9E73}" type="slidenum">
              <a:rPr lang="da-DK" smtClean="0"/>
              <a:pPr/>
              <a:t>16</a:t>
            </a:fld>
            <a:endParaRPr lang="da-DK" dirty="0"/>
          </a:p>
        </p:txBody>
      </p:sp>
      <p:pic>
        <p:nvPicPr>
          <p:cNvPr id="7" name="Billede 6" descr="Et billede, der indeholder sky, udendørs, jord, vand&#10;&#10;Automatisk genereret beskrivelse">
            <a:extLst>
              <a:ext uri="{FF2B5EF4-FFF2-40B4-BE49-F238E27FC236}">
                <a16:creationId xmlns:a16="http://schemas.microsoft.com/office/drawing/2014/main" id="{C6807033-CD15-AD15-C52F-C29CA5402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8256" y="2257842"/>
            <a:ext cx="5783707" cy="3253335"/>
          </a:xfrm>
          <a:prstGeom prst="rect">
            <a:avLst/>
          </a:prstGeom>
        </p:spPr>
      </p:pic>
      <p:pic>
        <p:nvPicPr>
          <p:cNvPr id="6" name="Billede 5" descr="Et billede, der indeholder tekst, skærmbillede, Font/skrifttype, plakat&#10;&#10;Automatisk genereret beskrivelse">
            <a:extLst>
              <a:ext uri="{FF2B5EF4-FFF2-40B4-BE49-F238E27FC236}">
                <a16:creationId xmlns:a16="http://schemas.microsoft.com/office/drawing/2014/main" id="{BF576605-F4F8-4587-5D52-8960D2337A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spTree>
    <p:extLst>
      <p:ext uri="{BB962C8B-B14F-4D97-AF65-F5344CB8AC3E}">
        <p14:creationId xmlns:p14="http://schemas.microsoft.com/office/powerpoint/2010/main" val="1630900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14B05192-3A52-2FD1-A28A-EC81F248CC1B}"/>
              </a:ext>
            </a:extLst>
          </p:cNvPr>
          <p:cNvSpPr>
            <a:spLocks noGrp="1"/>
          </p:cNvSpPr>
          <p:nvPr>
            <p:ph type="subTitle" idx="1"/>
          </p:nvPr>
        </p:nvSpPr>
        <p:spPr/>
        <p:txBody>
          <a:bodyPr/>
          <a:lstStyle/>
          <a:p>
            <a:r>
              <a:rPr lang="da-DK" b="0" i="0" dirty="0">
                <a:solidFill>
                  <a:srgbClr val="005EB8"/>
                </a:solidFill>
                <a:effectLst/>
                <a:latin typeface="Arial" panose="020B0604020202020204" pitchFamily="34" charset="0"/>
              </a:rPr>
              <a:t>Nordhavnstunnellens </a:t>
            </a:r>
            <a:r>
              <a:rPr lang="da-DK" b="1" i="0" dirty="0">
                <a:solidFill>
                  <a:srgbClr val="005EB8"/>
                </a:solidFill>
                <a:effectLst/>
                <a:latin typeface="Arial" panose="020B0604020202020204" pitchFamily="34" charset="0"/>
              </a:rPr>
              <a:t>klimabevidste rejse</a:t>
            </a:r>
            <a:endParaRPr lang="da-DK" dirty="0">
              <a:solidFill>
                <a:srgbClr val="005EB8"/>
              </a:solidFill>
            </a:endParaRPr>
          </a:p>
        </p:txBody>
      </p:sp>
      <p:sp>
        <p:nvSpPr>
          <p:cNvPr id="3" name="Titel 2">
            <a:extLst>
              <a:ext uri="{FF2B5EF4-FFF2-40B4-BE49-F238E27FC236}">
                <a16:creationId xmlns:a16="http://schemas.microsoft.com/office/drawing/2014/main" id="{1E380CC5-1D13-714A-C197-42582DE4FC65}"/>
              </a:ext>
            </a:extLst>
          </p:cNvPr>
          <p:cNvSpPr>
            <a:spLocks noGrp="1"/>
          </p:cNvSpPr>
          <p:nvPr>
            <p:ph type="title"/>
          </p:nvPr>
        </p:nvSpPr>
        <p:spPr/>
        <p:txBody>
          <a:bodyPr/>
          <a:lstStyle/>
          <a:p>
            <a:r>
              <a:rPr lang="da-DK" dirty="0"/>
              <a:t>Hvem, hvad &amp; hvor?</a:t>
            </a:r>
          </a:p>
        </p:txBody>
      </p:sp>
      <p:sp>
        <p:nvSpPr>
          <p:cNvPr id="4" name="Pladsholder til indhold 3">
            <a:extLst>
              <a:ext uri="{FF2B5EF4-FFF2-40B4-BE49-F238E27FC236}">
                <a16:creationId xmlns:a16="http://schemas.microsoft.com/office/drawing/2014/main" id="{6C93CB9E-C16C-2B1C-5558-012C99DF9986}"/>
              </a:ext>
            </a:extLst>
          </p:cNvPr>
          <p:cNvSpPr>
            <a:spLocks noGrp="1"/>
          </p:cNvSpPr>
          <p:nvPr>
            <p:ph sz="quarter" idx="21"/>
          </p:nvPr>
        </p:nvSpPr>
        <p:spPr>
          <a:xfrm>
            <a:off x="392326" y="1700212"/>
            <a:ext cx="5724432" cy="4478337"/>
          </a:xfrm>
        </p:spPr>
        <p:txBody>
          <a:bodyPr/>
          <a:lstStyle/>
          <a:p>
            <a:pPr marL="0" indent="0">
              <a:buNone/>
            </a:pPr>
            <a:r>
              <a:rPr lang="da-DK" sz="2400" b="1" dirty="0">
                <a:solidFill>
                  <a:srgbClr val="005EB8"/>
                </a:solidFill>
              </a:rPr>
              <a:t>Hvem?</a:t>
            </a:r>
            <a:r>
              <a:rPr lang="da-DK" sz="1800" b="1" dirty="0">
                <a:solidFill>
                  <a:srgbClr val="005EB8"/>
                </a:solidFill>
              </a:rPr>
              <a:t> </a:t>
            </a:r>
            <a:br>
              <a:rPr lang="da-DK" sz="1800" b="1" dirty="0">
                <a:solidFill>
                  <a:srgbClr val="005EB8"/>
                </a:solidFill>
              </a:rPr>
            </a:br>
            <a:r>
              <a:rPr lang="da-DK" sz="1800" dirty="0"/>
              <a:t>Bæredygtighedsmanager på projektet.</a:t>
            </a:r>
          </a:p>
          <a:p>
            <a:pPr marL="0" indent="0">
              <a:buNone/>
            </a:pPr>
            <a:r>
              <a:rPr lang="da-DK" sz="2400" b="1" dirty="0">
                <a:solidFill>
                  <a:srgbClr val="005EB8"/>
                </a:solidFill>
              </a:rPr>
              <a:t>Hvad?</a:t>
            </a:r>
            <a:r>
              <a:rPr lang="da-DK" sz="1800" b="1" dirty="0">
                <a:solidFill>
                  <a:srgbClr val="005EB8"/>
                </a:solidFill>
              </a:rPr>
              <a:t> </a:t>
            </a:r>
            <a:br>
              <a:rPr lang="da-DK" sz="1800" dirty="0"/>
            </a:br>
            <a:r>
              <a:rPr lang="da-DK" sz="1800" dirty="0"/>
              <a:t>Beregning af </a:t>
            </a:r>
            <a:r>
              <a:rPr lang="da-DK" sz="2400" b="1" dirty="0">
                <a:solidFill>
                  <a:srgbClr val="005EB8"/>
                </a:solidFill>
              </a:rPr>
              <a:t>CO2 budget </a:t>
            </a:r>
            <a:r>
              <a:rPr lang="da-DK" sz="1800" dirty="0"/>
              <a:t>for basic design og </a:t>
            </a:r>
            <a:r>
              <a:rPr lang="da-DK" sz="1800" dirty="0" err="1"/>
              <a:t>detailed</a:t>
            </a:r>
            <a:r>
              <a:rPr lang="da-DK" sz="1800" dirty="0"/>
              <a:t> design.</a:t>
            </a:r>
          </a:p>
          <a:p>
            <a:pPr marL="0" indent="0">
              <a:buNone/>
            </a:pPr>
            <a:r>
              <a:rPr lang="da-DK" sz="1800" dirty="0"/>
              <a:t>Månedlig </a:t>
            </a:r>
            <a:r>
              <a:rPr lang="da-DK" sz="2400" b="1" dirty="0">
                <a:solidFill>
                  <a:srgbClr val="005EB8"/>
                </a:solidFill>
              </a:rPr>
              <a:t>afrapportering</a:t>
            </a:r>
            <a:r>
              <a:rPr lang="da-DK" sz="1800" dirty="0"/>
              <a:t> af </a:t>
            </a:r>
            <a:r>
              <a:rPr lang="da-DK" sz="2400" b="1" dirty="0">
                <a:solidFill>
                  <a:srgbClr val="005EB8"/>
                </a:solidFill>
              </a:rPr>
              <a:t>affald </a:t>
            </a:r>
            <a:r>
              <a:rPr lang="da-DK" sz="1800" dirty="0"/>
              <a:t>og </a:t>
            </a:r>
            <a:r>
              <a:rPr lang="da-DK" sz="2400" b="1" dirty="0">
                <a:solidFill>
                  <a:srgbClr val="005EB8"/>
                </a:solidFill>
              </a:rPr>
              <a:t>CO2</a:t>
            </a:r>
            <a:r>
              <a:rPr lang="da-DK" sz="1800" dirty="0"/>
              <a:t>, hertil kontrol og godkendelse af </a:t>
            </a:r>
            <a:r>
              <a:rPr lang="da-DK" sz="2400" b="1" dirty="0">
                <a:solidFill>
                  <a:srgbClr val="005EB8"/>
                </a:solidFill>
              </a:rPr>
              <a:t>EPD</a:t>
            </a:r>
            <a:r>
              <a:rPr lang="da-DK" sz="1800" dirty="0"/>
              <a:t>.</a:t>
            </a:r>
            <a:endParaRPr lang="da-DK" sz="2400" b="1" dirty="0">
              <a:solidFill>
                <a:srgbClr val="005EB8"/>
              </a:solidFill>
            </a:endParaRPr>
          </a:p>
          <a:p>
            <a:pPr marL="0" indent="0">
              <a:buNone/>
            </a:pPr>
            <a:r>
              <a:rPr lang="da-DK" sz="2400" b="1" dirty="0">
                <a:solidFill>
                  <a:srgbClr val="005EB8"/>
                </a:solidFill>
              </a:rPr>
              <a:t>Ny data </a:t>
            </a:r>
            <a:r>
              <a:rPr lang="da-DK" sz="1800" dirty="0"/>
              <a:t>til InfraLCA (Vejdirektoratets LCA værktøj). </a:t>
            </a:r>
          </a:p>
          <a:p>
            <a:pPr marL="0" indent="0">
              <a:buNone/>
            </a:pPr>
            <a:r>
              <a:rPr lang="da-DK" sz="2400" b="1" dirty="0">
                <a:solidFill>
                  <a:srgbClr val="005EB8"/>
                </a:solidFill>
              </a:rPr>
              <a:t>Hvor?</a:t>
            </a:r>
            <a:r>
              <a:rPr lang="da-DK" sz="1800" b="1" dirty="0">
                <a:solidFill>
                  <a:srgbClr val="005EB8"/>
                </a:solidFill>
              </a:rPr>
              <a:t> </a:t>
            </a:r>
            <a:br>
              <a:rPr lang="da-DK" sz="1800" b="1" dirty="0">
                <a:solidFill>
                  <a:srgbClr val="005EB8"/>
                </a:solidFill>
              </a:rPr>
            </a:br>
            <a:r>
              <a:rPr lang="da-DK" sz="1800" dirty="0"/>
              <a:t>På </a:t>
            </a:r>
            <a:r>
              <a:rPr lang="da-DK" sz="2400" b="1" dirty="0">
                <a:solidFill>
                  <a:srgbClr val="005EB8"/>
                </a:solidFill>
              </a:rPr>
              <a:t>byggepladsen</a:t>
            </a:r>
            <a:r>
              <a:rPr lang="da-DK" sz="1800" dirty="0"/>
              <a:t> – sikre dialog, ”</a:t>
            </a:r>
            <a:r>
              <a:rPr lang="da-DK" sz="1800" dirty="0" err="1"/>
              <a:t>hands</a:t>
            </a:r>
            <a:r>
              <a:rPr lang="da-DK" sz="1800" dirty="0"/>
              <a:t> on” og forankring i projektet.</a:t>
            </a:r>
          </a:p>
          <a:p>
            <a:endParaRPr lang="da-DK" sz="1800" dirty="0"/>
          </a:p>
        </p:txBody>
      </p:sp>
      <p:sp>
        <p:nvSpPr>
          <p:cNvPr id="5" name="Pladsholder til slidenummer 4">
            <a:extLst>
              <a:ext uri="{FF2B5EF4-FFF2-40B4-BE49-F238E27FC236}">
                <a16:creationId xmlns:a16="http://schemas.microsoft.com/office/drawing/2014/main" id="{A9B96DBD-C582-48E0-F162-6694BBFD1406}"/>
              </a:ext>
            </a:extLst>
          </p:cNvPr>
          <p:cNvSpPr>
            <a:spLocks noGrp="1"/>
          </p:cNvSpPr>
          <p:nvPr>
            <p:ph type="sldNum" sz="quarter" idx="14"/>
          </p:nvPr>
        </p:nvSpPr>
        <p:spPr/>
        <p:txBody>
          <a:bodyPr/>
          <a:lstStyle/>
          <a:p>
            <a:fld id="{6ACBDE86-91AD-4605-99AD-6345013A9E73}" type="slidenum">
              <a:rPr lang="da-DK" smtClean="0"/>
              <a:pPr/>
              <a:t>17</a:t>
            </a:fld>
            <a:endParaRPr lang="da-DK"/>
          </a:p>
        </p:txBody>
      </p:sp>
      <p:pic>
        <p:nvPicPr>
          <p:cNvPr id="7" name="Billede 6" descr="Et billede, der indeholder udendørs, sky, nat, jord&#10;&#10;Automatisk genereret beskrivelse">
            <a:extLst>
              <a:ext uri="{FF2B5EF4-FFF2-40B4-BE49-F238E27FC236}">
                <a16:creationId xmlns:a16="http://schemas.microsoft.com/office/drawing/2014/main" id="{4CB24BE0-F91A-0E61-805A-718C2BE33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7902" y="2086109"/>
            <a:ext cx="5784061" cy="3253535"/>
          </a:xfrm>
          <a:prstGeom prst="rect">
            <a:avLst/>
          </a:prstGeom>
        </p:spPr>
      </p:pic>
      <p:pic>
        <p:nvPicPr>
          <p:cNvPr id="6" name="Billede 5" descr="Et billede, der indeholder tekst, skærmbillede, Font/skrifttype, plakat&#10;&#10;Automatisk genereret beskrivelse">
            <a:extLst>
              <a:ext uri="{FF2B5EF4-FFF2-40B4-BE49-F238E27FC236}">
                <a16:creationId xmlns:a16="http://schemas.microsoft.com/office/drawing/2014/main" id="{A204CC56-5859-57D0-6BB4-3E372AF230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spTree>
    <p:extLst>
      <p:ext uri="{BB962C8B-B14F-4D97-AF65-F5344CB8AC3E}">
        <p14:creationId xmlns:p14="http://schemas.microsoft.com/office/powerpoint/2010/main" val="12071555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DD49BA91-9485-7F78-FC21-F95187192A96}"/>
              </a:ext>
            </a:extLst>
          </p:cNvPr>
          <p:cNvSpPr>
            <a:spLocks noGrp="1"/>
          </p:cNvSpPr>
          <p:nvPr>
            <p:ph type="subTitle" idx="1"/>
          </p:nvPr>
        </p:nvSpPr>
        <p:spPr/>
        <p:txBody>
          <a:bodyPr/>
          <a:lstStyle/>
          <a:p>
            <a:r>
              <a:rPr lang="da-DK" b="0" i="0" dirty="0">
                <a:solidFill>
                  <a:srgbClr val="005EB8"/>
                </a:solidFill>
                <a:effectLst/>
                <a:latin typeface="Arial" panose="020B0604020202020204" pitchFamily="34" charset="0"/>
              </a:rPr>
              <a:t>Nordhavnstunnellens </a:t>
            </a:r>
            <a:r>
              <a:rPr lang="da-DK" b="1" i="0" dirty="0">
                <a:solidFill>
                  <a:srgbClr val="005EB8"/>
                </a:solidFill>
                <a:effectLst/>
                <a:latin typeface="Arial" panose="020B0604020202020204" pitchFamily="34" charset="0"/>
              </a:rPr>
              <a:t>klimabevidste rejse</a:t>
            </a:r>
            <a:endParaRPr lang="da-DK" dirty="0">
              <a:solidFill>
                <a:srgbClr val="005EB8"/>
              </a:solidFill>
            </a:endParaRPr>
          </a:p>
        </p:txBody>
      </p:sp>
      <p:sp>
        <p:nvSpPr>
          <p:cNvPr id="3" name="Titel 2">
            <a:extLst>
              <a:ext uri="{FF2B5EF4-FFF2-40B4-BE49-F238E27FC236}">
                <a16:creationId xmlns:a16="http://schemas.microsoft.com/office/drawing/2014/main" id="{7522A3DD-F6EA-BBC3-05DD-D4908722A37F}"/>
              </a:ext>
            </a:extLst>
          </p:cNvPr>
          <p:cNvSpPr>
            <a:spLocks noGrp="1"/>
          </p:cNvSpPr>
          <p:nvPr>
            <p:ph type="title"/>
          </p:nvPr>
        </p:nvSpPr>
        <p:spPr/>
        <p:txBody>
          <a:bodyPr/>
          <a:lstStyle/>
          <a:p>
            <a:r>
              <a:rPr lang="da-DK"/>
              <a:t>LCA på Nordhavnstunnel</a:t>
            </a:r>
            <a:br>
              <a:rPr lang="da-DK"/>
            </a:br>
            <a:endParaRPr lang="da-DK"/>
          </a:p>
        </p:txBody>
      </p:sp>
      <p:sp>
        <p:nvSpPr>
          <p:cNvPr id="4" name="Pladsholder til indhold 3">
            <a:extLst>
              <a:ext uri="{FF2B5EF4-FFF2-40B4-BE49-F238E27FC236}">
                <a16:creationId xmlns:a16="http://schemas.microsoft.com/office/drawing/2014/main" id="{DE144768-9B4C-76EC-61FB-2C3A4D283F67}"/>
              </a:ext>
            </a:extLst>
          </p:cNvPr>
          <p:cNvSpPr>
            <a:spLocks noGrp="1"/>
          </p:cNvSpPr>
          <p:nvPr>
            <p:ph sz="quarter" idx="21"/>
          </p:nvPr>
        </p:nvSpPr>
        <p:spPr>
          <a:xfrm>
            <a:off x="398144" y="1700213"/>
            <a:ext cx="7798800" cy="4478337"/>
          </a:xfrm>
        </p:spPr>
        <p:txBody>
          <a:bodyPr/>
          <a:lstStyle/>
          <a:p>
            <a:pPr marL="0" indent="0">
              <a:buNone/>
            </a:pPr>
            <a:r>
              <a:rPr lang="da-DK" sz="2800" b="1" dirty="0">
                <a:solidFill>
                  <a:srgbClr val="005EB8"/>
                </a:solidFill>
              </a:rPr>
              <a:t>LCA i udbudsfase - Baseline</a:t>
            </a:r>
          </a:p>
          <a:p>
            <a:pPr marL="429750" lvl="1" indent="-285750">
              <a:buFont typeface="Wingdings" panose="05000000000000000000" pitchFamily="2" charset="2"/>
              <a:buChar char="§"/>
            </a:pPr>
            <a:r>
              <a:rPr lang="da-DK" sz="1600" dirty="0"/>
              <a:t>Baseline: 		91.629 ton CO2	</a:t>
            </a:r>
            <a:r>
              <a:rPr lang="da-DK" sz="900" dirty="0">
                <a:highlight>
                  <a:srgbClr val="FFFFFF"/>
                </a:highlight>
              </a:rPr>
              <a:t>(Maj 2023, </a:t>
            </a:r>
            <a:r>
              <a:rPr lang="da-DK" sz="900" dirty="0"/>
              <a:t>InfraLCA v. 3.01)</a:t>
            </a:r>
          </a:p>
          <a:p>
            <a:pPr marL="429750" lvl="1" indent="-285750">
              <a:buFont typeface="Wingdings" panose="05000000000000000000" pitchFamily="2" charset="2"/>
              <a:buChar char="§"/>
            </a:pPr>
            <a:r>
              <a:rPr lang="da-DK" sz="1600" dirty="0"/>
              <a:t>Mål (30% reduktion):	64.140 ton CO2</a:t>
            </a:r>
            <a:br>
              <a:rPr lang="da-DK" sz="1600" dirty="0"/>
            </a:br>
            <a:endParaRPr lang="da-DK" sz="1600" dirty="0"/>
          </a:p>
          <a:p>
            <a:pPr marL="0" indent="0">
              <a:buNone/>
            </a:pPr>
            <a:r>
              <a:rPr lang="da-DK" sz="2800" b="1" dirty="0">
                <a:solidFill>
                  <a:srgbClr val="005EB8"/>
                </a:solidFill>
              </a:rPr>
              <a:t>BESIX-MTH JV budget</a:t>
            </a:r>
          </a:p>
          <a:p>
            <a:pPr marL="429750" lvl="1" indent="-285750">
              <a:buFont typeface="Wingdings" panose="05000000000000000000" pitchFamily="2" charset="2"/>
              <a:buChar char="§"/>
            </a:pPr>
            <a:r>
              <a:rPr lang="da-DK" sz="1600" dirty="0"/>
              <a:t>Basic Design:		89.490 ton CO2 	</a:t>
            </a:r>
            <a:r>
              <a:rPr lang="da-DK" sz="900" dirty="0"/>
              <a:t>(</a:t>
            </a:r>
            <a:r>
              <a:rPr lang="da-DK" sz="900" dirty="0">
                <a:highlight>
                  <a:srgbClr val="FFFFFF"/>
                </a:highlight>
              </a:rPr>
              <a:t>Maj 2023, InfraLCA </a:t>
            </a:r>
            <a:r>
              <a:rPr lang="da-DK" sz="900" dirty="0"/>
              <a:t>v. 3.01)</a:t>
            </a:r>
          </a:p>
          <a:p>
            <a:pPr marL="429750" lvl="1" indent="-285750">
              <a:buFont typeface="Wingdings" panose="05000000000000000000" pitchFamily="2" charset="2"/>
              <a:buChar char="§"/>
            </a:pPr>
            <a:r>
              <a:rPr lang="da-DK" sz="1600" dirty="0"/>
              <a:t>Detail Design: 		Vinter 2024/2025 	</a:t>
            </a:r>
            <a:r>
              <a:rPr lang="da-DK" sz="900" dirty="0"/>
              <a:t>(InfraLCA v. 3.01)</a:t>
            </a:r>
          </a:p>
          <a:p>
            <a:pPr marL="144000" lvl="1" indent="0">
              <a:buNone/>
            </a:pPr>
            <a:endParaRPr lang="da-DK" sz="900" dirty="0"/>
          </a:p>
          <a:p>
            <a:pPr marL="144000" lvl="1" indent="0">
              <a:buNone/>
            </a:pPr>
            <a:r>
              <a:rPr lang="da-DK" sz="2800" b="1" dirty="0">
                <a:solidFill>
                  <a:srgbClr val="005EB8"/>
                </a:solidFill>
                <a:ea typeface="+mn-ea"/>
              </a:rPr>
              <a:t>CO2 </a:t>
            </a:r>
            <a:r>
              <a:rPr lang="da-DK" sz="2800" b="1" dirty="0" err="1">
                <a:solidFill>
                  <a:srgbClr val="005EB8"/>
                </a:solidFill>
                <a:ea typeface="+mn-ea"/>
              </a:rPr>
              <a:t>account</a:t>
            </a:r>
            <a:r>
              <a:rPr lang="da-DK" sz="2800" b="1" dirty="0">
                <a:solidFill>
                  <a:srgbClr val="005EB8"/>
                </a:solidFill>
                <a:ea typeface="+mn-ea"/>
              </a:rPr>
              <a:t> and register </a:t>
            </a:r>
            <a:br>
              <a:rPr lang="da-DK" sz="2000" b="1" dirty="0">
                <a:solidFill>
                  <a:srgbClr val="005EB8"/>
                </a:solidFill>
              </a:rPr>
            </a:br>
            <a:r>
              <a:rPr lang="da-DK" sz="1600" dirty="0"/>
              <a:t>– løbende </a:t>
            </a:r>
            <a:r>
              <a:rPr lang="da-DK" sz="1600" b="1" dirty="0">
                <a:solidFill>
                  <a:srgbClr val="005EB8"/>
                </a:solidFill>
              </a:rPr>
              <a:t>monitorering</a:t>
            </a:r>
            <a:r>
              <a:rPr lang="da-DK" sz="1600" dirty="0"/>
              <a:t> af CO2 udledning + produktspecifik EPD og afstande.</a:t>
            </a:r>
          </a:p>
          <a:p>
            <a:pPr marL="429750" lvl="1" indent="-285750">
              <a:buFont typeface="Wingdings" panose="05000000000000000000" pitchFamily="2" charset="2"/>
              <a:buChar char="§"/>
            </a:pPr>
            <a:endParaRPr lang="da-DK" sz="1600" dirty="0"/>
          </a:p>
          <a:p>
            <a:pPr lvl="1" indent="0">
              <a:buNone/>
            </a:pPr>
            <a:endParaRPr lang="da-DK" sz="1600" dirty="0"/>
          </a:p>
          <a:p>
            <a:endParaRPr lang="da-DK" dirty="0"/>
          </a:p>
        </p:txBody>
      </p:sp>
      <p:sp>
        <p:nvSpPr>
          <p:cNvPr id="5" name="Pladsholder til slidenummer 4">
            <a:extLst>
              <a:ext uri="{FF2B5EF4-FFF2-40B4-BE49-F238E27FC236}">
                <a16:creationId xmlns:a16="http://schemas.microsoft.com/office/drawing/2014/main" id="{7745F073-A4C8-1023-F832-315AD1AE0125}"/>
              </a:ext>
            </a:extLst>
          </p:cNvPr>
          <p:cNvSpPr>
            <a:spLocks noGrp="1"/>
          </p:cNvSpPr>
          <p:nvPr>
            <p:ph type="sldNum" sz="quarter" idx="14"/>
          </p:nvPr>
        </p:nvSpPr>
        <p:spPr/>
        <p:txBody>
          <a:bodyPr/>
          <a:lstStyle/>
          <a:p>
            <a:fld id="{6ACBDE86-91AD-4605-99AD-6345013A9E73}" type="slidenum">
              <a:rPr lang="da-DK" smtClean="0"/>
              <a:pPr/>
              <a:t>18</a:t>
            </a:fld>
            <a:endParaRPr lang="da-DK"/>
          </a:p>
        </p:txBody>
      </p:sp>
      <p:pic>
        <p:nvPicPr>
          <p:cNvPr id="14" name="Billede 13" descr="Et billede, der indeholder tekst, skærmbillede, Font/skrifttype, plakat&#10;&#10;Automatisk genereret beskrivelse">
            <a:extLst>
              <a:ext uri="{FF2B5EF4-FFF2-40B4-BE49-F238E27FC236}">
                <a16:creationId xmlns:a16="http://schemas.microsoft.com/office/drawing/2014/main" id="{EFE49350-7CE4-1DC9-2880-CB83638A0D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grpSp>
        <p:nvGrpSpPr>
          <p:cNvPr id="15" name="Gruppe 14">
            <a:extLst>
              <a:ext uri="{FF2B5EF4-FFF2-40B4-BE49-F238E27FC236}">
                <a16:creationId xmlns:a16="http://schemas.microsoft.com/office/drawing/2014/main" id="{3400EBD7-89A1-36C7-CAFC-9F939B7BD9D3}"/>
              </a:ext>
            </a:extLst>
          </p:cNvPr>
          <p:cNvGrpSpPr/>
          <p:nvPr/>
        </p:nvGrpSpPr>
        <p:grpSpPr>
          <a:xfrm>
            <a:off x="8909320" y="1691896"/>
            <a:ext cx="1809797" cy="4376181"/>
            <a:chOff x="4919608" y="3543798"/>
            <a:chExt cx="1809797" cy="4376181"/>
          </a:xfrm>
        </p:grpSpPr>
        <p:pic>
          <p:nvPicPr>
            <p:cNvPr id="16" name="Picture 2" descr="Reports icon PNG and SVG Vector Free Download">
              <a:extLst>
                <a:ext uri="{FF2B5EF4-FFF2-40B4-BE49-F238E27FC236}">
                  <a16:creationId xmlns:a16="http://schemas.microsoft.com/office/drawing/2014/main" id="{9C2F44DE-99B0-65A7-6D08-8B384867BA5A}"/>
                </a:ext>
              </a:extLst>
            </p:cNvPr>
            <p:cNvPicPr>
              <a:picLocks noChangeAspect="1" noChangeArrowheads="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73876" y="3543798"/>
              <a:ext cx="690055" cy="8173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eports icon PNG and SVG Vector Free Download">
              <a:extLst>
                <a:ext uri="{FF2B5EF4-FFF2-40B4-BE49-F238E27FC236}">
                  <a16:creationId xmlns:a16="http://schemas.microsoft.com/office/drawing/2014/main" id="{259B050C-44B7-39AC-F8BE-144566AAB4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3876" y="5197616"/>
              <a:ext cx="690055" cy="8173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Reports icon PNG and SVG Vector Free Download">
              <a:extLst>
                <a:ext uri="{FF2B5EF4-FFF2-40B4-BE49-F238E27FC236}">
                  <a16:creationId xmlns:a16="http://schemas.microsoft.com/office/drawing/2014/main" id="{51696E2D-B629-58CF-C835-D1B2E6FDB73C}"/>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73875" y="6885619"/>
              <a:ext cx="690055" cy="817347"/>
            </a:xfrm>
            <a:prstGeom prst="rect">
              <a:avLst/>
            </a:prstGeom>
            <a:noFill/>
            <a:extLst>
              <a:ext uri="{909E8E84-426E-40DD-AFC4-6F175D3DCCD1}">
                <a14:hiddenFill xmlns:a14="http://schemas.microsoft.com/office/drawing/2010/main">
                  <a:solidFill>
                    <a:srgbClr val="FFFFFF"/>
                  </a:solidFill>
                </a14:hiddenFill>
              </a:ext>
            </a:extLst>
          </p:spPr>
        </p:pic>
        <p:sp>
          <p:nvSpPr>
            <p:cNvPr id="19" name="Tekstfelt 18">
              <a:extLst>
                <a:ext uri="{FF2B5EF4-FFF2-40B4-BE49-F238E27FC236}">
                  <a16:creationId xmlns:a16="http://schemas.microsoft.com/office/drawing/2014/main" id="{B584A677-3FE6-63E6-F28D-08EA59D421A4}"/>
                </a:ext>
              </a:extLst>
            </p:cNvPr>
            <p:cNvSpPr txBox="1"/>
            <p:nvPr/>
          </p:nvSpPr>
          <p:spPr>
            <a:xfrm>
              <a:off x="5001845" y="4397988"/>
              <a:ext cx="1608696" cy="184666"/>
            </a:xfrm>
            <a:prstGeom prst="rect">
              <a:avLst/>
            </a:prstGeom>
            <a:noFill/>
          </p:spPr>
          <p:txBody>
            <a:bodyPr wrap="square" lIns="0" tIns="0" rIns="0" bIns="0" rtlCol="0">
              <a:spAutoFit/>
            </a:bodyPr>
            <a:lstStyle/>
            <a:p>
              <a:pPr algn="ctr"/>
              <a:r>
                <a:rPr lang="da-DK" sz="1200" noProof="0" dirty="0"/>
                <a:t>Baseline</a:t>
              </a:r>
            </a:p>
          </p:txBody>
        </p:sp>
        <p:sp>
          <p:nvSpPr>
            <p:cNvPr id="20" name="Tekstfelt 19">
              <a:extLst>
                <a:ext uri="{FF2B5EF4-FFF2-40B4-BE49-F238E27FC236}">
                  <a16:creationId xmlns:a16="http://schemas.microsoft.com/office/drawing/2014/main" id="{C258E620-3AF1-6EAF-ACF5-556FE5036425}"/>
                </a:ext>
              </a:extLst>
            </p:cNvPr>
            <p:cNvSpPr txBox="1"/>
            <p:nvPr/>
          </p:nvSpPr>
          <p:spPr>
            <a:xfrm>
              <a:off x="4928136" y="6051402"/>
              <a:ext cx="1756113" cy="184666"/>
            </a:xfrm>
            <a:prstGeom prst="rect">
              <a:avLst/>
            </a:prstGeom>
            <a:noFill/>
          </p:spPr>
          <p:txBody>
            <a:bodyPr wrap="square" lIns="0" tIns="0" rIns="0" bIns="0" rtlCol="0">
              <a:spAutoFit/>
            </a:bodyPr>
            <a:lstStyle/>
            <a:p>
              <a:pPr algn="ctr"/>
              <a:r>
                <a:rPr lang="da-DK" sz="1200" noProof="0" dirty="0"/>
                <a:t>Basic/Detail Design</a:t>
              </a:r>
            </a:p>
          </p:txBody>
        </p:sp>
        <p:sp>
          <p:nvSpPr>
            <p:cNvPr id="21" name="Tekstfelt 20">
              <a:extLst>
                <a:ext uri="{FF2B5EF4-FFF2-40B4-BE49-F238E27FC236}">
                  <a16:creationId xmlns:a16="http://schemas.microsoft.com/office/drawing/2014/main" id="{0F65A869-C5AB-1A72-A3A3-8F9A23E2AACD}"/>
                </a:ext>
              </a:extLst>
            </p:cNvPr>
            <p:cNvSpPr txBox="1"/>
            <p:nvPr/>
          </p:nvSpPr>
          <p:spPr>
            <a:xfrm>
              <a:off x="4919608" y="7735313"/>
              <a:ext cx="1809797" cy="184666"/>
            </a:xfrm>
            <a:prstGeom prst="rect">
              <a:avLst/>
            </a:prstGeom>
            <a:noFill/>
          </p:spPr>
          <p:txBody>
            <a:bodyPr wrap="square" lIns="0" tIns="0" rIns="0" bIns="0" rtlCol="0">
              <a:spAutoFit/>
            </a:bodyPr>
            <a:lstStyle/>
            <a:p>
              <a:pPr algn="ctr"/>
              <a:r>
                <a:rPr lang="da-DK" sz="1200" noProof="0" dirty="0"/>
                <a:t>CO2 </a:t>
              </a:r>
              <a:r>
                <a:rPr lang="da-DK" sz="1200" noProof="0" dirty="0" err="1"/>
                <a:t>account</a:t>
              </a:r>
              <a:r>
                <a:rPr lang="da-DK" sz="1200" noProof="0" dirty="0"/>
                <a:t> and register</a:t>
              </a:r>
            </a:p>
          </p:txBody>
        </p:sp>
      </p:grpSp>
    </p:spTree>
    <p:extLst>
      <p:ext uri="{BB962C8B-B14F-4D97-AF65-F5344CB8AC3E}">
        <p14:creationId xmlns:p14="http://schemas.microsoft.com/office/powerpoint/2010/main" val="3011030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CE472D29-E0A4-C804-AA7F-8025F5B57C2C}"/>
              </a:ext>
            </a:extLst>
          </p:cNvPr>
          <p:cNvSpPr>
            <a:spLocks noGrp="1"/>
          </p:cNvSpPr>
          <p:nvPr>
            <p:ph type="subTitle" idx="1"/>
          </p:nvPr>
        </p:nvSpPr>
        <p:spPr/>
        <p:txBody>
          <a:bodyPr/>
          <a:lstStyle/>
          <a:p>
            <a:r>
              <a:rPr lang="da-DK" b="0" i="0" dirty="0">
                <a:solidFill>
                  <a:srgbClr val="005EB8"/>
                </a:solidFill>
                <a:effectLst/>
                <a:latin typeface="Arial" panose="020B0604020202020204" pitchFamily="34" charset="0"/>
              </a:rPr>
              <a:t>Nordhavnstunnellens </a:t>
            </a:r>
            <a:r>
              <a:rPr lang="da-DK" b="1" i="0" dirty="0">
                <a:solidFill>
                  <a:srgbClr val="005EB8"/>
                </a:solidFill>
                <a:effectLst/>
                <a:latin typeface="Arial" panose="020B0604020202020204" pitchFamily="34" charset="0"/>
              </a:rPr>
              <a:t>klimabevidste rejse</a:t>
            </a:r>
            <a:endParaRPr lang="da-DK" dirty="0">
              <a:solidFill>
                <a:srgbClr val="005EB8"/>
              </a:solidFill>
            </a:endParaRPr>
          </a:p>
        </p:txBody>
      </p:sp>
      <p:sp>
        <p:nvSpPr>
          <p:cNvPr id="3" name="Titel 2">
            <a:extLst>
              <a:ext uri="{FF2B5EF4-FFF2-40B4-BE49-F238E27FC236}">
                <a16:creationId xmlns:a16="http://schemas.microsoft.com/office/drawing/2014/main" id="{D8CDB129-C234-8014-6A02-498FD3979A4E}"/>
              </a:ext>
            </a:extLst>
          </p:cNvPr>
          <p:cNvSpPr>
            <a:spLocks noGrp="1"/>
          </p:cNvSpPr>
          <p:nvPr>
            <p:ph type="title"/>
          </p:nvPr>
        </p:nvSpPr>
        <p:spPr/>
        <p:txBody>
          <a:bodyPr/>
          <a:lstStyle/>
          <a:p>
            <a:r>
              <a:rPr lang="da-DK" dirty="0"/>
              <a:t>Hvad bruges det til?</a:t>
            </a:r>
          </a:p>
        </p:txBody>
      </p:sp>
      <p:sp>
        <p:nvSpPr>
          <p:cNvPr id="4" name="Pladsholder til indhold 3">
            <a:extLst>
              <a:ext uri="{FF2B5EF4-FFF2-40B4-BE49-F238E27FC236}">
                <a16:creationId xmlns:a16="http://schemas.microsoft.com/office/drawing/2014/main" id="{80E21FC0-9953-3E65-1DDE-5689EC1F43E8}"/>
              </a:ext>
            </a:extLst>
          </p:cNvPr>
          <p:cNvSpPr>
            <a:spLocks noGrp="1"/>
          </p:cNvSpPr>
          <p:nvPr>
            <p:ph sz="quarter" idx="21"/>
          </p:nvPr>
        </p:nvSpPr>
        <p:spPr>
          <a:xfrm>
            <a:off x="371475" y="1643768"/>
            <a:ext cx="5569669" cy="4534782"/>
          </a:xfrm>
        </p:spPr>
        <p:txBody>
          <a:bodyPr/>
          <a:lstStyle/>
          <a:p>
            <a:pPr marL="144000" lvl="1" indent="0">
              <a:buNone/>
            </a:pPr>
            <a:r>
              <a:rPr lang="da-DK" sz="2800" b="1" dirty="0">
                <a:solidFill>
                  <a:srgbClr val="005EB8"/>
                </a:solidFill>
              </a:rPr>
              <a:t>Baseline</a:t>
            </a:r>
            <a:r>
              <a:rPr lang="da-DK" sz="2000" dirty="0"/>
              <a:t> </a:t>
            </a:r>
            <a:br>
              <a:rPr lang="da-DK" sz="2000" dirty="0"/>
            </a:br>
            <a:r>
              <a:rPr lang="da-DK" sz="2000" dirty="0"/>
              <a:t>– udregning af CO2 </a:t>
            </a:r>
            <a:r>
              <a:rPr lang="da-DK" sz="2000" b="1" dirty="0">
                <a:solidFill>
                  <a:srgbClr val="005EB8"/>
                </a:solidFill>
              </a:rPr>
              <a:t>målsætning</a:t>
            </a:r>
            <a:r>
              <a:rPr lang="da-DK" sz="2000" dirty="0"/>
              <a:t>.</a:t>
            </a:r>
          </a:p>
          <a:p>
            <a:pPr marL="429750" lvl="1" indent="-285750">
              <a:buFont typeface="Wingdings" panose="05000000000000000000" pitchFamily="2" charset="2"/>
              <a:buChar char="§"/>
            </a:pPr>
            <a:endParaRPr lang="da-DK" sz="2000" dirty="0"/>
          </a:p>
          <a:p>
            <a:pPr marL="144000" lvl="1" indent="0">
              <a:buNone/>
            </a:pPr>
            <a:r>
              <a:rPr lang="da-DK" sz="2800" b="1" dirty="0">
                <a:solidFill>
                  <a:srgbClr val="005EB8"/>
                </a:solidFill>
              </a:rPr>
              <a:t>Basic/Detail Design </a:t>
            </a:r>
            <a:br>
              <a:rPr lang="da-DK" sz="2800" b="1" dirty="0">
                <a:solidFill>
                  <a:srgbClr val="005EB8"/>
                </a:solidFill>
              </a:rPr>
            </a:br>
            <a:r>
              <a:rPr lang="da-DK" sz="2000" dirty="0"/>
              <a:t>– </a:t>
            </a:r>
            <a:r>
              <a:rPr lang="da-DK" sz="2000" b="1" dirty="0">
                <a:solidFill>
                  <a:srgbClr val="005EB8"/>
                </a:solidFill>
              </a:rPr>
              <a:t>budget</a:t>
            </a:r>
            <a:r>
              <a:rPr lang="da-DK" sz="2000" dirty="0"/>
              <a:t>, ud fra specificeret design, projektkrav og generisk data.</a:t>
            </a:r>
          </a:p>
          <a:p>
            <a:pPr marL="429750" lvl="1" indent="-285750">
              <a:buFont typeface="Wingdings" panose="05000000000000000000" pitchFamily="2" charset="2"/>
              <a:buChar char="§"/>
            </a:pPr>
            <a:endParaRPr lang="da-DK" sz="2000" dirty="0"/>
          </a:p>
          <a:p>
            <a:pPr marL="144000" lvl="1" indent="0">
              <a:buNone/>
            </a:pPr>
            <a:r>
              <a:rPr lang="da-DK" sz="2800" b="1" dirty="0">
                <a:solidFill>
                  <a:srgbClr val="005EB8"/>
                </a:solidFill>
              </a:rPr>
              <a:t>CO2 </a:t>
            </a:r>
            <a:r>
              <a:rPr lang="da-DK" sz="2800" b="1" dirty="0" err="1">
                <a:solidFill>
                  <a:srgbClr val="005EB8"/>
                </a:solidFill>
              </a:rPr>
              <a:t>account</a:t>
            </a:r>
            <a:r>
              <a:rPr lang="da-DK" sz="2800" b="1" dirty="0">
                <a:solidFill>
                  <a:srgbClr val="005EB8"/>
                </a:solidFill>
              </a:rPr>
              <a:t> and register </a:t>
            </a:r>
            <a:br>
              <a:rPr lang="da-DK" sz="2800" b="1" dirty="0">
                <a:solidFill>
                  <a:srgbClr val="005EB8"/>
                </a:solidFill>
              </a:rPr>
            </a:br>
            <a:r>
              <a:rPr lang="da-DK" sz="2000" dirty="0"/>
              <a:t>– løbende </a:t>
            </a:r>
            <a:r>
              <a:rPr lang="da-DK" sz="2000" b="1" dirty="0">
                <a:solidFill>
                  <a:srgbClr val="005EB8"/>
                </a:solidFill>
              </a:rPr>
              <a:t>monitorering</a:t>
            </a:r>
            <a:r>
              <a:rPr lang="da-DK" sz="2000" dirty="0"/>
              <a:t> af CO2 udledning + produktspecifik EPD og afstande.</a:t>
            </a:r>
          </a:p>
          <a:p>
            <a:pPr marL="429750" lvl="1" indent="-285750">
              <a:buFont typeface="Wingdings" panose="05000000000000000000" pitchFamily="2" charset="2"/>
              <a:buChar char="§"/>
            </a:pPr>
            <a:endParaRPr lang="da-DK" sz="1600" dirty="0"/>
          </a:p>
          <a:p>
            <a:pPr lvl="1" indent="0">
              <a:buNone/>
            </a:pPr>
            <a:endParaRPr lang="da-DK" sz="1600" dirty="0"/>
          </a:p>
          <a:p>
            <a:endParaRPr lang="da-DK" dirty="0"/>
          </a:p>
        </p:txBody>
      </p:sp>
      <p:sp>
        <p:nvSpPr>
          <p:cNvPr id="5" name="Pladsholder til slidenummer 4">
            <a:extLst>
              <a:ext uri="{FF2B5EF4-FFF2-40B4-BE49-F238E27FC236}">
                <a16:creationId xmlns:a16="http://schemas.microsoft.com/office/drawing/2014/main" id="{13C7C09F-4CD5-E658-751B-CED3BAB08E6B}"/>
              </a:ext>
            </a:extLst>
          </p:cNvPr>
          <p:cNvSpPr>
            <a:spLocks noGrp="1"/>
          </p:cNvSpPr>
          <p:nvPr>
            <p:ph type="sldNum" sz="quarter" idx="14"/>
          </p:nvPr>
        </p:nvSpPr>
        <p:spPr/>
        <p:txBody>
          <a:bodyPr/>
          <a:lstStyle/>
          <a:p>
            <a:fld id="{6ACBDE86-91AD-4605-99AD-6345013A9E73}" type="slidenum">
              <a:rPr lang="da-DK" smtClean="0"/>
              <a:pPr/>
              <a:t>19</a:t>
            </a:fld>
            <a:endParaRPr lang="da-DK"/>
          </a:p>
        </p:txBody>
      </p:sp>
      <p:grpSp>
        <p:nvGrpSpPr>
          <p:cNvPr id="6" name="Gruppe 5">
            <a:extLst>
              <a:ext uri="{FF2B5EF4-FFF2-40B4-BE49-F238E27FC236}">
                <a16:creationId xmlns:a16="http://schemas.microsoft.com/office/drawing/2014/main" id="{5E11305F-EE89-6BC1-3347-4B8154B6ED21}"/>
              </a:ext>
            </a:extLst>
          </p:cNvPr>
          <p:cNvGrpSpPr/>
          <p:nvPr/>
        </p:nvGrpSpPr>
        <p:grpSpPr>
          <a:xfrm>
            <a:off x="6404299" y="1691896"/>
            <a:ext cx="1809797" cy="3912885"/>
            <a:chOff x="4919608" y="3543798"/>
            <a:chExt cx="1809797" cy="3912885"/>
          </a:xfrm>
        </p:grpSpPr>
        <p:pic>
          <p:nvPicPr>
            <p:cNvPr id="7" name="Picture 2" descr="Reports icon PNG and SVG Vector Free Download">
              <a:extLst>
                <a:ext uri="{FF2B5EF4-FFF2-40B4-BE49-F238E27FC236}">
                  <a16:creationId xmlns:a16="http://schemas.microsoft.com/office/drawing/2014/main" id="{22931497-D161-9BB6-2FDB-DEF7AFAA2A87}"/>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73876" y="3543798"/>
              <a:ext cx="690055" cy="81734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ports icon PNG and SVG Vector Free Download">
              <a:extLst>
                <a:ext uri="{FF2B5EF4-FFF2-40B4-BE49-F238E27FC236}">
                  <a16:creationId xmlns:a16="http://schemas.microsoft.com/office/drawing/2014/main" id="{C8F6C199-34F7-FB54-AE8E-4E2F6A819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3876" y="4856240"/>
              <a:ext cx="690055" cy="8173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ports icon PNG and SVG Vector Free Download">
              <a:extLst>
                <a:ext uri="{FF2B5EF4-FFF2-40B4-BE49-F238E27FC236}">
                  <a16:creationId xmlns:a16="http://schemas.microsoft.com/office/drawing/2014/main" id="{3581763E-F616-1846-808B-828E447E4E90}"/>
                </a:ext>
              </a:extLst>
            </p:cNvPr>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73875" y="6422323"/>
              <a:ext cx="690055" cy="817347"/>
            </a:xfrm>
            <a:prstGeom prst="rect">
              <a:avLst/>
            </a:prstGeom>
            <a:noFill/>
            <a:extLst>
              <a:ext uri="{909E8E84-426E-40DD-AFC4-6F175D3DCCD1}">
                <a14:hiddenFill xmlns:a14="http://schemas.microsoft.com/office/drawing/2010/main">
                  <a:solidFill>
                    <a:srgbClr val="FFFFFF"/>
                  </a:solidFill>
                </a14:hiddenFill>
              </a:ext>
            </a:extLst>
          </p:spPr>
        </p:pic>
        <p:sp>
          <p:nvSpPr>
            <p:cNvPr id="10" name="Tekstfelt 9">
              <a:extLst>
                <a:ext uri="{FF2B5EF4-FFF2-40B4-BE49-F238E27FC236}">
                  <a16:creationId xmlns:a16="http://schemas.microsoft.com/office/drawing/2014/main" id="{56F75D49-0C57-8093-B679-4BC88B1D4C07}"/>
                </a:ext>
              </a:extLst>
            </p:cNvPr>
            <p:cNvSpPr txBox="1"/>
            <p:nvPr/>
          </p:nvSpPr>
          <p:spPr>
            <a:xfrm>
              <a:off x="5001845" y="4397988"/>
              <a:ext cx="1608696" cy="184666"/>
            </a:xfrm>
            <a:prstGeom prst="rect">
              <a:avLst/>
            </a:prstGeom>
            <a:noFill/>
          </p:spPr>
          <p:txBody>
            <a:bodyPr wrap="square" lIns="0" tIns="0" rIns="0" bIns="0" rtlCol="0">
              <a:spAutoFit/>
            </a:bodyPr>
            <a:lstStyle/>
            <a:p>
              <a:pPr algn="ctr"/>
              <a:r>
                <a:rPr lang="da-DK" sz="1200" noProof="0" dirty="0"/>
                <a:t>Baseline</a:t>
              </a:r>
            </a:p>
          </p:txBody>
        </p:sp>
        <p:sp>
          <p:nvSpPr>
            <p:cNvPr id="11" name="Tekstfelt 10">
              <a:extLst>
                <a:ext uri="{FF2B5EF4-FFF2-40B4-BE49-F238E27FC236}">
                  <a16:creationId xmlns:a16="http://schemas.microsoft.com/office/drawing/2014/main" id="{191F9BBE-7435-0995-6028-CEF1B227DDDB}"/>
                </a:ext>
              </a:extLst>
            </p:cNvPr>
            <p:cNvSpPr txBox="1"/>
            <p:nvPr/>
          </p:nvSpPr>
          <p:spPr>
            <a:xfrm>
              <a:off x="4928136" y="5710026"/>
              <a:ext cx="1756113" cy="184666"/>
            </a:xfrm>
            <a:prstGeom prst="rect">
              <a:avLst/>
            </a:prstGeom>
            <a:noFill/>
          </p:spPr>
          <p:txBody>
            <a:bodyPr wrap="square" lIns="0" tIns="0" rIns="0" bIns="0" rtlCol="0">
              <a:spAutoFit/>
            </a:bodyPr>
            <a:lstStyle/>
            <a:p>
              <a:pPr algn="ctr"/>
              <a:r>
                <a:rPr lang="da-DK" sz="1200" noProof="0" dirty="0"/>
                <a:t>Basic/Detail Design</a:t>
              </a:r>
            </a:p>
          </p:txBody>
        </p:sp>
        <p:sp>
          <p:nvSpPr>
            <p:cNvPr id="12" name="Tekstfelt 11">
              <a:extLst>
                <a:ext uri="{FF2B5EF4-FFF2-40B4-BE49-F238E27FC236}">
                  <a16:creationId xmlns:a16="http://schemas.microsoft.com/office/drawing/2014/main" id="{CC3DDA67-F494-AA2D-8938-F7699F607F59}"/>
                </a:ext>
              </a:extLst>
            </p:cNvPr>
            <p:cNvSpPr txBox="1"/>
            <p:nvPr/>
          </p:nvSpPr>
          <p:spPr>
            <a:xfrm>
              <a:off x="4919608" y="7272017"/>
              <a:ext cx="1809797" cy="184666"/>
            </a:xfrm>
            <a:prstGeom prst="rect">
              <a:avLst/>
            </a:prstGeom>
            <a:noFill/>
          </p:spPr>
          <p:txBody>
            <a:bodyPr wrap="square" lIns="0" tIns="0" rIns="0" bIns="0" rtlCol="0">
              <a:spAutoFit/>
            </a:bodyPr>
            <a:lstStyle/>
            <a:p>
              <a:pPr algn="ctr"/>
              <a:r>
                <a:rPr lang="da-DK" sz="1200" noProof="0" dirty="0"/>
                <a:t>CO2 </a:t>
              </a:r>
              <a:r>
                <a:rPr lang="da-DK" sz="1200" noProof="0" dirty="0" err="1"/>
                <a:t>account</a:t>
              </a:r>
              <a:r>
                <a:rPr lang="da-DK" sz="1200" noProof="0" dirty="0"/>
                <a:t> and register</a:t>
              </a:r>
            </a:p>
          </p:txBody>
        </p:sp>
      </p:grpSp>
      <p:pic>
        <p:nvPicPr>
          <p:cNvPr id="13" name="Billede 12" descr="Et billede, der indeholder tekst, skærmbillede, Font/skrifttype, plakat&#10;&#10;Automatisk genereret beskrivelse">
            <a:extLst>
              <a:ext uri="{FF2B5EF4-FFF2-40B4-BE49-F238E27FC236}">
                <a16:creationId xmlns:a16="http://schemas.microsoft.com/office/drawing/2014/main" id="{6233185B-BF8B-1A27-194E-167C7EE72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spTree>
    <p:extLst>
      <p:ext uri="{BB962C8B-B14F-4D97-AF65-F5344CB8AC3E}">
        <p14:creationId xmlns:p14="http://schemas.microsoft.com/office/powerpoint/2010/main" val="930685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18F11871-F0D0-6305-8BF8-F55801B1CE93}"/>
              </a:ext>
            </a:extLst>
          </p:cNvPr>
          <p:cNvSpPr>
            <a:spLocks noGrp="1"/>
          </p:cNvSpPr>
          <p:nvPr>
            <p:ph type="subTitle" idx="1"/>
          </p:nvPr>
        </p:nvSpPr>
        <p:spPr/>
        <p:txBody>
          <a:bodyPr/>
          <a:lstStyle/>
          <a:p>
            <a:r>
              <a:rPr lang="da-DK"/>
              <a:t>Den klimabevidste rejse - vejforum</a:t>
            </a:r>
          </a:p>
        </p:txBody>
      </p:sp>
      <p:sp>
        <p:nvSpPr>
          <p:cNvPr id="3" name="Titel 2">
            <a:extLst>
              <a:ext uri="{FF2B5EF4-FFF2-40B4-BE49-F238E27FC236}">
                <a16:creationId xmlns:a16="http://schemas.microsoft.com/office/drawing/2014/main" id="{93C67333-3A5A-3900-B835-44AB1888DDCF}"/>
              </a:ext>
            </a:extLst>
          </p:cNvPr>
          <p:cNvSpPr>
            <a:spLocks noGrp="1"/>
          </p:cNvSpPr>
          <p:nvPr>
            <p:ph type="title"/>
          </p:nvPr>
        </p:nvSpPr>
        <p:spPr/>
        <p:txBody>
          <a:bodyPr/>
          <a:lstStyle/>
          <a:p>
            <a:r>
              <a:rPr lang="da-DK"/>
              <a:t>Projektet</a:t>
            </a:r>
          </a:p>
        </p:txBody>
      </p:sp>
      <p:sp>
        <p:nvSpPr>
          <p:cNvPr id="4" name="Pladsholder til indhold 3">
            <a:extLst>
              <a:ext uri="{FF2B5EF4-FFF2-40B4-BE49-F238E27FC236}">
                <a16:creationId xmlns:a16="http://schemas.microsoft.com/office/drawing/2014/main" id="{602125A3-9645-AB55-EEEB-B94C294E8A6C}"/>
              </a:ext>
            </a:extLst>
          </p:cNvPr>
          <p:cNvSpPr>
            <a:spLocks noGrp="1"/>
          </p:cNvSpPr>
          <p:nvPr>
            <p:ph sz="quarter" idx="21"/>
          </p:nvPr>
        </p:nvSpPr>
        <p:spPr>
          <a:xfrm>
            <a:off x="357981" y="1665714"/>
            <a:ext cx="7376319" cy="4535060"/>
          </a:xfrm>
        </p:spPr>
        <p:txBody>
          <a:bodyPr/>
          <a:lstStyle/>
          <a:p>
            <a:pPr marL="0" indent="0">
              <a:buNone/>
            </a:pPr>
            <a:endParaRPr lang="da-DK" sz="2000">
              <a:latin typeface="+mn-lt"/>
            </a:endParaRPr>
          </a:p>
          <a:p>
            <a:endParaRPr lang="da-DK"/>
          </a:p>
        </p:txBody>
      </p:sp>
      <p:sp>
        <p:nvSpPr>
          <p:cNvPr id="5" name="Pladsholder til slidenummer 4">
            <a:extLst>
              <a:ext uri="{FF2B5EF4-FFF2-40B4-BE49-F238E27FC236}">
                <a16:creationId xmlns:a16="http://schemas.microsoft.com/office/drawing/2014/main" id="{D036EC65-EC47-F0C3-C761-EDE02EDFFB6E}"/>
              </a:ext>
            </a:extLst>
          </p:cNvPr>
          <p:cNvSpPr>
            <a:spLocks noGrp="1"/>
          </p:cNvSpPr>
          <p:nvPr>
            <p:ph type="sldNum" sz="quarter" idx="14"/>
          </p:nvPr>
        </p:nvSpPr>
        <p:spPr/>
        <p:txBody>
          <a:bodyPr/>
          <a:lstStyle/>
          <a:p>
            <a:fld id="{6ACBDE86-91AD-4605-99AD-6345013A9E73}" type="slidenum">
              <a:rPr lang="da-DK" smtClean="0"/>
              <a:pPr/>
              <a:t>2</a:t>
            </a:fld>
            <a:endParaRPr lang="da-DK"/>
          </a:p>
        </p:txBody>
      </p:sp>
      <p:pic>
        <p:nvPicPr>
          <p:cNvPr id="6" name="Pladsholder til indhold 6" descr="Foto af linjeføringen af Nordhavnstunnelen">
            <a:extLst>
              <a:ext uri="{FF2B5EF4-FFF2-40B4-BE49-F238E27FC236}">
                <a16:creationId xmlns:a16="http://schemas.microsoft.com/office/drawing/2014/main" id="{E9C3121B-F305-6D6B-5407-5E2980290275}"/>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6327887" y="1710225"/>
            <a:ext cx="3371397" cy="481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Billede 8" descr="Et billede, der indeholder tekst, skærmbillede, Font/skrifttype, plakat&#10;&#10;Automatisk genereret beskrivelse">
            <a:extLst>
              <a:ext uri="{FF2B5EF4-FFF2-40B4-BE49-F238E27FC236}">
                <a16:creationId xmlns:a16="http://schemas.microsoft.com/office/drawing/2014/main" id="{AC46ABB2-C456-36B8-160B-14FA1408CF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pic>
        <p:nvPicPr>
          <p:cNvPr id="12" name="Pladsholder til indhold 5" descr="Linjeføring af Østlig Ringvej">
            <a:extLst>
              <a:ext uri="{FF2B5EF4-FFF2-40B4-BE49-F238E27FC236}">
                <a16:creationId xmlns:a16="http://schemas.microsoft.com/office/drawing/2014/main" id="{AD9E5778-8F4A-F807-C4B7-5E4C361F762A}"/>
              </a:ext>
              <a:ext uri="{C183D7F6-B498-43B3-948B-1728B52AA6E4}">
                <adec:decorative xmlns:adec="http://schemas.microsoft.com/office/drawing/2017/decorative" val="0"/>
              </a:ext>
            </a:extLst>
          </p:cNvPr>
          <p:cNvPicPr>
            <a:picLocks noChangeAspect="1"/>
          </p:cNvPicPr>
          <p:nvPr/>
        </p:nvPicPr>
        <p:blipFill rotWithShape="1">
          <a:blip r:embed="rId4"/>
          <a:srcRect l="21125" t="9607" r="21125" b="3796"/>
          <a:stretch/>
        </p:blipFill>
        <p:spPr bwMode="auto">
          <a:xfrm>
            <a:off x="382365" y="1696597"/>
            <a:ext cx="5153383" cy="4829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490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AB7738B5-3D00-4F72-937A-D2AF9EF9DE93}"/>
              </a:ext>
            </a:extLst>
          </p:cNvPr>
          <p:cNvSpPr>
            <a:spLocks noGrp="1"/>
          </p:cNvSpPr>
          <p:nvPr>
            <p:ph type="subTitle" idx="1"/>
          </p:nvPr>
        </p:nvSpPr>
        <p:spPr/>
        <p:txBody>
          <a:bodyPr/>
          <a:lstStyle/>
          <a:p>
            <a:r>
              <a:rPr lang="da-DK" b="0" i="0" dirty="0">
                <a:solidFill>
                  <a:srgbClr val="005EB8"/>
                </a:solidFill>
                <a:effectLst/>
                <a:latin typeface="Arial" panose="020B0604020202020204" pitchFamily="34" charset="0"/>
              </a:rPr>
              <a:t>Nordhavnstunnellens </a:t>
            </a:r>
            <a:r>
              <a:rPr lang="da-DK" b="1" i="0" dirty="0">
                <a:solidFill>
                  <a:srgbClr val="005EB8"/>
                </a:solidFill>
                <a:effectLst/>
                <a:latin typeface="Arial" panose="020B0604020202020204" pitchFamily="34" charset="0"/>
              </a:rPr>
              <a:t>klimabevidste rejse</a:t>
            </a:r>
            <a:endParaRPr lang="da-DK" dirty="0">
              <a:solidFill>
                <a:srgbClr val="005EB8"/>
              </a:solidFill>
            </a:endParaRPr>
          </a:p>
        </p:txBody>
      </p:sp>
      <p:sp>
        <p:nvSpPr>
          <p:cNvPr id="3" name="Titel 2">
            <a:extLst>
              <a:ext uri="{FF2B5EF4-FFF2-40B4-BE49-F238E27FC236}">
                <a16:creationId xmlns:a16="http://schemas.microsoft.com/office/drawing/2014/main" id="{59A2E429-7568-627E-C697-4569F208F2EE}"/>
              </a:ext>
            </a:extLst>
          </p:cNvPr>
          <p:cNvSpPr>
            <a:spLocks noGrp="1"/>
          </p:cNvSpPr>
          <p:nvPr>
            <p:ph type="title"/>
          </p:nvPr>
        </p:nvSpPr>
        <p:spPr/>
        <p:txBody>
          <a:bodyPr/>
          <a:lstStyle/>
          <a:p>
            <a:r>
              <a:rPr lang="da-DK" dirty="0"/>
              <a:t>CO2 overblik - budget</a:t>
            </a:r>
            <a:br>
              <a:rPr lang="da-DK" dirty="0"/>
            </a:br>
            <a:endParaRPr lang="da-DK" dirty="0"/>
          </a:p>
        </p:txBody>
      </p:sp>
      <p:sp>
        <p:nvSpPr>
          <p:cNvPr id="4" name="Pladsholder til indhold 3">
            <a:extLst>
              <a:ext uri="{FF2B5EF4-FFF2-40B4-BE49-F238E27FC236}">
                <a16:creationId xmlns:a16="http://schemas.microsoft.com/office/drawing/2014/main" id="{1C76225E-7DAB-AE08-EBCF-AB5373C1256F}"/>
              </a:ext>
            </a:extLst>
          </p:cNvPr>
          <p:cNvSpPr>
            <a:spLocks noGrp="1"/>
          </p:cNvSpPr>
          <p:nvPr>
            <p:ph sz="quarter" idx="21"/>
          </p:nvPr>
        </p:nvSpPr>
        <p:spPr>
          <a:xfrm>
            <a:off x="371475" y="1621190"/>
            <a:ext cx="5724524" cy="4478337"/>
          </a:xfrm>
        </p:spPr>
        <p:txBody>
          <a:bodyPr/>
          <a:lstStyle/>
          <a:p>
            <a:pPr>
              <a:buNone/>
            </a:pPr>
            <a:r>
              <a:rPr lang="da-DK" sz="2800" b="1" dirty="0">
                <a:solidFill>
                  <a:srgbClr val="005EB8"/>
                </a:solidFill>
              </a:rPr>
              <a:t>Input</a:t>
            </a:r>
          </a:p>
          <a:p>
            <a:pPr marL="144000" lvl="1" indent="0">
              <a:buNone/>
            </a:pPr>
            <a:r>
              <a:rPr lang="da-DK" sz="2800" b="1" dirty="0">
                <a:solidFill>
                  <a:srgbClr val="005EB8"/>
                </a:solidFill>
              </a:rPr>
              <a:t>Manuel: </a:t>
            </a:r>
            <a:br>
              <a:rPr lang="da-DK" sz="2000" dirty="0"/>
            </a:br>
            <a:r>
              <a:rPr lang="da-DK" sz="2000" dirty="0"/>
              <a:t>Mængder (fra Design team/BIM model), </a:t>
            </a:r>
            <a:br>
              <a:rPr lang="da-DK" sz="2000" dirty="0"/>
            </a:br>
            <a:r>
              <a:rPr lang="da-DK" sz="2000" dirty="0"/>
              <a:t>Projektkravs emissionsfaktor (A1-A3)</a:t>
            </a:r>
          </a:p>
          <a:p>
            <a:pPr marL="429750" lvl="1" indent="-285750">
              <a:buFont typeface="Wingdings" panose="05000000000000000000" pitchFamily="2" charset="2"/>
              <a:buChar char="§"/>
            </a:pPr>
            <a:endParaRPr lang="da-DK" sz="2000" dirty="0"/>
          </a:p>
          <a:p>
            <a:pPr marL="144000" lvl="1" indent="0">
              <a:buNone/>
            </a:pPr>
            <a:r>
              <a:rPr lang="da-DK" sz="2800" b="1" dirty="0">
                <a:solidFill>
                  <a:srgbClr val="005EB8"/>
                </a:solidFill>
              </a:rPr>
              <a:t>Indbygget: </a:t>
            </a:r>
            <a:r>
              <a:rPr lang="da-DK" sz="2000" dirty="0"/>
              <a:t>	</a:t>
            </a:r>
            <a:br>
              <a:rPr lang="da-DK" sz="2000" dirty="0"/>
            </a:br>
            <a:r>
              <a:rPr lang="da-DK" sz="2000" dirty="0"/>
              <a:t>Generisk EPD, </a:t>
            </a:r>
            <a:br>
              <a:rPr lang="da-DK" sz="2000" dirty="0"/>
            </a:br>
            <a:r>
              <a:rPr lang="da-DK" sz="2000" dirty="0"/>
              <a:t>Generisk afstande (A4), </a:t>
            </a:r>
            <a:br>
              <a:rPr lang="da-DK" sz="2000" dirty="0"/>
            </a:br>
            <a:r>
              <a:rPr lang="da-DK" sz="2000" dirty="0"/>
              <a:t>Generisk indbygning (A5)</a:t>
            </a:r>
          </a:p>
          <a:p>
            <a:endParaRPr lang="da-DK" dirty="0"/>
          </a:p>
        </p:txBody>
      </p:sp>
      <p:sp>
        <p:nvSpPr>
          <p:cNvPr id="5" name="Pladsholder til slidenummer 4">
            <a:extLst>
              <a:ext uri="{FF2B5EF4-FFF2-40B4-BE49-F238E27FC236}">
                <a16:creationId xmlns:a16="http://schemas.microsoft.com/office/drawing/2014/main" id="{A7362C78-AD58-EF71-D85E-E6CD30914030}"/>
              </a:ext>
            </a:extLst>
          </p:cNvPr>
          <p:cNvSpPr>
            <a:spLocks noGrp="1"/>
          </p:cNvSpPr>
          <p:nvPr>
            <p:ph type="sldNum" sz="quarter" idx="14"/>
          </p:nvPr>
        </p:nvSpPr>
        <p:spPr/>
        <p:txBody>
          <a:bodyPr/>
          <a:lstStyle/>
          <a:p>
            <a:fld id="{6ACBDE86-91AD-4605-99AD-6345013A9E73}" type="slidenum">
              <a:rPr lang="da-DK" smtClean="0"/>
              <a:pPr/>
              <a:t>20</a:t>
            </a:fld>
            <a:endParaRPr lang="da-DK"/>
          </a:p>
        </p:txBody>
      </p:sp>
      <p:grpSp>
        <p:nvGrpSpPr>
          <p:cNvPr id="6" name="Gruppe 5">
            <a:extLst>
              <a:ext uri="{FF2B5EF4-FFF2-40B4-BE49-F238E27FC236}">
                <a16:creationId xmlns:a16="http://schemas.microsoft.com/office/drawing/2014/main" id="{D5D8E4B5-D377-57E3-BE7C-CBF10B1860A8}"/>
              </a:ext>
            </a:extLst>
          </p:cNvPr>
          <p:cNvGrpSpPr/>
          <p:nvPr/>
        </p:nvGrpSpPr>
        <p:grpSpPr>
          <a:xfrm>
            <a:off x="6674973" y="3079188"/>
            <a:ext cx="5199776" cy="1500283"/>
            <a:chOff x="5213076" y="3512687"/>
            <a:chExt cx="5199776" cy="1500283"/>
          </a:xfrm>
        </p:grpSpPr>
        <p:pic>
          <p:nvPicPr>
            <p:cNvPr id="7" name="Picture 2" descr="Reports icon PNG and SVG Vector Free Download">
              <a:extLst>
                <a:ext uri="{FF2B5EF4-FFF2-40B4-BE49-F238E27FC236}">
                  <a16:creationId xmlns:a16="http://schemas.microsoft.com/office/drawing/2014/main" id="{9AABA376-A6FA-1BE2-DE91-3C0CE97A5840}"/>
                </a:ext>
              </a:extLst>
            </p:cNvPr>
            <p:cNvPicPr>
              <a:picLocks noChangeAspect="1" noChangeArrowheads="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567564" y="3523077"/>
              <a:ext cx="805622" cy="95423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Reports icon PNG and SVG Vector Free Download">
              <a:extLst>
                <a:ext uri="{FF2B5EF4-FFF2-40B4-BE49-F238E27FC236}">
                  <a16:creationId xmlns:a16="http://schemas.microsoft.com/office/drawing/2014/main" id="{D909596C-3416-2091-9527-853E6A91E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5427" y="3512687"/>
              <a:ext cx="805622" cy="9542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Reports icon PNG and SVG Vector Free Download">
              <a:extLst>
                <a:ext uri="{FF2B5EF4-FFF2-40B4-BE49-F238E27FC236}">
                  <a16:creationId xmlns:a16="http://schemas.microsoft.com/office/drawing/2014/main" id="{3B854214-B90B-074B-C251-E83AF4E140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3090" y="3512687"/>
              <a:ext cx="805622" cy="954232"/>
            </a:xfrm>
            <a:prstGeom prst="rect">
              <a:avLst/>
            </a:prstGeom>
            <a:noFill/>
            <a:extLst>
              <a:ext uri="{909E8E84-426E-40DD-AFC4-6F175D3DCCD1}">
                <a14:hiddenFill xmlns:a14="http://schemas.microsoft.com/office/drawing/2010/main">
                  <a:solidFill>
                    <a:srgbClr val="FFFFFF"/>
                  </a:solidFill>
                </a14:hiddenFill>
              </a:ext>
            </a:extLst>
          </p:spPr>
        </p:pic>
        <p:sp>
          <p:nvSpPr>
            <p:cNvPr id="10" name="Tekstfelt 9">
              <a:extLst>
                <a:ext uri="{FF2B5EF4-FFF2-40B4-BE49-F238E27FC236}">
                  <a16:creationId xmlns:a16="http://schemas.microsoft.com/office/drawing/2014/main" id="{661A5525-3212-B5FC-0DA9-2D8AB5E5B7FB}"/>
                </a:ext>
              </a:extLst>
            </p:cNvPr>
            <p:cNvSpPr txBox="1"/>
            <p:nvPr/>
          </p:nvSpPr>
          <p:spPr>
            <a:xfrm>
              <a:off x="5213076" y="4582083"/>
              <a:ext cx="1608696" cy="430887"/>
            </a:xfrm>
            <a:prstGeom prst="rect">
              <a:avLst/>
            </a:prstGeom>
            <a:noFill/>
          </p:spPr>
          <p:txBody>
            <a:bodyPr wrap="square" lIns="0" tIns="0" rIns="0" bIns="0" rtlCol="0">
              <a:spAutoFit/>
            </a:bodyPr>
            <a:lstStyle/>
            <a:p>
              <a:pPr algn="ctr"/>
              <a:r>
                <a:rPr lang="da-DK" sz="1400" noProof="0" dirty="0"/>
                <a:t>Baseline</a:t>
              </a:r>
            </a:p>
            <a:p>
              <a:pPr algn="ctr"/>
              <a:r>
                <a:rPr lang="da-DK" sz="1400" dirty="0"/>
                <a:t>(Reference)</a:t>
              </a:r>
              <a:endParaRPr lang="da-DK" sz="1400" noProof="0" dirty="0"/>
            </a:p>
          </p:txBody>
        </p:sp>
        <p:sp>
          <p:nvSpPr>
            <p:cNvPr id="11" name="Tekstfelt 10">
              <a:extLst>
                <a:ext uri="{FF2B5EF4-FFF2-40B4-BE49-F238E27FC236}">
                  <a16:creationId xmlns:a16="http://schemas.microsoft.com/office/drawing/2014/main" id="{238C33C3-B669-0FA4-7C19-0F3B0024B0EE}"/>
                </a:ext>
              </a:extLst>
            </p:cNvPr>
            <p:cNvSpPr txBox="1"/>
            <p:nvPr/>
          </p:nvSpPr>
          <p:spPr>
            <a:xfrm>
              <a:off x="7211818" y="4571693"/>
              <a:ext cx="1501324" cy="430887"/>
            </a:xfrm>
            <a:prstGeom prst="rect">
              <a:avLst/>
            </a:prstGeom>
            <a:noFill/>
          </p:spPr>
          <p:txBody>
            <a:bodyPr wrap="square" lIns="0" tIns="0" rIns="0" bIns="0" rtlCol="0">
              <a:spAutoFit/>
            </a:bodyPr>
            <a:lstStyle/>
            <a:p>
              <a:pPr algn="ctr"/>
              <a:r>
                <a:rPr lang="da-DK" sz="1400" noProof="0"/>
                <a:t>Basic Design </a:t>
              </a:r>
            </a:p>
            <a:p>
              <a:pPr algn="ctr"/>
              <a:r>
                <a:rPr lang="da-DK" sz="1400"/>
                <a:t>(Budget)</a:t>
              </a:r>
              <a:endParaRPr lang="da-DK" sz="1400" noProof="0"/>
            </a:p>
          </p:txBody>
        </p:sp>
        <p:sp>
          <p:nvSpPr>
            <p:cNvPr id="12" name="Tekstfelt 11">
              <a:extLst>
                <a:ext uri="{FF2B5EF4-FFF2-40B4-BE49-F238E27FC236}">
                  <a16:creationId xmlns:a16="http://schemas.microsoft.com/office/drawing/2014/main" id="{31A5D803-F7BA-36E0-C720-62F11DA557D1}"/>
                </a:ext>
              </a:extLst>
            </p:cNvPr>
            <p:cNvSpPr txBox="1"/>
            <p:nvPr/>
          </p:nvSpPr>
          <p:spPr>
            <a:xfrm>
              <a:off x="8681819" y="4582083"/>
              <a:ext cx="1731033" cy="430887"/>
            </a:xfrm>
            <a:prstGeom prst="rect">
              <a:avLst/>
            </a:prstGeom>
            <a:noFill/>
          </p:spPr>
          <p:txBody>
            <a:bodyPr wrap="square" lIns="0" tIns="0" rIns="0" bIns="0" rtlCol="0">
              <a:spAutoFit/>
            </a:bodyPr>
            <a:lstStyle/>
            <a:p>
              <a:pPr algn="ctr"/>
              <a:r>
                <a:rPr lang="da-DK" sz="1400" noProof="0"/>
                <a:t>Detail Design</a:t>
              </a:r>
            </a:p>
            <a:p>
              <a:pPr algn="ctr"/>
              <a:r>
                <a:rPr lang="da-DK" sz="1400"/>
                <a:t>(Opdateret budget)</a:t>
              </a:r>
              <a:endParaRPr lang="da-DK" sz="1400" noProof="0"/>
            </a:p>
          </p:txBody>
        </p:sp>
        <p:pic>
          <p:nvPicPr>
            <p:cNvPr id="13" name="Grafik 12" descr="Højre pil med massiv udfyldning">
              <a:extLst>
                <a:ext uri="{FF2B5EF4-FFF2-40B4-BE49-F238E27FC236}">
                  <a16:creationId xmlns:a16="http://schemas.microsoft.com/office/drawing/2014/main" id="{CF7A302A-409A-9058-5C9C-AC5AC6DF3E8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14062" y="3785285"/>
              <a:ext cx="372223" cy="430887"/>
            </a:xfrm>
            <a:prstGeom prst="rect">
              <a:avLst/>
            </a:prstGeom>
          </p:spPr>
        </p:pic>
      </p:grpSp>
      <p:pic>
        <p:nvPicPr>
          <p:cNvPr id="14" name="Billede 13" descr="Et billede, der indeholder tekst, skærmbillede, Font/skrifttype, plakat&#10;&#10;Automatisk genereret beskrivelse">
            <a:extLst>
              <a:ext uri="{FF2B5EF4-FFF2-40B4-BE49-F238E27FC236}">
                <a16:creationId xmlns:a16="http://schemas.microsoft.com/office/drawing/2014/main" id="{3AB305AB-8797-D2E4-C3D9-AC75A8700EB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spTree>
    <p:extLst>
      <p:ext uri="{BB962C8B-B14F-4D97-AF65-F5344CB8AC3E}">
        <p14:creationId xmlns:p14="http://schemas.microsoft.com/office/powerpoint/2010/main" val="7326137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AB7738B5-3D00-4F72-937A-D2AF9EF9DE93}"/>
              </a:ext>
            </a:extLst>
          </p:cNvPr>
          <p:cNvSpPr>
            <a:spLocks noGrp="1"/>
          </p:cNvSpPr>
          <p:nvPr>
            <p:ph type="subTitle" idx="1"/>
          </p:nvPr>
        </p:nvSpPr>
        <p:spPr/>
        <p:txBody>
          <a:bodyPr/>
          <a:lstStyle/>
          <a:p>
            <a:r>
              <a:rPr lang="da-DK" b="0" i="0" dirty="0">
                <a:solidFill>
                  <a:srgbClr val="005EB8"/>
                </a:solidFill>
                <a:effectLst/>
                <a:latin typeface="Arial" panose="020B0604020202020204" pitchFamily="34" charset="0"/>
              </a:rPr>
              <a:t>Nordhavnstunnellens </a:t>
            </a:r>
            <a:r>
              <a:rPr lang="da-DK" b="1" i="0" dirty="0">
                <a:solidFill>
                  <a:srgbClr val="005EB8"/>
                </a:solidFill>
                <a:effectLst/>
                <a:latin typeface="Arial" panose="020B0604020202020204" pitchFamily="34" charset="0"/>
              </a:rPr>
              <a:t>klimabevidste rejse</a:t>
            </a:r>
            <a:endParaRPr lang="da-DK" dirty="0">
              <a:solidFill>
                <a:srgbClr val="005EB8"/>
              </a:solidFill>
            </a:endParaRPr>
          </a:p>
        </p:txBody>
      </p:sp>
      <p:sp>
        <p:nvSpPr>
          <p:cNvPr id="3" name="Titel 2">
            <a:extLst>
              <a:ext uri="{FF2B5EF4-FFF2-40B4-BE49-F238E27FC236}">
                <a16:creationId xmlns:a16="http://schemas.microsoft.com/office/drawing/2014/main" id="{59A2E429-7568-627E-C697-4569F208F2EE}"/>
              </a:ext>
            </a:extLst>
          </p:cNvPr>
          <p:cNvSpPr>
            <a:spLocks noGrp="1"/>
          </p:cNvSpPr>
          <p:nvPr>
            <p:ph type="title"/>
          </p:nvPr>
        </p:nvSpPr>
        <p:spPr/>
        <p:txBody>
          <a:bodyPr/>
          <a:lstStyle/>
          <a:p>
            <a:r>
              <a:rPr lang="da-DK" dirty="0"/>
              <a:t>CO2 overblik - budget</a:t>
            </a:r>
            <a:br>
              <a:rPr lang="da-DK" dirty="0"/>
            </a:br>
            <a:endParaRPr lang="da-DK" dirty="0"/>
          </a:p>
        </p:txBody>
      </p:sp>
      <p:sp>
        <p:nvSpPr>
          <p:cNvPr id="4" name="Pladsholder til indhold 3">
            <a:extLst>
              <a:ext uri="{FF2B5EF4-FFF2-40B4-BE49-F238E27FC236}">
                <a16:creationId xmlns:a16="http://schemas.microsoft.com/office/drawing/2014/main" id="{1C76225E-7DAB-AE08-EBCF-AB5373C1256F}"/>
              </a:ext>
            </a:extLst>
          </p:cNvPr>
          <p:cNvSpPr>
            <a:spLocks noGrp="1"/>
          </p:cNvSpPr>
          <p:nvPr>
            <p:ph sz="quarter" idx="21"/>
          </p:nvPr>
        </p:nvSpPr>
        <p:spPr>
          <a:xfrm>
            <a:off x="357981" y="1632479"/>
            <a:ext cx="9856987" cy="4478337"/>
          </a:xfrm>
        </p:spPr>
        <p:txBody>
          <a:bodyPr/>
          <a:lstStyle/>
          <a:p>
            <a:pPr marL="0" indent="0">
              <a:buNone/>
            </a:pPr>
            <a:r>
              <a:rPr lang="da-DK" sz="2800" b="1" dirty="0">
                <a:solidFill>
                  <a:srgbClr val="005EB8"/>
                </a:solidFill>
              </a:rPr>
              <a:t>Output</a:t>
            </a:r>
          </a:p>
          <a:p>
            <a:endParaRPr lang="da-DK" dirty="0"/>
          </a:p>
        </p:txBody>
      </p:sp>
      <p:sp>
        <p:nvSpPr>
          <p:cNvPr id="5" name="Pladsholder til slidenummer 4">
            <a:extLst>
              <a:ext uri="{FF2B5EF4-FFF2-40B4-BE49-F238E27FC236}">
                <a16:creationId xmlns:a16="http://schemas.microsoft.com/office/drawing/2014/main" id="{A7362C78-AD58-EF71-D85E-E6CD30914030}"/>
              </a:ext>
            </a:extLst>
          </p:cNvPr>
          <p:cNvSpPr>
            <a:spLocks noGrp="1"/>
          </p:cNvSpPr>
          <p:nvPr>
            <p:ph type="sldNum" sz="quarter" idx="14"/>
          </p:nvPr>
        </p:nvSpPr>
        <p:spPr/>
        <p:txBody>
          <a:bodyPr/>
          <a:lstStyle/>
          <a:p>
            <a:fld id="{6ACBDE86-91AD-4605-99AD-6345013A9E73}" type="slidenum">
              <a:rPr lang="da-DK" smtClean="0"/>
              <a:pPr/>
              <a:t>21</a:t>
            </a:fld>
            <a:endParaRPr lang="da-DK"/>
          </a:p>
        </p:txBody>
      </p:sp>
      <p:pic>
        <p:nvPicPr>
          <p:cNvPr id="7" name="Billede 6">
            <a:extLst>
              <a:ext uri="{FF2B5EF4-FFF2-40B4-BE49-F238E27FC236}">
                <a16:creationId xmlns:a16="http://schemas.microsoft.com/office/drawing/2014/main" id="{F0CACD3A-E312-D1AE-DEE0-2B913851635F}"/>
              </a:ext>
            </a:extLst>
          </p:cNvPr>
          <p:cNvPicPr>
            <a:picLocks noChangeAspect="1"/>
          </p:cNvPicPr>
          <p:nvPr/>
        </p:nvPicPr>
        <p:blipFill>
          <a:blip r:embed="rId3"/>
          <a:srcRect l="4963"/>
          <a:stretch/>
        </p:blipFill>
        <p:spPr>
          <a:xfrm>
            <a:off x="430589" y="2185666"/>
            <a:ext cx="5355348" cy="3856158"/>
          </a:xfrm>
          <a:prstGeom prst="rect">
            <a:avLst/>
          </a:prstGeom>
        </p:spPr>
      </p:pic>
      <p:pic>
        <p:nvPicPr>
          <p:cNvPr id="14" name="Billede 13">
            <a:extLst>
              <a:ext uri="{FF2B5EF4-FFF2-40B4-BE49-F238E27FC236}">
                <a16:creationId xmlns:a16="http://schemas.microsoft.com/office/drawing/2014/main" id="{8BB6570B-F8C3-6586-75F9-7A571BBA43BB}"/>
              </a:ext>
            </a:extLst>
          </p:cNvPr>
          <p:cNvPicPr>
            <a:picLocks noChangeAspect="1"/>
          </p:cNvPicPr>
          <p:nvPr/>
        </p:nvPicPr>
        <p:blipFill>
          <a:blip r:embed="rId4"/>
          <a:srcRect r="2647"/>
          <a:stretch/>
        </p:blipFill>
        <p:spPr>
          <a:xfrm>
            <a:off x="6417521" y="2187456"/>
            <a:ext cx="5485899" cy="3854368"/>
          </a:xfrm>
          <a:prstGeom prst="rect">
            <a:avLst/>
          </a:prstGeom>
        </p:spPr>
      </p:pic>
      <p:pic>
        <p:nvPicPr>
          <p:cNvPr id="6" name="Billede 5" descr="Et billede, der indeholder tekst, skærmbillede, Font/skrifttype, plakat&#10;&#10;Automatisk genereret beskrivelse">
            <a:extLst>
              <a:ext uri="{FF2B5EF4-FFF2-40B4-BE49-F238E27FC236}">
                <a16:creationId xmlns:a16="http://schemas.microsoft.com/office/drawing/2014/main" id="{60D0B3A2-C2E6-885B-845F-6D915AB7D5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sp>
        <p:nvSpPr>
          <p:cNvPr id="8" name="Pladsholder til indhold 3">
            <a:extLst>
              <a:ext uri="{FF2B5EF4-FFF2-40B4-BE49-F238E27FC236}">
                <a16:creationId xmlns:a16="http://schemas.microsoft.com/office/drawing/2014/main" id="{CB10FBAE-59C5-6EFA-9A99-50AEC12988C2}"/>
              </a:ext>
            </a:extLst>
          </p:cNvPr>
          <p:cNvSpPr txBox="1">
            <a:spLocks/>
          </p:cNvSpPr>
          <p:nvPr/>
        </p:nvSpPr>
        <p:spPr bwMode="auto">
          <a:xfrm>
            <a:off x="2536843" y="4159620"/>
            <a:ext cx="1466651" cy="51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lnSpc>
                <a:spcPct val="100000"/>
              </a:lnSpc>
              <a:spcBef>
                <a:spcPts val="599"/>
              </a:spcBef>
              <a:spcAft>
                <a:spcPts val="599"/>
              </a:spcAft>
              <a:buSzPct val="100000"/>
              <a:buFont typeface="Arial" panose="020B0604020202020204" pitchFamily="34" charset="0"/>
              <a:buChar char="•"/>
              <a:defRPr sz="1999" i="0">
                <a:solidFill>
                  <a:schemeClr val="tx1"/>
                </a:solidFill>
                <a:latin typeface="+mn-lt"/>
                <a:ea typeface="+mn-ea"/>
                <a:cs typeface="Arial" pitchFamily="34" charset="0"/>
              </a:defRPr>
            </a:lvl1pPr>
            <a:lvl2pPr marL="649350" indent="-285748" algn="l" rtl="0" eaLnBrk="1" fontAlgn="base" hangingPunct="1">
              <a:lnSpc>
                <a:spcPct val="100000"/>
              </a:lnSpc>
              <a:spcBef>
                <a:spcPts val="599"/>
              </a:spcBef>
              <a:spcAft>
                <a:spcPts val="599"/>
              </a:spcAft>
              <a:buSzPct val="100000"/>
              <a:buFont typeface="Arial" panose="020B0604020202020204" pitchFamily="34" charset="0"/>
              <a:buChar char="•"/>
              <a:defRPr sz="1799">
                <a:solidFill>
                  <a:schemeClr val="tx1"/>
                </a:solidFill>
                <a:latin typeface="+mn-lt"/>
                <a:cs typeface="Arial" pitchFamily="34" charset="0"/>
              </a:defRPr>
            </a:lvl2pPr>
            <a:lvl3pPr marL="915748" indent="-285748" algn="l" rtl="0" eaLnBrk="1" fontAlgn="base" hangingPunct="1">
              <a:lnSpc>
                <a:spcPct val="100000"/>
              </a:lnSpc>
              <a:spcBef>
                <a:spcPts val="599"/>
              </a:spcBef>
              <a:spcAft>
                <a:spcPts val="599"/>
              </a:spcAft>
              <a:buSzPct val="100000"/>
              <a:buFont typeface="Arial" panose="020B0604020202020204" pitchFamily="34" charset="0"/>
              <a:buChar char="•"/>
              <a:defRPr sz="1599" i="1">
                <a:solidFill>
                  <a:schemeClr val="tx1"/>
                </a:solidFill>
                <a:latin typeface="+mn-lt"/>
                <a:cs typeface="Arial" pitchFamily="34" charset="0"/>
              </a:defRPr>
            </a:lvl3pPr>
            <a:lvl4pPr marL="1185748" indent="-285748" algn="l" rtl="0" eaLnBrk="1" fontAlgn="base" hangingPunct="1">
              <a:lnSpc>
                <a:spcPct val="100000"/>
              </a:lnSpc>
              <a:spcBef>
                <a:spcPts val="599"/>
              </a:spcBef>
              <a:spcAft>
                <a:spcPts val="599"/>
              </a:spcAft>
              <a:buFont typeface="Arial" panose="020B0604020202020204" pitchFamily="34" charset="0"/>
              <a:buChar char="•"/>
              <a:defRPr sz="1599" i="1">
                <a:solidFill>
                  <a:schemeClr val="tx1"/>
                </a:solidFill>
                <a:latin typeface="+mn-lt"/>
                <a:cs typeface="Arial" charset="0"/>
              </a:defRPr>
            </a:lvl4pPr>
            <a:lvl5pPr marL="1452148" marR="0" indent="-285748" algn="l" defTabSz="914398" rtl="0" eaLnBrk="1" fontAlgn="base" latinLnBrk="0" hangingPunct="1">
              <a:lnSpc>
                <a:spcPct val="100000"/>
              </a:lnSpc>
              <a:spcBef>
                <a:spcPts val="599"/>
              </a:spcBef>
              <a:spcAft>
                <a:spcPts val="599"/>
              </a:spcAft>
              <a:buClrTx/>
              <a:buSzTx/>
              <a:buFont typeface="Arial" panose="020B0604020202020204" pitchFamily="34" charset="0"/>
              <a:buChar char="•"/>
              <a:tabLst/>
              <a:defRPr sz="1599" i="1">
                <a:solidFill>
                  <a:schemeClr val="tx1"/>
                </a:solidFill>
                <a:latin typeface="+mn-lt"/>
                <a:cs typeface="Arial" charset="0"/>
              </a:defRPr>
            </a:lvl5pPr>
            <a:lvl6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6pPr>
            <a:lvl7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7pPr>
            <a:lvl8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8pPr>
            <a:lvl9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9pPr>
          </a:lstStyle>
          <a:p>
            <a:pPr marL="0" indent="0">
              <a:buFont typeface="Arial" panose="020B0604020202020204" pitchFamily="34" charset="0"/>
              <a:buNone/>
            </a:pPr>
            <a:r>
              <a:rPr lang="da-DK" sz="2000" b="1" kern="0" dirty="0">
                <a:solidFill>
                  <a:srgbClr val="005EB8"/>
                </a:solidFill>
              </a:rPr>
              <a:t>Beton</a:t>
            </a:r>
            <a:endParaRPr lang="da-DK" sz="1600" kern="0" dirty="0"/>
          </a:p>
        </p:txBody>
      </p:sp>
      <p:sp>
        <p:nvSpPr>
          <p:cNvPr id="9" name="Pladsholder til indhold 3">
            <a:extLst>
              <a:ext uri="{FF2B5EF4-FFF2-40B4-BE49-F238E27FC236}">
                <a16:creationId xmlns:a16="http://schemas.microsoft.com/office/drawing/2014/main" id="{4BDB1938-47D4-291C-5080-C5D68A68E160}"/>
              </a:ext>
            </a:extLst>
          </p:cNvPr>
          <p:cNvSpPr txBox="1">
            <a:spLocks/>
          </p:cNvSpPr>
          <p:nvPr/>
        </p:nvSpPr>
        <p:spPr bwMode="auto">
          <a:xfrm>
            <a:off x="1018953" y="4677070"/>
            <a:ext cx="1466651" cy="51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lnSpc>
                <a:spcPct val="100000"/>
              </a:lnSpc>
              <a:spcBef>
                <a:spcPts val="599"/>
              </a:spcBef>
              <a:spcAft>
                <a:spcPts val="599"/>
              </a:spcAft>
              <a:buSzPct val="100000"/>
              <a:buFont typeface="Arial" panose="020B0604020202020204" pitchFamily="34" charset="0"/>
              <a:buChar char="•"/>
              <a:defRPr sz="1999" i="0">
                <a:solidFill>
                  <a:schemeClr val="tx1"/>
                </a:solidFill>
                <a:latin typeface="+mn-lt"/>
                <a:ea typeface="+mn-ea"/>
                <a:cs typeface="Arial" pitchFamily="34" charset="0"/>
              </a:defRPr>
            </a:lvl1pPr>
            <a:lvl2pPr marL="649350" indent="-285748" algn="l" rtl="0" eaLnBrk="1" fontAlgn="base" hangingPunct="1">
              <a:lnSpc>
                <a:spcPct val="100000"/>
              </a:lnSpc>
              <a:spcBef>
                <a:spcPts val="599"/>
              </a:spcBef>
              <a:spcAft>
                <a:spcPts val="599"/>
              </a:spcAft>
              <a:buSzPct val="100000"/>
              <a:buFont typeface="Arial" panose="020B0604020202020204" pitchFamily="34" charset="0"/>
              <a:buChar char="•"/>
              <a:defRPr sz="1799">
                <a:solidFill>
                  <a:schemeClr val="tx1"/>
                </a:solidFill>
                <a:latin typeface="+mn-lt"/>
                <a:cs typeface="Arial" pitchFamily="34" charset="0"/>
              </a:defRPr>
            </a:lvl2pPr>
            <a:lvl3pPr marL="915748" indent="-285748" algn="l" rtl="0" eaLnBrk="1" fontAlgn="base" hangingPunct="1">
              <a:lnSpc>
                <a:spcPct val="100000"/>
              </a:lnSpc>
              <a:spcBef>
                <a:spcPts val="599"/>
              </a:spcBef>
              <a:spcAft>
                <a:spcPts val="599"/>
              </a:spcAft>
              <a:buSzPct val="100000"/>
              <a:buFont typeface="Arial" panose="020B0604020202020204" pitchFamily="34" charset="0"/>
              <a:buChar char="•"/>
              <a:defRPr sz="1599" i="1">
                <a:solidFill>
                  <a:schemeClr val="tx1"/>
                </a:solidFill>
                <a:latin typeface="+mn-lt"/>
                <a:cs typeface="Arial" pitchFamily="34" charset="0"/>
              </a:defRPr>
            </a:lvl3pPr>
            <a:lvl4pPr marL="1185748" indent="-285748" algn="l" rtl="0" eaLnBrk="1" fontAlgn="base" hangingPunct="1">
              <a:lnSpc>
                <a:spcPct val="100000"/>
              </a:lnSpc>
              <a:spcBef>
                <a:spcPts val="599"/>
              </a:spcBef>
              <a:spcAft>
                <a:spcPts val="599"/>
              </a:spcAft>
              <a:buFont typeface="Arial" panose="020B0604020202020204" pitchFamily="34" charset="0"/>
              <a:buChar char="•"/>
              <a:defRPr sz="1599" i="1">
                <a:solidFill>
                  <a:schemeClr val="tx1"/>
                </a:solidFill>
                <a:latin typeface="+mn-lt"/>
                <a:cs typeface="Arial" charset="0"/>
              </a:defRPr>
            </a:lvl4pPr>
            <a:lvl5pPr marL="1452148" marR="0" indent="-285748" algn="l" defTabSz="914398" rtl="0" eaLnBrk="1" fontAlgn="base" latinLnBrk="0" hangingPunct="1">
              <a:lnSpc>
                <a:spcPct val="100000"/>
              </a:lnSpc>
              <a:spcBef>
                <a:spcPts val="599"/>
              </a:spcBef>
              <a:spcAft>
                <a:spcPts val="599"/>
              </a:spcAft>
              <a:buClrTx/>
              <a:buSzTx/>
              <a:buFont typeface="Arial" panose="020B0604020202020204" pitchFamily="34" charset="0"/>
              <a:buChar char="•"/>
              <a:tabLst/>
              <a:defRPr sz="1599" i="1">
                <a:solidFill>
                  <a:schemeClr val="tx1"/>
                </a:solidFill>
                <a:latin typeface="+mn-lt"/>
                <a:cs typeface="Arial" charset="0"/>
              </a:defRPr>
            </a:lvl5pPr>
            <a:lvl6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6pPr>
            <a:lvl7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7pPr>
            <a:lvl8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8pPr>
            <a:lvl9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9pPr>
          </a:lstStyle>
          <a:p>
            <a:pPr marL="0" indent="0">
              <a:buFont typeface="Arial" panose="020B0604020202020204" pitchFamily="34" charset="0"/>
              <a:buNone/>
            </a:pPr>
            <a:r>
              <a:rPr lang="da-DK" sz="2000" b="1" kern="0" dirty="0">
                <a:solidFill>
                  <a:srgbClr val="005EB8"/>
                </a:solidFill>
              </a:rPr>
              <a:t>Metal</a:t>
            </a:r>
            <a:endParaRPr lang="da-DK" sz="1600" kern="0" dirty="0"/>
          </a:p>
        </p:txBody>
      </p:sp>
      <p:sp>
        <p:nvSpPr>
          <p:cNvPr id="10" name="Pladsholder til indhold 3">
            <a:extLst>
              <a:ext uri="{FF2B5EF4-FFF2-40B4-BE49-F238E27FC236}">
                <a16:creationId xmlns:a16="http://schemas.microsoft.com/office/drawing/2014/main" id="{7BE92B2B-B675-4BC5-82B3-3262DFDFEE99}"/>
              </a:ext>
            </a:extLst>
          </p:cNvPr>
          <p:cNvSpPr txBox="1">
            <a:spLocks/>
          </p:cNvSpPr>
          <p:nvPr/>
        </p:nvSpPr>
        <p:spPr bwMode="auto">
          <a:xfrm>
            <a:off x="691332" y="3599132"/>
            <a:ext cx="1466651" cy="51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lnSpc>
                <a:spcPct val="100000"/>
              </a:lnSpc>
              <a:spcBef>
                <a:spcPts val="599"/>
              </a:spcBef>
              <a:spcAft>
                <a:spcPts val="599"/>
              </a:spcAft>
              <a:buSzPct val="100000"/>
              <a:buFont typeface="Arial" panose="020B0604020202020204" pitchFamily="34" charset="0"/>
              <a:buChar char="•"/>
              <a:defRPr sz="1999" i="0">
                <a:solidFill>
                  <a:schemeClr val="tx1"/>
                </a:solidFill>
                <a:latin typeface="+mn-lt"/>
                <a:ea typeface="+mn-ea"/>
                <a:cs typeface="Arial" pitchFamily="34" charset="0"/>
              </a:defRPr>
            </a:lvl1pPr>
            <a:lvl2pPr marL="649350" indent="-285748" algn="l" rtl="0" eaLnBrk="1" fontAlgn="base" hangingPunct="1">
              <a:lnSpc>
                <a:spcPct val="100000"/>
              </a:lnSpc>
              <a:spcBef>
                <a:spcPts val="599"/>
              </a:spcBef>
              <a:spcAft>
                <a:spcPts val="599"/>
              </a:spcAft>
              <a:buSzPct val="100000"/>
              <a:buFont typeface="Arial" panose="020B0604020202020204" pitchFamily="34" charset="0"/>
              <a:buChar char="•"/>
              <a:defRPr sz="1799">
                <a:solidFill>
                  <a:schemeClr val="tx1"/>
                </a:solidFill>
                <a:latin typeface="+mn-lt"/>
                <a:cs typeface="Arial" pitchFamily="34" charset="0"/>
              </a:defRPr>
            </a:lvl2pPr>
            <a:lvl3pPr marL="915748" indent="-285748" algn="l" rtl="0" eaLnBrk="1" fontAlgn="base" hangingPunct="1">
              <a:lnSpc>
                <a:spcPct val="100000"/>
              </a:lnSpc>
              <a:spcBef>
                <a:spcPts val="599"/>
              </a:spcBef>
              <a:spcAft>
                <a:spcPts val="599"/>
              </a:spcAft>
              <a:buSzPct val="100000"/>
              <a:buFont typeface="Arial" panose="020B0604020202020204" pitchFamily="34" charset="0"/>
              <a:buChar char="•"/>
              <a:defRPr sz="1599" i="1">
                <a:solidFill>
                  <a:schemeClr val="tx1"/>
                </a:solidFill>
                <a:latin typeface="+mn-lt"/>
                <a:cs typeface="Arial" pitchFamily="34" charset="0"/>
              </a:defRPr>
            </a:lvl3pPr>
            <a:lvl4pPr marL="1185748" indent="-285748" algn="l" rtl="0" eaLnBrk="1" fontAlgn="base" hangingPunct="1">
              <a:lnSpc>
                <a:spcPct val="100000"/>
              </a:lnSpc>
              <a:spcBef>
                <a:spcPts val="599"/>
              </a:spcBef>
              <a:spcAft>
                <a:spcPts val="599"/>
              </a:spcAft>
              <a:buFont typeface="Arial" panose="020B0604020202020204" pitchFamily="34" charset="0"/>
              <a:buChar char="•"/>
              <a:defRPr sz="1599" i="1">
                <a:solidFill>
                  <a:schemeClr val="tx1"/>
                </a:solidFill>
                <a:latin typeface="+mn-lt"/>
                <a:cs typeface="Arial" charset="0"/>
              </a:defRPr>
            </a:lvl4pPr>
            <a:lvl5pPr marL="1452148" marR="0" indent="-285748" algn="l" defTabSz="914398" rtl="0" eaLnBrk="1" fontAlgn="base" latinLnBrk="0" hangingPunct="1">
              <a:lnSpc>
                <a:spcPct val="100000"/>
              </a:lnSpc>
              <a:spcBef>
                <a:spcPts val="599"/>
              </a:spcBef>
              <a:spcAft>
                <a:spcPts val="599"/>
              </a:spcAft>
              <a:buClrTx/>
              <a:buSzTx/>
              <a:buFont typeface="Arial" panose="020B0604020202020204" pitchFamily="34" charset="0"/>
              <a:buChar char="•"/>
              <a:tabLst/>
              <a:defRPr sz="1599" i="1">
                <a:solidFill>
                  <a:schemeClr val="tx1"/>
                </a:solidFill>
                <a:latin typeface="+mn-lt"/>
                <a:cs typeface="Arial" charset="0"/>
              </a:defRPr>
            </a:lvl5pPr>
            <a:lvl6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6pPr>
            <a:lvl7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7pPr>
            <a:lvl8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8pPr>
            <a:lvl9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9pPr>
          </a:lstStyle>
          <a:p>
            <a:pPr marL="0" indent="0">
              <a:buFont typeface="Arial" panose="020B0604020202020204" pitchFamily="34" charset="0"/>
              <a:buNone/>
            </a:pPr>
            <a:r>
              <a:rPr lang="da-DK" sz="2000" b="1" kern="0" dirty="0">
                <a:solidFill>
                  <a:srgbClr val="005EB8"/>
                </a:solidFill>
              </a:rPr>
              <a:t>Transport</a:t>
            </a:r>
            <a:endParaRPr lang="da-DK" sz="1600" kern="0" dirty="0"/>
          </a:p>
        </p:txBody>
      </p:sp>
      <p:sp>
        <p:nvSpPr>
          <p:cNvPr id="11" name="Pladsholder til indhold 3">
            <a:extLst>
              <a:ext uri="{FF2B5EF4-FFF2-40B4-BE49-F238E27FC236}">
                <a16:creationId xmlns:a16="http://schemas.microsoft.com/office/drawing/2014/main" id="{880C4CC5-EB3D-B43E-7653-3189A123850E}"/>
              </a:ext>
            </a:extLst>
          </p:cNvPr>
          <p:cNvSpPr txBox="1">
            <a:spLocks/>
          </p:cNvSpPr>
          <p:nvPr/>
        </p:nvSpPr>
        <p:spPr bwMode="auto">
          <a:xfrm>
            <a:off x="6828498" y="3628953"/>
            <a:ext cx="1466651" cy="51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lnSpc>
                <a:spcPct val="100000"/>
              </a:lnSpc>
              <a:spcBef>
                <a:spcPts val="599"/>
              </a:spcBef>
              <a:spcAft>
                <a:spcPts val="599"/>
              </a:spcAft>
              <a:buSzPct val="100000"/>
              <a:buFont typeface="Arial" panose="020B0604020202020204" pitchFamily="34" charset="0"/>
              <a:buChar char="•"/>
              <a:defRPr sz="1999" i="0">
                <a:solidFill>
                  <a:schemeClr val="tx1"/>
                </a:solidFill>
                <a:latin typeface="+mn-lt"/>
                <a:ea typeface="+mn-ea"/>
                <a:cs typeface="Arial" pitchFamily="34" charset="0"/>
              </a:defRPr>
            </a:lvl1pPr>
            <a:lvl2pPr marL="649350" indent="-285748" algn="l" rtl="0" eaLnBrk="1" fontAlgn="base" hangingPunct="1">
              <a:lnSpc>
                <a:spcPct val="100000"/>
              </a:lnSpc>
              <a:spcBef>
                <a:spcPts val="599"/>
              </a:spcBef>
              <a:spcAft>
                <a:spcPts val="599"/>
              </a:spcAft>
              <a:buSzPct val="100000"/>
              <a:buFont typeface="Arial" panose="020B0604020202020204" pitchFamily="34" charset="0"/>
              <a:buChar char="•"/>
              <a:defRPr sz="1799">
                <a:solidFill>
                  <a:schemeClr val="tx1"/>
                </a:solidFill>
                <a:latin typeface="+mn-lt"/>
                <a:cs typeface="Arial" pitchFamily="34" charset="0"/>
              </a:defRPr>
            </a:lvl2pPr>
            <a:lvl3pPr marL="915748" indent="-285748" algn="l" rtl="0" eaLnBrk="1" fontAlgn="base" hangingPunct="1">
              <a:lnSpc>
                <a:spcPct val="100000"/>
              </a:lnSpc>
              <a:spcBef>
                <a:spcPts val="599"/>
              </a:spcBef>
              <a:spcAft>
                <a:spcPts val="599"/>
              </a:spcAft>
              <a:buSzPct val="100000"/>
              <a:buFont typeface="Arial" panose="020B0604020202020204" pitchFamily="34" charset="0"/>
              <a:buChar char="•"/>
              <a:defRPr sz="1599" i="1">
                <a:solidFill>
                  <a:schemeClr val="tx1"/>
                </a:solidFill>
                <a:latin typeface="+mn-lt"/>
                <a:cs typeface="Arial" pitchFamily="34" charset="0"/>
              </a:defRPr>
            </a:lvl3pPr>
            <a:lvl4pPr marL="1185748" indent="-285748" algn="l" rtl="0" eaLnBrk="1" fontAlgn="base" hangingPunct="1">
              <a:lnSpc>
                <a:spcPct val="100000"/>
              </a:lnSpc>
              <a:spcBef>
                <a:spcPts val="599"/>
              </a:spcBef>
              <a:spcAft>
                <a:spcPts val="599"/>
              </a:spcAft>
              <a:buFont typeface="Arial" panose="020B0604020202020204" pitchFamily="34" charset="0"/>
              <a:buChar char="•"/>
              <a:defRPr sz="1599" i="1">
                <a:solidFill>
                  <a:schemeClr val="tx1"/>
                </a:solidFill>
                <a:latin typeface="+mn-lt"/>
                <a:cs typeface="Arial" charset="0"/>
              </a:defRPr>
            </a:lvl4pPr>
            <a:lvl5pPr marL="1452148" marR="0" indent="-285748" algn="l" defTabSz="914398" rtl="0" eaLnBrk="1" fontAlgn="base" latinLnBrk="0" hangingPunct="1">
              <a:lnSpc>
                <a:spcPct val="100000"/>
              </a:lnSpc>
              <a:spcBef>
                <a:spcPts val="599"/>
              </a:spcBef>
              <a:spcAft>
                <a:spcPts val="599"/>
              </a:spcAft>
              <a:buClrTx/>
              <a:buSzTx/>
              <a:buFont typeface="Arial" panose="020B0604020202020204" pitchFamily="34" charset="0"/>
              <a:buChar char="•"/>
              <a:tabLst/>
              <a:defRPr sz="1599" i="1">
                <a:solidFill>
                  <a:schemeClr val="tx1"/>
                </a:solidFill>
                <a:latin typeface="+mn-lt"/>
                <a:cs typeface="Arial" charset="0"/>
              </a:defRPr>
            </a:lvl5pPr>
            <a:lvl6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6pPr>
            <a:lvl7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7pPr>
            <a:lvl8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8pPr>
            <a:lvl9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9pPr>
          </a:lstStyle>
          <a:p>
            <a:pPr marL="0" indent="0">
              <a:buFont typeface="Arial" panose="020B0604020202020204" pitchFamily="34" charset="0"/>
              <a:buNone/>
            </a:pPr>
            <a:r>
              <a:rPr lang="da-DK" sz="2000" b="1" kern="0" dirty="0">
                <a:solidFill>
                  <a:srgbClr val="005EB8"/>
                </a:solidFill>
              </a:rPr>
              <a:t>Transport</a:t>
            </a:r>
            <a:endParaRPr lang="da-DK" sz="1600" kern="0" dirty="0"/>
          </a:p>
        </p:txBody>
      </p:sp>
      <p:sp>
        <p:nvSpPr>
          <p:cNvPr id="12" name="Pladsholder til indhold 3">
            <a:extLst>
              <a:ext uri="{FF2B5EF4-FFF2-40B4-BE49-F238E27FC236}">
                <a16:creationId xmlns:a16="http://schemas.microsoft.com/office/drawing/2014/main" id="{AE366C08-5C34-58DE-4E3B-8B771CD2FD4A}"/>
              </a:ext>
            </a:extLst>
          </p:cNvPr>
          <p:cNvSpPr txBox="1">
            <a:spLocks/>
          </p:cNvSpPr>
          <p:nvPr/>
        </p:nvSpPr>
        <p:spPr bwMode="auto">
          <a:xfrm>
            <a:off x="8040610" y="4525669"/>
            <a:ext cx="1466652" cy="51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lnSpc>
                <a:spcPct val="100000"/>
              </a:lnSpc>
              <a:spcBef>
                <a:spcPts val="599"/>
              </a:spcBef>
              <a:spcAft>
                <a:spcPts val="599"/>
              </a:spcAft>
              <a:buSzPct val="100000"/>
              <a:buFont typeface="Arial" panose="020B0604020202020204" pitchFamily="34" charset="0"/>
              <a:buChar char="•"/>
              <a:defRPr sz="1999" i="0">
                <a:solidFill>
                  <a:schemeClr val="tx1"/>
                </a:solidFill>
                <a:latin typeface="+mn-lt"/>
                <a:ea typeface="+mn-ea"/>
                <a:cs typeface="Arial" pitchFamily="34" charset="0"/>
              </a:defRPr>
            </a:lvl1pPr>
            <a:lvl2pPr marL="649350" indent="-285748" algn="l" rtl="0" eaLnBrk="1" fontAlgn="base" hangingPunct="1">
              <a:lnSpc>
                <a:spcPct val="100000"/>
              </a:lnSpc>
              <a:spcBef>
                <a:spcPts val="599"/>
              </a:spcBef>
              <a:spcAft>
                <a:spcPts val="599"/>
              </a:spcAft>
              <a:buSzPct val="100000"/>
              <a:buFont typeface="Arial" panose="020B0604020202020204" pitchFamily="34" charset="0"/>
              <a:buChar char="•"/>
              <a:defRPr sz="1799">
                <a:solidFill>
                  <a:schemeClr val="tx1"/>
                </a:solidFill>
                <a:latin typeface="+mn-lt"/>
                <a:cs typeface="Arial" pitchFamily="34" charset="0"/>
              </a:defRPr>
            </a:lvl2pPr>
            <a:lvl3pPr marL="915748" indent="-285748" algn="l" rtl="0" eaLnBrk="1" fontAlgn="base" hangingPunct="1">
              <a:lnSpc>
                <a:spcPct val="100000"/>
              </a:lnSpc>
              <a:spcBef>
                <a:spcPts val="599"/>
              </a:spcBef>
              <a:spcAft>
                <a:spcPts val="599"/>
              </a:spcAft>
              <a:buSzPct val="100000"/>
              <a:buFont typeface="Arial" panose="020B0604020202020204" pitchFamily="34" charset="0"/>
              <a:buChar char="•"/>
              <a:defRPr sz="1599" i="1">
                <a:solidFill>
                  <a:schemeClr val="tx1"/>
                </a:solidFill>
                <a:latin typeface="+mn-lt"/>
                <a:cs typeface="Arial" pitchFamily="34" charset="0"/>
              </a:defRPr>
            </a:lvl3pPr>
            <a:lvl4pPr marL="1185748" indent="-285748" algn="l" rtl="0" eaLnBrk="1" fontAlgn="base" hangingPunct="1">
              <a:lnSpc>
                <a:spcPct val="100000"/>
              </a:lnSpc>
              <a:spcBef>
                <a:spcPts val="599"/>
              </a:spcBef>
              <a:spcAft>
                <a:spcPts val="599"/>
              </a:spcAft>
              <a:buFont typeface="Arial" panose="020B0604020202020204" pitchFamily="34" charset="0"/>
              <a:buChar char="•"/>
              <a:defRPr sz="1599" i="1">
                <a:solidFill>
                  <a:schemeClr val="tx1"/>
                </a:solidFill>
                <a:latin typeface="+mn-lt"/>
                <a:cs typeface="Arial" charset="0"/>
              </a:defRPr>
            </a:lvl4pPr>
            <a:lvl5pPr marL="1452148" marR="0" indent="-285748" algn="l" defTabSz="914398" rtl="0" eaLnBrk="1" fontAlgn="base" latinLnBrk="0" hangingPunct="1">
              <a:lnSpc>
                <a:spcPct val="100000"/>
              </a:lnSpc>
              <a:spcBef>
                <a:spcPts val="599"/>
              </a:spcBef>
              <a:spcAft>
                <a:spcPts val="599"/>
              </a:spcAft>
              <a:buClrTx/>
              <a:buSzTx/>
              <a:buFont typeface="Arial" panose="020B0604020202020204" pitchFamily="34" charset="0"/>
              <a:buChar char="•"/>
              <a:tabLst/>
              <a:defRPr sz="1599" i="1">
                <a:solidFill>
                  <a:schemeClr val="tx1"/>
                </a:solidFill>
                <a:latin typeface="+mn-lt"/>
                <a:cs typeface="Arial" charset="0"/>
              </a:defRPr>
            </a:lvl5pPr>
            <a:lvl6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6pPr>
            <a:lvl7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7pPr>
            <a:lvl8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8pPr>
            <a:lvl9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9pPr>
          </a:lstStyle>
          <a:p>
            <a:pPr marL="0" indent="0">
              <a:buFont typeface="Arial" panose="020B0604020202020204" pitchFamily="34" charset="0"/>
              <a:buNone/>
            </a:pPr>
            <a:r>
              <a:rPr lang="da-DK" sz="2000" b="1" kern="0" dirty="0">
                <a:solidFill>
                  <a:schemeClr val="accent1">
                    <a:lumMod val="40000"/>
                    <a:lumOff val="60000"/>
                  </a:schemeClr>
                </a:solidFill>
              </a:rPr>
              <a:t>Materiale-produktion</a:t>
            </a:r>
            <a:endParaRPr lang="da-DK" sz="1600" kern="0" dirty="0">
              <a:solidFill>
                <a:schemeClr val="accent1">
                  <a:lumMod val="40000"/>
                  <a:lumOff val="60000"/>
                </a:schemeClr>
              </a:solidFill>
            </a:endParaRPr>
          </a:p>
        </p:txBody>
      </p:sp>
    </p:spTree>
    <p:extLst>
      <p:ext uri="{BB962C8B-B14F-4D97-AF65-F5344CB8AC3E}">
        <p14:creationId xmlns:p14="http://schemas.microsoft.com/office/powerpoint/2010/main" val="1137510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E49F6098-E88E-752D-83DF-D169070CC462}"/>
              </a:ext>
            </a:extLst>
          </p:cNvPr>
          <p:cNvSpPr>
            <a:spLocks noGrp="1"/>
          </p:cNvSpPr>
          <p:nvPr>
            <p:ph type="subTitle" idx="1"/>
          </p:nvPr>
        </p:nvSpPr>
        <p:spPr/>
        <p:txBody>
          <a:bodyPr/>
          <a:lstStyle/>
          <a:p>
            <a:r>
              <a:rPr lang="da-DK" b="0" i="0" dirty="0">
                <a:solidFill>
                  <a:srgbClr val="005EB8"/>
                </a:solidFill>
                <a:effectLst/>
                <a:latin typeface="Arial" panose="020B0604020202020204" pitchFamily="34" charset="0"/>
              </a:rPr>
              <a:t>Nordhavnstunnellens </a:t>
            </a:r>
            <a:r>
              <a:rPr lang="da-DK" b="1" i="0" dirty="0">
                <a:solidFill>
                  <a:srgbClr val="005EB8"/>
                </a:solidFill>
                <a:effectLst/>
                <a:latin typeface="Arial" panose="020B0604020202020204" pitchFamily="34" charset="0"/>
              </a:rPr>
              <a:t>klimabevidste rejse</a:t>
            </a:r>
            <a:endParaRPr lang="da-DK" dirty="0">
              <a:solidFill>
                <a:srgbClr val="005EB8"/>
              </a:solidFill>
            </a:endParaRPr>
          </a:p>
        </p:txBody>
      </p:sp>
      <p:sp>
        <p:nvSpPr>
          <p:cNvPr id="3" name="Titel 2">
            <a:extLst>
              <a:ext uri="{FF2B5EF4-FFF2-40B4-BE49-F238E27FC236}">
                <a16:creationId xmlns:a16="http://schemas.microsoft.com/office/drawing/2014/main" id="{F0556C98-E73C-B7F1-5274-07A8A2B79CDC}"/>
              </a:ext>
            </a:extLst>
          </p:cNvPr>
          <p:cNvSpPr>
            <a:spLocks noGrp="1"/>
          </p:cNvSpPr>
          <p:nvPr>
            <p:ph type="title"/>
          </p:nvPr>
        </p:nvSpPr>
        <p:spPr/>
        <p:txBody>
          <a:bodyPr/>
          <a:lstStyle/>
          <a:p>
            <a:r>
              <a:rPr lang="da-DK"/>
              <a:t>Beton</a:t>
            </a:r>
          </a:p>
        </p:txBody>
      </p:sp>
      <p:graphicFrame>
        <p:nvGraphicFramePr>
          <p:cNvPr id="7" name="Pladsholder til indhold 6">
            <a:extLst>
              <a:ext uri="{FF2B5EF4-FFF2-40B4-BE49-F238E27FC236}">
                <a16:creationId xmlns:a16="http://schemas.microsoft.com/office/drawing/2014/main" id="{BE5A9A70-178D-CD26-45BA-21D436B62FE9}"/>
              </a:ext>
            </a:extLst>
          </p:cNvPr>
          <p:cNvGraphicFramePr>
            <a:graphicFrameLocks noGrp="1"/>
          </p:cNvGraphicFramePr>
          <p:nvPr>
            <p:ph sz="quarter" idx="21"/>
            <p:extLst>
              <p:ext uri="{D42A27DB-BD31-4B8C-83A1-F6EECF244321}">
                <p14:modId xmlns:p14="http://schemas.microsoft.com/office/powerpoint/2010/main" val="965407823"/>
              </p:ext>
            </p:extLst>
          </p:nvPr>
        </p:nvGraphicFramePr>
        <p:xfrm>
          <a:off x="371475" y="1700213"/>
          <a:ext cx="11012490" cy="3500096"/>
        </p:xfrm>
        <a:graphic>
          <a:graphicData uri="http://schemas.openxmlformats.org/drawingml/2006/table">
            <a:tbl>
              <a:tblPr firstRow="1" bandRow="1">
                <a:tableStyleId>{5C22544A-7EE6-4342-B048-85BDC9FD1C3A}</a:tableStyleId>
              </a:tblPr>
              <a:tblGrid>
                <a:gridCol w="2245739">
                  <a:extLst>
                    <a:ext uri="{9D8B030D-6E8A-4147-A177-3AD203B41FA5}">
                      <a16:colId xmlns:a16="http://schemas.microsoft.com/office/drawing/2014/main" val="2637192066"/>
                    </a:ext>
                  </a:extLst>
                </a:gridCol>
                <a:gridCol w="1988046">
                  <a:extLst>
                    <a:ext uri="{9D8B030D-6E8A-4147-A177-3AD203B41FA5}">
                      <a16:colId xmlns:a16="http://schemas.microsoft.com/office/drawing/2014/main" val="3850961122"/>
                    </a:ext>
                  </a:extLst>
                </a:gridCol>
                <a:gridCol w="1988046">
                  <a:extLst>
                    <a:ext uri="{9D8B030D-6E8A-4147-A177-3AD203B41FA5}">
                      <a16:colId xmlns:a16="http://schemas.microsoft.com/office/drawing/2014/main" val="1863844520"/>
                    </a:ext>
                  </a:extLst>
                </a:gridCol>
                <a:gridCol w="1311442">
                  <a:extLst>
                    <a:ext uri="{9D8B030D-6E8A-4147-A177-3AD203B41FA5}">
                      <a16:colId xmlns:a16="http://schemas.microsoft.com/office/drawing/2014/main" val="508037417"/>
                    </a:ext>
                  </a:extLst>
                </a:gridCol>
                <a:gridCol w="3479217">
                  <a:extLst>
                    <a:ext uri="{9D8B030D-6E8A-4147-A177-3AD203B41FA5}">
                      <a16:colId xmlns:a16="http://schemas.microsoft.com/office/drawing/2014/main" val="3307640489"/>
                    </a:ext>
                  </a:extLst>
                </a:gridCol>
              </a:tblGrid>
              <a:tr h="657976">
                <a:tc>
                  <a:txBody>
                    <a:bodyPr/>
                    <a:lstStyle/>
                    <a:p>
                      <a:r>
                        <a:rPr lang="da-DK" sz="1800" dirty="0"/>
                        <a:t>Basic Design</a:t>
                      </a:r>
                      <a:r>
                        <a:rPr lang="da-DK" sz="1800" b="0" dirty="0"/>
                        <a:t> </a:t>
                      </a:r>
                      <a:r>
                        <a:rPr lang="da-DK" sz="1050" b="0" dirty="0"/>
                        <a:t>(v.3.01)</a:t>
                      </a:r>
                      <a:endParaRPr lang="da-DK" sz="1800" dirty="0"/>
                    </a:p>
                  </a:txBody>
                  <a:tcPr/>
                </a:tc>
                <a:tc>
                  <a:txBody>
                    <a:bodyPr/>
                    <a:lstStyle/>
                    <a:p>
                      <a:pPr algn="ctr"/>
                      <a:r>
                        <a:rPr lang="da-DK" sz="1800" dirty="0"/>
                        <a:t>Beton</a:t>
                      </a:r>
                    </a:p>
                    <a:p>
                      <a:pPr algn="ctr"/>
                      <a:r>
                        <a:rPr lang="da-DK" sz="1200" b="0" dirty="0"/>
                        <a:t>[m3]</a:t>
                      </a:r>
                    </a:p>
                  </a:txBody>
                  <a:tcPr/>
                </a:tc>
                <a:tc>
                  <a:txBody>
                    <a:bodyPr/>
                    <a:lstStyle/>
                    <a:p>
                      <a:pPr algn="ctr"/>
                      <a:r>
                        <a:rPr lang="da-DK" sz="1800" dirty="0"/>
                        <a:t>CO2 Udledning</a:t>
                      </a:r>
                    </a:p>
                    <a:p>
                      <a:pPr algn="ctr"/>
                      <a:r>
                        <a:rPr lang="da-DK" sz="1200" b="0" dirty="0"/>
                        <a:t>[Ton]</a:t>
                      </a:r>
                    </a:p>
                  </a:txBody>
                  <a:tcPr/>
                </a:tc>
                <a:tc>
                  <a:txBody>
                    <a:bodyPr/>
                    <a:lstStyle/>
                    <a:p>
                      <a:pPr algn="ctr"/>
                      <a:endParaRPr lang="da-DK" sz="1800" dirty="0"/>
                    </a:p>
                  </a:txBody>
                  <a:tcPr>
                    <a:solidFill>
                      <a:schemeClr val="bg1"/>
                    </a:solidFill>
                  </a:tcPr>
                </a:tc>
                <a:tc>
                  <a:txBody>
                    <a:bodyPr/>
                    <a:lstStyle/>
                    <a:p>
                      <a:pPr algn="ctr"/>
                      <a:r>
                        <a:rPr lang="da-DK" sz="1800" dirty="0"/>
                        <a:t>Projektkrav - emissionsfaktor</a:t>
                      </a:r>
                    </a:p>
                    <a:p>
                      <a:pPr algn="ctr"/>
                      <a:r>
                        <a:rPr lang="da-DK" sz="1200" b="0" dirty="0"/>
                        <a:t>[kg CO2/m3]</a:t>
                      </a:r>
                    </a:p>
                  </a:txBody>
                  <a:tcPr/>
                </a:tc>
                <a:extLst>
                  <a:ext uri="{0D108BD9-81ED-4DB2-BD59-A6C34878D82A}">
                    <a16:rowId xmlns:a16="http://schemas.microsoft.com/office/drawing/2014/main" val="2827875830"/>
                  </a:ext>
                </a:extLst>
              </a:tr>
              <a:tr h="367975">
                <a:tc>
                  <a:txBody>
                    <a:bodyPr/>
                    <a:lstStyle/>
                    <a:p>
                      <a:pPr marL="0" marR="0" lvl="0" indent="0" algn="l" defTabSz="1217918" rtl="0" eaLnBrk="1" fontAlgn="auto" latinLnBrk="0" hangingPunct="1">
                        <a:lnSpc>
                          <a:spcPct val="100000"/>
                        </a:lnSpc>
                        <a:spcBef>
                          <a:spcPts val="0"/>
                        </a:spcBef>
                        <a:spcAft>
                          <a:spcPts val="0"/>
                        </a:spcAft>
                        <a:buClrTx/>
                        <a:buSzTx/>
                        <a:buFontTx/>
                        <a:buNone/>
                        <a:tabLst/>
                        <a:defRPr/>
                      </a:pPr>
                      <a:r>
                        <a:rPr lang="da-DK" sz="1200" dirty="0"/>
                        <a:t>Cement forstærkning</a:t>
                      </a: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t>3.200</a:t>
                      </a:r>
                      <a:endParaRPr lang="da-DK" sz="1200" dirty="0">
                        <a:solidFill>
                          <a:schemeClr val="bg1">
                            <a:lumMod val="65000"/>
                          </a:schemeClr>
                        </a:solidFill>
                      </a:endParaRP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tx1"/>
                          </a:solidFill>
                        </a:rPr>
                        <a:t>842</a:t>
                      </a: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endParaRPr lang="da-DK" sz="1200" dirty="0">
                        <a:solidFill>
                          <a:schemeClr val="tx1"/>
                        </a:solidFill>
                      </a:endParaRPr>
                    </a:p>
                  </a:txBody>
                  <a:tcPr>
                    <a:solidFill>
                      <a:schemeClr val="bg1"/>
                    </a:solidFill>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tx1"/>
                          </a:solidFill>
                        </a:rPr>
                        <a:t>220</a:t>
                      </a:r>
                    </a:p>
                  </a:txBody>
                  <a:tcPr/>
                </a:tc>
                <a:extLst>
                  <a:ext uri="{0D108BD9-81ED-4DB2-BD59-A6C34878D82A}">
                    <a16:rowId xmlns:a16="http://schemas.microsoft.com/office/drawing/2014/main" val="2079762132"/>
                  </a:ext>
                </a:extLst>
              </a:tr>
              <a:tr h="367975">
                <a:tc>
                  <a:txBody>
                    <a:bodyPr/>
                    <a:lstStyle/>
                    <a:p>
                      <a:pPr marL="0" marR="0" lvl="0" indent="0" algn="l" defTabSz="1217918" rtl="0" eaLnBrk="1" fontAlgn="auto" latinLnBrk="0" hangingPunct="1">
                        <a:lnSpc>
                          <a:spcPct val="100000"/>
                        </a:lnSpc>
                        <a:spcBef>
                          <a:spcPts val="0"/>
                        </a:spcBef>
                        <a:spcAft>
                          <a:spcPts val="0"/>
                        </a:spcAft>
                        <a:buClrTx/>
                        <a:buSzTx/>
                        <a:buFontTx/>
                        <a:buNone/>
                        <a:tabLst/>
                        <a:defRPr/>
                      </a:pPr>
                      <a:r>
                        <a:rPr lang="da-DK" sz="1200" dirty="0"/>
                        <a:t>Ballast beton</a:t>
                      </a: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t>30.000</a:t>
                      </a:r>
                      <a:endParaRPr lang="da-DK" sz="1200" dirty="0">
                        <a:solidFill>
                          <a:schemeClr val="bg1">
                            <a:lumMod val="65000"/>
                          </a:schemeClr>
                        </a:solidFill>
                      </a:endParaRP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tx1"/>
                          </a:solidFill>
                        </a:rPr>
                        <a:t>10.893</a:t>
                      </a: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endParaRPr lang="da-DK" sz="1200" dirty="0">
                        <a:solidFill>
                          <a:schemeClr val="tx1"/>
                        </a:solidFill>
                      </a:endParaRPr>
                    </a:p>
                  </a:txBody>
                  <a:tcPr>
                    <a:solidFill>
                      <a:schemeClr val="bg1"/>
                    </a:solidFill>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tx1"/>
                          </a:solidFill>
                        </a:rPr>
                        <a:t>320</a:t>
                      </a:r>
                    </a:p>
                  </a:txBody>
                  <a:tcPr/>
                </a:tc>
                <a:extLst>
                  <a:ext uri="{0D108BD9-81ED-4DB2-BD59-A6C34878D82A}">
                    <a16:rowId xmlns:a16="http://schemas.microsoft.com/office/drawing/2014/main" val="188018863"/>
                  </a:ext>
                </a:extLst>
              </a:tr>
              <a:tr h="367975">
                <a:tc>
                  <a:txBody>
                    <a:bodyPr/>
                    <a:lstStyle/>
                    <a:p>
                      <a:pPr marL="0" marR="0" lvl="0" indent="0" algn="l" defTabSz="1217918" rtl="0" eaLnBrk="1" fontAlgn="auto" latinLnBrk="0" hangingPunct="1">
                        <a:lnSpc>
                          <a:spcPct val="100000"/>
                        </a:lnSpc>
                        <a:spcBef>
                          <a:spcPts val="0"/>
                        </a:spcBef>
                        <a:spcAft>
                          <a:spcPts val="0"/>
                        </a:spcAft>
                        <a:buClrTx/>
                        <a:buSzTx/>
                        <a:buFontTx/>
                        <a:buNone/>
                        <a:tabLst/>
                        <a:defRPr/>
                      </a:pPr>
                      <a:r>
                        <a:rPr lang="da-DK" sz="1200" dirty="0"/>
                        <a:t>Pælebeton (Sekantpæle)</a:t>
                      </a: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t>3.300</a:t>
                      </a:r>
                      <a:endParaRPr lang="da-DK" sz="1200" dirty="0">
                        <a:solidFill>
                          <a:schemeClr val="bg1">
                            <a:lumMod val="65000"/>
                          </a:schemeClr>
                        </a:solidFill>
                      </a:endParaRP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tx1"/>
                          </a:solidFill>
                        </a:rPr>
                        <a:t>830</a:t>
                      </a: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endParaRPr lang="da-DK" sz="1200" dirty="0">
                        <a:solidFill>
                          <a:schemeClr val="tx1"/>
                        </a:solidFill>
                      </a:endParaRPr>
                    </a:p>
                  </a:txBody>
                  <a:tcPr>
                    <a:solidFill>
                      <a:schemeClr val="bg1"/>
                    </a:solidFill>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tx1"/>
                          </a:solidFill>
                        </a:rPr>
                        <a:t>Justeret fra 220 til 325</a:t>
                      </a:r>
                    </a:p>
                  </a:txBody>
                  <a:tcPr/>
                </a:tc>
                <a:extLst>
                  <a:ext uri="{0D108BD9-81ED-4DB2-BD59-A6C34878D82A}">
                    <a16:rowId xmlns:a16="http://schemas.microsoft.com/office/drawing/2014/main" val="720216500"/>
                  </a:ext>
                </a:extLst>
              </a:tr>
              <a:tr h="367975">
                <a:tc>
                  <a:txBody>
                    <a:bodyPr/>
                    <a:lstStyle/>
                    <a:p>
                      <a:pPr marL="0" marR="0" lvl="0" indent="0" algn="l" defTabSz="1217918" rtl="0" eaLnBrk="1" fontAlgn="auto" latinLnBrk="0" hangingPunct="1">
                        <a:lnSpc>
                          <a:spcPct val="100000"/>
                        </a:lnSpc>
                        <a:spcBef>
                          <a:spcPts val="0"/>
                        </a:spcBef>
                        <a:spcAft>
                          <a:spcPts val="0"/>
                        </a:spcAft>
                        <a:buClrTx/>
                        <a:buSzTx/>
                        <a:buFontTx/>
                        <a:buNone/>
                        <a:tabLst/>
                        <a:defRPr/>
                      </a:pPr>
                      <a:r>
                        <a:rPr lang="da-DK" sz="1200" dirty="0"/>
                        <a:t>Beton type 2 </a:t>
                      </a:r>
                    </a:p>
                    <a:p>
                      <a:pPr marL="0" marR="0" lvl="0" indent="0" algn="l" defTabSz="1217918" rtl="0" eaLnBrk="1" fontAlgn="auto" latinLnBrk="0" hangingPunct="1">
                        <a:lnSpc>
                          <a:spcPct val="100000"/>
                        </a:lnSpc>
                        <a:spcBef>
                          <a:spcPts val="0"/>
                        </a:spcBef>
                        <a:spcAft>
                          <a:spcPts val="0"/>
                        </a:spcAft>
                        <a:buClrTx/>
                        <a:buSzTx/>
                        <a:buFontTx/>
                        <a:buNone/>
                        <a:tabLst/>
                        <a:defRPr/>
                      </a:pPr>
                      <a:r>
                        <a:rPr lang="da-DK" sz="1200" dirty="0"/>
                        <a:t>– Anlægsbeton (A)</a:t>
                      </a: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tx1"/>
                          </a:solidFill>
                        </a:rPr>
                        <a:t>28.000</a:t>
                      </a: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tx1"/>
                          </a:solidFill>
                        </a:rPr>
                        <a:t>11.287</a:t>
                      </a: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endParaRPr lang="da-DK" sz="1200" dirty="0">
                        <a:solidFill>
                          <a:schemeClr val="tx1"/>
                        </a:solidFill>
                      </a:endParaRPr>
                    </a:p>
                  </a:txBody>
                  <a:tcPr>
                    <a:solidFill>
                      <a:schemeClr val="bg1"/>
                    </a:solidFill>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tx1"/>
                          </a:solidFill>
                        </a:rPr>
                        <a:t>320</a:t>
                      </a:r>
                    </a:p>
                  </a:txBody>
                  <a:tcPr/>
                </a:tc>
                <a:extLst>
                  <a:ext uri="{0D108BD9-81ED-4DB2-BD59-A6C34878D82A}">
                    <a16:rowId xmlns:a16="http://schemas.microsoft.com/office/drawing/2014/main" val="3193987769"/>
                  </a:ext>
                </a:extLst>
              </a:tr>
              <a:tr h="455820">
                <a:tc>
                  <a:txBody>
                    <a:bodyPr/>
                    <a:lstStyle/>
                    <a:p>
                      <a:pPr marL="0" marR="0" lvl="0" indent="0" algn="l" defTabSz="1217918" rtl="0" eaLnBrk="1" fontAlgn="auto" latinLnBrk="0" hangingPunct="1">
                        <a:lnSpc>
                          <a:spcPct val="100000"/>
                        </a:lnSpc>
                        <a:spcBef>
                          <a:spcPts val="0"/>
                        </a:spcBef>
                        <a:spcAft>
                          <a:spcPts val="0"/>
                        </a:spcAft>
                        <a:buClrTx/>
                        <a:buSzTx/>
                        <a:buFontTx/>
                        <a:buNone/>
                        <a:tabLst/>
                        <a:defRPr/>
                      </a:pPr>
                      <a:r>
                        <a:rPr lang="da-DK" sz="1200" dirty="0"/>
                        <a:t>Beton type 1 </a:t>
                      </a:r>
                    </a:p>
                    <a:p>
                      <a:pPr marL="0" marR="0" lvl="0" indent="0" algn="l" defTabSz="1217918" rtl="0" eaLnBrk="1" fontAlgn="auto" latinLnBrk="0" hangingPunct="1">
                        <a:lnSpc>
                          <a:spcPct val="100000"/>
                        </a:lnSpc>
                        <a:spcBef>
                          <a:spcPts val="0"/>
                        </a:spcBef>
                        <a:spcAft>
                          <a:spcPts val="0"/>
                        </a:spcAft>
                        <a:buClrTx/>
                        <a:buSzTx/>
                        <a:buFontTx/>
                        <a:buNone/>
                        <a:tabLst/>
                        <a:defRPr/>
                      </a:pPr>
                      <a:r>
                        <a:rPr lang="da-DK" sz="1200" dirty="0"/>
                        <a:t>– Anlægsbeton (EA)</a:t>
                      </a: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tx1"/>
                          </a:solidFill>
                        </a:rPr>
                        <a:t>69.000</a:t>
                      </a: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tx1"/>
                          </a:solidFill>
                        </a:rPr>
                        <a:t>25.054</a:t>
                      </a: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endParaRPr lang="da-DK" sz="1200" dirty="0">
                        <a:solidFill>
                          <a:schemeClr val="tx1"/>
                        </a:solidFill>
                      </a:endParaRPr>
                    </a:p>
                  </a:txBody>
                  <a:tcPr>
                    <a:solidFill>
                      <a:schemeClr val="bg1"/>
                    </a:solidFill>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tx1"/>
                          </a:solidFill>
                        </a:rPr>
                        <a:t>360</a:t>
                      </a:r>
                    </a:p>
                  </a:txBody>
                  <a:tcPr/>
                </a:tc>
                <a:extLst>
                  <a:ext uri="{0D108BD9-81ED-4DB2-BD59-A6C34878D82A}">
                    <a16:rowId xmlns:a16="http://schemas.microsoft.com/office/drawing/2014/main" val="2226972033"/>
                  </a:ext>
                </a:extLst>
              </a:tr>
              <a:tr h="455820">
                <a:tc>
                  <a:txBody>
                    <a:bodyPr/>
                    <a:lstStyle/>
                    <a:p>
                      <a:pPr marL="0" marR="0" lvl="0" indent="0" algn="l" defTabSz="1217918" rtl="0" eaLnBrk="1" fontAlgn="auto" latinLnBrk="0" hangingPunct="1">
                        <a:lnSpc>
                          <a:spcPct val="100000"/>
                        </a:lnSpc>
                        <a:spcBef>
                          <a:spcPts val="0"/>
                        </a:spcBef>
                        <a:spcAft>
                          <a:spcPts val="0"/>
                        </a:spcAft>
                        <a:buClrTx/>
                        <a:buSzTx/>
                        <a:buFontTx/>
                        <a:buNone/>
                        <a:tabLst/>
                        <a:defRPr/>
                      </a:pPr>
                      <a:r>
                        <a:rPr lang="da-DK" sz="1200" dirty="0"/>
                        <a:t>…</a:t>
                      </a: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tx1"/>
                          </a:solidFill>
                        </a:rPr>
                        <a:t>…</a:t>
                      </a: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tx1"/>
                          </a:solidFill>
                        </a:rPr>
                        <a:t>…</a:t>
                      </a: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endParaRPr lang="da-DK" sz="1200" dirty="0">
                        <a:solidFill>
                          <a:schemeClr val="tx1"/>
                        </a:solidFill>
                      </a:endParaRPr>
                    </a:p>
                  </a:txBody>
                  <a:tcPr>
                    <a:solidFill>
                      <a:schemeClr val="bg1"/>
                    </a:solidFill>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tx1"/>
                          </a:solidFill>
                        </a:rPr>
                        <a:t>-</a:t>
                      </a:r>
                    </a:p>
                  </a:txBody>
                  <a:tcPr/>
                </a:tc>
                <a:extLst>
                  <a:ext uri="{0D108BD9-81ED-4DB2-BD59-A6C34878D82A}">
                    <a16:rowId xmlns:a16="http://schemas.microsoft.com/office/drawing/2014/main" val="4058181927"/>
                  </a:ext>
                </a:extLst>
              </a:tr>
              <a:tr h="367975">
                <a:tc>
                  <a:txBody>
                    <a:bodyPr/>
                    <a:lstStyle/>
                    <a:p>
                      <a:pPr marL="0" marR="0" lvl="0" indent="0" algn="l" defTabSz="1217918" rtl="0" eaLnBrk="1" fontAlgn="auto" latinLnBrk="0" hangingPunct="1">
                        <a:lnSpc>
                          <a:spcPct val="100000"/>
                        </a:lnSpc>
                        <a:spcBef>
                          <a:spcPts val="0"/>
                        </a:spcBef>
                        <a:spcAft>
                          <a:spcPts val="0"/>
                        </a:spcAft>
                        <a:buClrTx/>
                        <a:buSzTx/>
                        <a:buFontTx/>
                        <a:buNone/>
                        <a:tabLst/>
                        <a:defRPr/>
                      </a:pPr>
                      <a:r>
                        <a:rPr lang="da-DK" sz="1200" dirty="0">
                          <a:solidFill>
                            <a:schemeClr val="bg1"/>
                          </a:solidFill>
                        </a:rPr>
                        <a:t>SUM</a:t>
                      </a:r>
                    </a:p>
                  </a:txBody>
                  <a:tcPr>
                    <a:solidFill>
                      <a:srgbClr val="005EB8"/>
                    </a:solidFill>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bg1"/>
                          </a:solidFill>
                        </a:rPr>
                        <a:t>92.875</a:t>
                      </a:r>
                    </a:p>
                  </a:txBody>
                  <a:tcPr>
                    <a:solidFill>
                      <a:srgbClr val="005EB8"/>
                    </a:solidFill>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bg1"/>
                          </a:solidFill>
                        </a:rPr>
                        <a:t>51.004</a:t>
                      </a:r>
                    </a:p>
                  </a:txBody>
                  <a:tcPr>
                    <a:solidFill>
                      <a:srgbClr val="005EB8"/>
                    </a:solidFill>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endParaRPr lang="da-DK" sz="1200" dirty="0">
                        <a:solidFill>
                          <a:schemeClr val="bg1"/>
                        </a:solidFill>
                      </a:endParaRPr>
                    </a:p>
                  </a:txBody>
                  <a:tcPr>
                    <a:solidFill>
                      <a:schemeClr val="bg1"/>
                    </a:solidFill>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endParaRPr lang="da-DK" sz="1200" dirty="0">
                        <a:solidFill>
                          <a:schemeClr val="bg1"/>
                        </a:solidFill>
                      </a:endParaRPr>
                    </a:p>
                  </a:txBody>
                  <a:tcPr>
                    <a:solidFill>
                      <a:srgbClr val="005EB8"/>
                    </a:solidFill>
                  </a:tcPr>
                </a:tc>
                <a:extLst>
                  <a:ext uri="{0D108BD9-81ED-4DB2-BD59-A6C34878D82A}">
                    <a16:rowId xmlns:a16="http://schemas.microsoft.com/office/drawing/2014/main" val="3800945804"/>
                  </a:ext>
                </a:extLst>
              </a:tr>
            </a:tbl>
          </a:graphicData>
        </a:graphic>
      </p:graphicFrame>
      <p:sp>
        <p:nvSpPr>
          <p:cNvPr id="5" name="Pladsholder til slidenummer 4">
            <a:extLst>
              <a:ext uri="{FF2B5EF4-FFF2-40B4-BE49-F238E27FC236}">
                <a16:creationId xmlns:a16="http://schemas.microsoft.com/office/drawing/2014/main" id="{330A6FC4-5DEE-4102-EE82-FD7289976F36}"/>
              </a:ext>
            </a:extLst>
          </p:cNvPr>
          <p:cNvSpPr>
            <a:spLocks noGrp="1"/>
          </p:cNvSpPr>
          <p:nvPr>
            <p:ph type="sldNum" sz="quarter" idx="14"/>
          </p:nvPr>
        </p:nvSpPr>
        <p:spPr/>
        <p:txBody>
          <a:bodyPr/>
          <a:lstStyle/>
          <a:p>
            <a:fld id="{6ACBDE86-91AD-4605-99AD-6345013A9E73}" type="slidenum">
              <a:rPr lang="da-DK" smtClean="0"/>
              <a:pPr/>
              <a:t>22</a:t>
            </a:fld>
            <a:endParaRPr lang="da-DK"/>
          </a:p>
        </p:txBody>
      </p:sp>
      <p:sp>
        <p:nvSpPr>
          <p:cNvPr id="4" name="Pladsholder til indhold 3">
            <a:extLst>
              <a:ext uri="{FF2B5EF4-FFF2-40B4-BE49-F238E27FC236}">
                <a16:creationId xmlns:a16="http://schemas.microsoft.com/office/drawing/2014/main" id="{F3E903D8-B283-E8F7-CDDB-9811782D9CAF}"/>
              </a:ext>
            </a:extLst>
          </p:cNvPr>
          <p:cNvSpPr txBox="1">
            <a:spLocks/>
          </p:cNvSpPr>
          <p:nvPr/>
        </p:nvSpPr>
        <p:spPr bwMode="auto">
          <a:xfrm>
            <a:off x="371475" y="5337867"/>
            <a:ext cx="11012488" cy="840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rtl="0" eaLnBrk="1" fontAlgn="base" hangingPunct="1">
              <a:lnSpc>
                <a:spcPct val="100000"/>
              </a:lnSpc>
              <a:spcBef>
                <a:spcPts val="599"/>
              </a:spcBef>
              <a:spcAft>
                <a:spcPts val="599"/>
              </a:spcAft>
              <a:buSzPct val="100000"/>
              <a:buFont typeface="Arial" panose="020B0604020202020204" pitchFamily="34" charset="0"/>
              <a:buChar char="•"/>
              <a:defRPr sz="1999" i="0">
                <a:solidFill>
                  <a:schemeClr val="tx1"/>
                </a:solidFill>
                <a:latin typeface="+mn-lt"/>
                <a:ea typeface="+mn-ea"/>
                <a:cs typeface="Arial" pitchFamily="34" charset="0"/>
              </a:defRPr>
            </a:lvl1pPr>
            <a:lvl2pPr marL="649350" indent="-285748" algn="l" rtl="0" eaLnBrk="1" fontAlgn="base" hangingPunct="1">
              <a:lnSpc>
                <a:spcPct val="100000"/>
              </a:lnSpc>
              <a:spcBef>
                <a:spcPts val="599"/>
              </a:spcBef>
              <a:spcAft>
                <a:spcPts val="599"/>
              </a:spcAft>
              <a:buSzPct val="100000"/>
              <a:buFont typeface="Arial" panose="020B0604020202020204" pitchFamily="34" charset="0"/>
              <a:buChar char="•"/>
              <a:defRPr sz="1799">
                <a:solidFill>
                  <a:schemeClr val="tx1"/>
                </a:solidFill>
                <a:latin typeface="+mn-lt"/>
                <a:cs typeface="Arial" pitchFamily="34" charset="0"/>
              </a:defRPr>
            </a:lvl2pPr>
            <a:lvl3pPr marL="915748" indent="-285748" algn="l" rtl="0" eaLnBrk="1" fontAlgn="base" hangingPunct="1">
              <a:lnSpc>
                <a:spcPct val="100000"/>
              </a:lnSpc>
              <a:spcBef>
                <a:spcPts val="599"/>
              </a:spcBef>
              <a:spcAft>
                <a:spcPts val="599"/>
              </a:spcAft>
              <a:buSzPct val="100000"/>
              <a:buFont typeface="Arial" panose="020B0604020202020204" pitchFamily="34" charset="0"/>
              <a:buChar char="•"/>
              <a:defRPr sz="1599" i="1">
                <a:solidFill>
                  <a:schemeClr val="tx1"/>
                </a:solidFill>
                <a:latin typeface="+mn-lt"/>
                <a:cs typeface="Arial" pitchFamily="34" charset="0"/>
              </a:defRPr>
            </a:lvl3pPr>
            <a:lvl4pPr marL="1185748" indent="-285748" algn="l" rtl="0" eaLnBrk="1" fontAlgn="base" hangingPunct="1">
              <a:lnSpc>
                <a:spcPct val="100000"/>
              </a:lnSpc>
              <a:spcBef>
                <a:spcPts val="599"/>
              </a:spcBef>
              <a:spcAft>
                <a:spcPts val="599"/>
              </a:spcAft>
              <a:buFont typeface="Arial" panose="020B0604020202020204" pitchFamily="34" charset="0"/>
              <a:buChar char="•"/>
              <a:defRPr sz="1599" i="1">
                <a:solidFill>
                  <a:schemeClr val="tx1"/>
                </a:solidFill>
                <a:latin typeface="+mn-lt"/>
                <a:cs typeface="Arial" charset="0"/>
              </a:defRPr>
            </a:lvl4pPr>
            <a:lvl5pPr marL="1452148" marR="0" indent="-285748" algn="l" defTabSz="914398" rtl="0" eaLnBrk="1" fontAlgn="base" latinLnBrk="0" hangingPunct="1">
              <a:lnSpc>
                <a:spcPct val="100000"/>
              </a:lnSpc>
              <a:spcBef>
                <a:spcPts val="599"/>
              </a:spcBef>
              <a:spcAft>
                <a:spcPts val="599"/>
              </a:spcAft>
              <a:buClrTx/>
              <a:buSzTx/>
              <a:buFont typeface="Arial" panose="020B0604020202020204" pitchFamily="34" charset="0"/>
              <a:buChar char="•"/>
              <a:tabLst/>
              <a:defRPr sz="1599" i="1">
                <a:solidFill>
                  <a:schemeClr val="tx1"/>
                </a:solidFill>
                <a:latin typeface="+mn-lt"/>
                <a:cs typeface="Arial" charset="0"/>
              </a:defRPr>
            </a:lvl5pPr>
            <a:lvl6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6pPr>
            <a:lvl7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7pPr>
            <a:lvl8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8pPr>
            <a:lvl9pPr marL="2157782" indent="-251740" algn="l" rtl="0" eaLnBrk="1" fontAlgn="base" hangingPunct="1">
              <a:spcBef>
                <a:spcPts val="599"/>
              </a:spcBef>
              <a:spcAft>
                <a:spcPts val="599"/>
              </a:spcAft>
              <a:buFont typeface="Arial" panose="020B0604020202020204" pitchFamily="34" charset="0"/>
              <a:buChar char="•"/>
              <a:defRPr sz="1599" i="1">
                <a:solidFill>
                  <a:schemeClr val="tx1"/>
                </a:solidFill>
                <a:latin typeface="+mn-lt"/>
              </a:defRPr>
            </a:lvl9pPr>
          </a:lstStyle>
          <a:p>
            <a:pPr marL="0" indent="0">
              <a:buFont typeface="Arial" panose="020B0604020202020204" pitchFamily="34" charset="0"/>
              <a:buNone/>
            </a:pPr>
            <a:r>
              <a:rPr lang="da-DK" dirty="0"/>
              <a:t>Derudover </a:t>
            </a:r>
            <a:r>
              <a:rPr lang="da-DK" dirty="0" err="1"/>
              <a:t>grout</a:t>
            </a:r>
            <a:r>
              <a:rPr lang="da-DK" dirty="0"/>
              <a:t>, beton i ankre, udkigspost, etc.</a:t>
            </a:r>
            <a:endParaRPr lang="da-DK" kern="0" dirty="0"/>
          </a:p>
          <a:p>
            <a:pPr marL="0" indent="0">
              <a:buFont typeface="Arial" panose="020B0604020202020204" pitchFamily="34" charset="0"/>
              <a:buNone/>
            </a:pPr>
            <a:r>
              <a:rPr lang="da-DK" kern="0" dirty="0"/>
              <a:t>Beton mængde i den kommende </a:t>
            </a:r>
            <a:r>
              <a:rPr lang="da-DK" kern="0" dirty="0" err="1"/>
              <a:t>detailed</a:t>
            </a:r>
            <a:r>
              <a:rPr lang="da-DK" kern="0" dirty="0"/>
              <a:t> design er samlet </a:t>
            </a:r>
            <a:r>
              <a:rPr lang="da-DK" sz="2800" b="1" kern="0" dirty="0">
                <a:solidFill>
                  <a:srgbClr val="005EB8"/>
                </a:solidFill>
              </a:rPr>
              <a:t>130.000 m3</a:t>
            </a:r>
            <a:r>
              <a:rPr lang="da-DK" kern="0" dirty="0"/>
              <a:t>.</a:t>
            </a:r>
          </a:p>
        </p:txBody>
      </p:sp>
      <p:pic>
        <p:nvPicPr>
          <p:cNvPr id="6" name="Billede 5" descr="Et billede, der indeholder tekst, skærmbillede, Font/skrifttype, plakat&#10;&#10;Automatisk genereret beskrivelse">
            <a:extLst>
              <a:ext uri="{FF2B5EF4-FFF2-40B4-BE49-F238E27FC236}">
                <a16:creationId xmlns:a16="http://schemas.microsoft.com/office/drawing/2014/main" id="{317AC5CB-62F9-4667-E346-372C2F2AE5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spTree>
    <p:extLst>
      <p:ext uri="{BB962C8B-B14F-4D97-AF65-F5344CB8AC3E}">
        <p14:creationId xmlns:p14="http://schemas.microsoft.com/office/powerpoint/2010/main" val="1449116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4D4B0CD0-FE62-FB0C-F93D-045067B7DBDB}"/>
              </a:ext>
            </a:extLst>
          </p:cNvPr>
          <p:cNvSpPr>
            <a:spLocks noGrp="1"/>
          </p:cNvSpPr>
          <p:nvPr>
            <p:ph type="subTitle" idx="1"/>
          </p:nvPr>
        </p:nvSpPr>
        <p:spPr/>
        <p:txBody>
          <a:bodyPr/>
          <a:lstStyle/>
          <a:p>
            <a:r>
              <a:rPr lang="da-DK" b="0" i="0" dirty="0">
                <a:solidFill>
                  <a:srgbClr val="005EB8"/>
                </a:solidFill>
                <a:effectLst/>
                <a:latin typeface="Arial" panose="020B0604020202020204" pitchFamily="34" charset="0"/>
              </a:rPr>
              <a:t>Nordhavnstunnellens </a:t>
            </a:r>
            <a:r>
              <a:rPr lang="da-DK" b="1" i="0" dirty="0">
                <a:solidFill>
                  <a:srgbClr val="005EB8"/>
                </a:solidFill>
                <a:effectLst/>
                <a:latin typeface="Arial" panose="020B0604020202020204" pitchFamily="34" charset="0"/>
              </a:rPr>
              <a:t>klimabevidste rejse</a:t>
            </a:r>
            <a:endParaRPr lang="da-DK" dirty="0">
              <a:solidFill>
                <a:srgbClr val="005EB8"/>
              </a:solidFill>
            </a:endParaRPr>
          </a:p>
        </p:txBody>
      </p:sp>
      <p:sp>
        <p:nvSpPr>
          <p:cNvPr id="3" name="Titel 2">
            <a:extLst>
              <a:ext uri="{FF2B5EF4-FFF2-40B4-BE49-F238E27FC236}">
                <a16:creationId xmlns:a16="http://schemas.microsoft.com/office/drawing/2014/main" id="{68EB0E17-7C00-1F14-0430-E855B1CBBCF9}"/>
              </a:ext>
            </a:extLst>
          </p:cNvPr>
          <p:cNvSpPr>
            <a:spLocks noGrp="1"/>
          </p:cNvSpPr>
          <p:nvPr>
            <p:ph type="title"/>
          </p:nvPr>
        </p:nvSpPr>
        <p:spPr/>
        <p:txBody>
          <a:bodyPr/>
          <a:lstStyle/>
          <a:p>
            <a:r>
              <a:rPr lang="da-DK"/>
              <a:t>Beton</a:t>
            </a:r>
            <a:br>
              <a:rPr lang="da-DK"/>
            </a:br>
            <a:endParaRPr lang="da-DK"/>
          </a:p>
        </p:txBody>
      </p:sp>
      <p:sp>
        <p:nvSpPr>
          <p:cNvPr id="4" name="Pladsholder til indhold 3">
            <a:extLst>
              <a:ext uri="{FF2B5EF4-FFF2-40B4-BE49-F238E27FC236}">
                <a16:creationId xmlns:a16="http://schemas.microsoft.com/office/drawing/2014/main" id="{8965473F-0380-0C53-8AEC-361874D6D9A6}"/>
              </a:ext>
            </a:extLst>
          </p:cNvPr>
          <p:cNvSpPr>
            <a:spLocks noGrp="1"/>
          </p:cNvSpPr>
          <p:nvPr>
            <p:ph sz="quarter" idx="21"/>
          </p:nvPr>
        </p:nvSpPr>
        <p:spPr>
          <a:xfrm>
            <a:off x="371475" y="1643490"/>
            <a:ext cx="7530747" cy="4535060"/>
          </a:xfrm>
        </p:spPr>
        <p:txBody>
          <a:bodyPr/>
          <a:lstStyle/>
          <a:p>
            <a:pPr marL="0" indent="0">
              <a:buNone/>
            </a:pPr>
            <a:r>
              <a:rPr lang="da-DK" sz="2800" b="1" dirty="0">
                <a:solidFill>
                  <a:srgbClr val="005EB8"/>
                </a:solidFill>
              </a:rPr>
              <a:t>Hvordan</a:t>
            </a:r>
            <a:r>
              <a:rPr lang="da-DK" dirty="0"/>
              <a:t> er kravet for emissions udledning opnået?</a:t>
            </a:r>
          </a:p>
          <a:p>
            <a:pPr marL="0" indent="0">
              <a:buNone/>
            </a:pPr>
            <a:r>
              <a:rPr lang="da-DK" sz="2800" b="1" dirty="0">
                <a:solidFill>
                  <a:srgbClr val="005EB8"/>
                </a:solidFill>
              </a:rPr>
              <a:t>Mikro </a:t>
            </a:r>
            <a:r>
              <a:rPr lang="da-DK" sz="2800" b="1" dirty="0" err="1">
                <a:solidFill>
                  <a:srgbClr val="005EB8"/>
                </a:solidFill>
              </a:rPr>
              <a:t>cilika</a:t>
            </a:r>
            <a:endParaRPr lang="da-DK" sz="2800" b="1" dirty="0">
              <a:solidFill>
                <a:srgbClr val="005EB8"/>
              </a:solidFill>
            </a:endParaRPr>
          </a:p>
          <a:p>
            <a:pPr marL="0" indent="0">
              <a:buNone/>
            </a:pPr>
            <a:r>
              <a:rPr lang="da-DK" sz="2800" b="1" dirty="0">
                <a:solidFill>
                  <a:srgbClr val="005EB8"/>
                </a:solidFill>
              </a:rPr>
              <a:t>Flyveaske</a:t>
            </a:r>
          </a:p>
          <a:p>
            <a:pPr marL="0" indent="0">
              <a:buNone/>
            </a:pPr>
            <a:r>
              <a:rPr lang="da-DK" dirty="0"/>
              <a:t>Ny optimeret </a:t>
            </a:r>
            <a:r>
              <a:rPr lang="da-DK" sz="2800" b="1" dirty="0">
                <a:solidFill>
                  <a:srgbClr val="005EB8"/>
                </a:solidFill>
              </a:rPr>
              <a:t>produktion</a:t>
            </a:r>
            <a:r>
              <a:rPr lang="da-DK" dirty="0"/>
              <a:t>smetode af cement</a:t>
            </a:r>
          </a:p>
        </p:txBody>
      </p:sp>
      <p:sp>
        <p:nvSpPr>
          <p:cNvPr id="5" name="Pladsholder til slidenummer 4">
            <a:extLst>
              <a:ext uri="{FF2B5EF4-FFF2-40B4-BE49-F238E27FC236}">
                <a16:creationId xmlns:a16="http://schemas.microsoft.com/office/drawing/2014/main" id="{A7E3D888-8D0A-D9FC-B004-DA744C7D4D43}"/>
              </a:ext>
            </a:extLst>
          </p:cNvPr>
          <p:cNvSpPr>
            <a:spLocks noGrp="1"/>
          </p:cNvSpPr>
          <p:nvPr>
            <p:ph type="sldNum" sz="quarter" idx="14"/>
          </p:nvPr>
        </p:nvSpPr>
        <p:spPr/>
        <p:txBody>
          <a:bodyPr/>
          <a:lstStyle/>
          <a:p>
            <a:fld id="{6ACBDE86-91AD-4605-99AD-6345013A9E73}" type="slidenum">
              <a:rPr lang="da-DK" smtClean="0"/>
              <a:pPr/>
              <a:t>23</a:t>
            </a:fld>
            <a:endParaRPr lang="da-DK"/>
          </a:p>
        </p:txBody>
      </p:sp>
      <p:pic>
        <p:nvPicPr>
          <p:cNvPr id="7" name="Billede 6" descr="Et billede, der indeholder maskine, Bildel, udendørs, ingeniørarbejde&#10;&#10;Automatisk genereret beskrivelse">
            <a:extLst>
              <a:ext uri="{FF2B5EF4-FFF2-40B4-BE49-F238E27FC236}">
                <a16:creationId xmlns:a16="http://schemas.microsoft.com/office/drawing/2014/main" id="{FA40A1D1-1991-4457-D3B5-B9D46BC2C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848402" y="2134991"/>
            <a:ext cx="4621213" cy="3465909"/>
          </a:xfrm>
          <a:prstGeom prst="rect">
            <a:avLst/>
          </a:prstGeom>
        </p:spPr>
      </p:pic>
      <p:grpSp>
        <p:nvGrpSpPr>
          <p:cNvPr id="11" name="Gruppe 10">
            <a:extLst>
              <a:ext uri="{FF2B5EF4-FFF2-40B4-BE49-F238E27FC236}">
                <a16:creationId xmlns:a16="http://schemas.microsoft.com/office/drawing/2014/main" id="{3F5F474A-6535-A3C1-2AA2-BEB8046B2FFA}"/>
              </a:ext>
            </a:extLst>
          </p:cNvPr>
          <p:cNvGrpSpPr/>
          <p:nvPr/>
        </p:nvGrpSpPr>
        <p:grpSpPr>
          <a:xfrm>
            <a:off x="3765947" y="3513221"/>
            <a:ext cx="4517148" cy="2685500"/>
            <a:chOff x="3488413" y="3570085"/>
            <a:chExt cx="4108882" cy="2478506"/>
          </a:xfrm>
        </p:grpSpPr>
        <p:pic>
          <p:nvPicPr>
            <p:cNvPr id="9" name="Billede 8">
              <a:extLst>
                <a:ext uri="{FF2B5EF4-FFF2-40B4-BE49-F238E27FC236}">
                  <a16:creationId xmlns:a16="http://schemas.microsoft.com/office/drawing/2014/main" id="{75C5B837-AC6E-E58F-34F5-EACB8A96F3F9}"/>
                </a:ext>
              </a:extLst>
            </p:cNvPr>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3488413" y="3570085"/>
              <a:ext cx="4108882" cy="2466474"/>
            </a:xfrm>
            <a:prstGeom prst="rect">
              <a:avLst/>
            </a:prstGeom>
          </p:spPr>
        </p:pic>
        <p:sp>
          <p:nvSpPr>
            <p:cNvPr id="10" name="Tekstfelt 9">
              <a:extLst>
                <a:ext uri="{FF2B5EF4-FFF2-40B4-BE49-F238E27FC236}">
                  <a16:creationId xmlns:a16="http://schemas.microsoft.com/office/drawing/2014/main" id="{0C960CD8-E4BD-45E4-0877-14FFB18DD1A8}"/>
                </a:ext>
              </a:extLst>
            </p:cNvPr>
            <p:cNvSpPr txBox="1"/>
            <p:nvPr/>
          </p:nvSpPr>
          <p:spPr>
            <a:xfrm>
              <a:off x="3488413" y="5925480"/>
              <a:ext cx="4108882" cy="123111"/>
            </a:xfrm>
            <a:prstGeom prst="rect">
              <a:avLst/>
            </a:prstGeom>
            <a:noFill/>
          </p:spPr>
          <p:txBody>
            <a:bodyPr wrap="square" lIns="0" tIns="0" rIns="0" bIns="0" rtlCol="0">
              <a:spAutoFit/>
            </a:bodyPr>
            <a:lstStyle/>
            <a:p>
              <a:pPr algn="r"/>
              <a:r>
                <a:rPr lang="da-DK" sz="800" dirty="0">
                  <a:solidFill>
                    <a:schemeClr val="bg1">
                      <a:lumMod val="85000"/>
                    </a:schemeClr>
                  </a:solidFill>
                  <a:latin typeface="Arial" pitchFamily="34" charset="0"/>
                  <a:cs typeface="Arial" pitchFamily="34" charset="0"/>
                </a:rPr>
                <a:t>www.magasinetbeton.dk</a:t>
              </a:r>
            </a:p>
          </p:txBody>
        </p:sp>
      </p:grpSp>
      <p:pic>
        <p:nvPicPr>
          <p:cNvPr id="6" name="Billede 5" descr="Et billede, der indeholder tekst, skærmbillede, Font/skrifttype, plakat&#10;&#10;Automatisk genereret beskrivelse">
            <a:extLst>
              <a:ext uri="{FF2B5EF4-FFF2-40B4-BE49-F238E27FC236}">
                <a16:creationId xmlns:a16="http://schemas.microsoft.com/office/drawing/2014/main" id="{B6D41C02-FC49-AD41-F744-CEBB6B6C6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spTree>
    <p:extLst>
      <p:ext uri="{BB962C8B-B14F-4D97-AF65-F5344CB8AC3E}">
        <p14:creationId xmlns:p14="http://schemas.microsoft.com/office/powerpoint/2010/main" val="1657404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52F26D32-841C-14DD-6466-0958E31B8D5C}"/>
              </a:ext>
            </a:extLst>
          </p:cNvPr>
          <p:cNvSpPr>
            <a:spLocks noGrp="1"/>
          </p:cNvSpPr>
          <p:nvPr>
            <p:ph type="subTitle" idx="1"/>
          </p:nvPr>
        </p:nvSpPr>
        <p:spPr/>
        <p:txBody>
          <a:bodyPr/>
          <a:lstStyle/>
          <a:p>
            <a:r>
              <a:rPr lang="da-DK" b="0" i="0" dirty="0">
                <a:solidFill>
                  <a:srgbClr val="005EB8"/>
                </a:solidFill>
                <a:effectLst/>
                <a:latin typeface="Arial" panose="020B0604020202020204" pitchFamily="34" charset="0"/>
              </a:rPr>
              <a:t>Nordhavnstunnellens </a:t>
            </a:r>
            <a:r>
              <a:rPr lang="da-DK" b="1" i="0" dirty="0">
                <a:solidFill>
                  <a:srgbClr val="005EB8"/>
                </a:solidFill>
                <a:effectLst/>
                <a:latin typeface="Arial" panose="020B0604020202020204" pitchFamily="34" charset="0"/>
              </a:rPr>
              <a:t>klimabevidste rejse</a:t>
            </a:r>
            <a:endParaRPr lang="da-DK" dirty="0">
              <a:solidFill>
                <a:srgbClr val="005EB8"/>
              </a:solidFill>
            </a:endParaRPr>
          </a:p>
        </p:txBody>
      </p:sp>
      <p:sp>
        <p:nvSpPr>
          <p:cNvPr id="3" name="Titel 2">
            <a:extLst>
              <a:ext uri="{FF2B5EF4-FFF2-40B4-BE49-F238E27FC236}">
                <a16:creationId xmlns:a16="http://schemas.microsoft.com/office/drawing/2014/main" id="{F024E3EF-4481-366C-7468-4D9DACE6C7D5}"/>
              </a:ext>
            </a:extLst>
          </p:cNvPr>
          <p:cNvSpPr>
            <a:spLocks noGrp="1"/>
          </p:cNvSpPr>
          <p:nvPr>
            <p:ph type="title"/>
          </p:nvPr>
        </p:nvSpPr>
        <p:spPr/>
        <p:txBody>
          <a:bodyPr/>
          <a:lstStyle/>
          <a:p>
            <a:r>
              <a:rPr lang="da-DK" dirty="0"/>
              <a:t>Stål</a:t>
            </a:r>
          </a:p>
        </p:txBody>
      </p:sp>
      <p:sp>
        <p:nvSpPr>
          <p:cNvPr id="4" name="Pladsholder til indhold 3">
            <a:extLst>
              <a:ext uri="{FF2B5EF4-FFF2-40B4-BE49-F238E27FC236}">
                <a16:creationId xmlns:a16="http://schemas.microsoft.com/office/drawing/2014/main" id="{0A86316E-D66E-7F8C-1198-61745218C732}"/>
              </a:ext>
            </a:extLst>
          </p:cNvPr>
          <p:cNvSpPr>
            <a:spLocks noGrp="1"/>
          </p:cNvSpPr>
          <p:nvPr>
            <p:ph sz="quarter" idx="21"/>
          </p:nvPr>
        </p:nvSpPr>
        <p:spPr>
          <a:xfrm>
            <a:off x="371475" y="4572000"/>
            <a:ext cx="11012488" cy="1606550"/>
          </a:xfrm>
        </p:spPr>
        <p:txBody>
          <a:bodyPr/>
          <a:lstStyle/>
          <a:p>
            <a:pPr marL="0" indent="0">
              <a:buNone/>
            </a:pPr>
            <a:endParaRPr lang="da-DK" dirty="0"/>
          </a:p>
          <a:p>
            <a:pPr marL="0" indent="0">
              <a:buNone/>
            </a:pPr>
            <a:r>
              <a:rPr lang="da-DK" dirty="0"/>
              <a:t>Derudover 5.500 anker svarende til </a:t>
            </a:r>
            <a:r>
              <a:rPr lang="da-DK" sz="2800" b="1" dirty="0">
                <a:solidFill>
                  <a:srgbClr val="005EB8"/>
                </a:solidFill>
              </a:rPr>
              <a:t>9.000 ton</a:t>
            </a:r>
            <a:r>
              <a:rPr lang="da-DK" sz="2000" dirty="0"/>
              <a:t> stål, samt </a:t>
            </a:r>
            <a:r>
              <a:rPr lang="da-DK" sz="2000" b="1" dirty="0">
                <a:solidFill>
                  <a:srgbClr val="005EB8"/>
                </a:solidFill>
              </a:rPr>
              <a:t>stræk bjælker</a:t>
            </a:r>
            <a:r>
              <a:rPr lang="da-DK" sz="2000" dirty="0"/>
              <a:t>, </a:t>
            </a:r>
            <a:r>
              <a:rPr lang="da-DK" sz="2000" b="1" dirty="0">
                <a:solidFill>
                  <a:srgbClr val="005EB8"/>
                </a:solidFill>
              </a:rPr>
              <a:t>reservation </a:t>
            </a:r>
            <a:r>
              <a:rPr lang="da-DK" sz="2000" b="1" dirty="0" err="1">
                <a:solidFill>
                  <a:srgbClr val="005EB8"/>
                </a:solidFill>
              </a:rPr>
              <a:t>pipes</a:t>
            </a:r>
            <a:r>
              <a:rPr lang="da-DK" sz="2000" dirty="0"/>
              <a:t>, </a:t>
            </a:r>
            <a:r>
              <a:rPr lang="da-DK" sz="2000" b="1" dirty="0" err="1">
                <a:solidFill>
                  <a:srgbClr val="005EB8"/>
                </a:solidFill>
              </a:rPr>
              <a:t>bulkhead</a:t>
            </a:r>
            <a:r>
              <a:rPr lang="da-DK" sz="2000" b="1" dirty="0">
                <a:solidFill>
                  <a:srgbClr val="005EB8"/>
                </a:solidFill>
              </a:rPr>
              <a:t> wall</a:t>
            </a:r>
            <a:r>
              <a:rPr lang="da-DK" sz="2000" dirty="0"/>
              <a:t>, etc.</a:t>
            </a:r>
          </a:p>
        </p:txBody>
      </p:sp>
      <p:sp>
        <p:nvSpPr>
          <p:cNvPr id="5" name="Pladsholder til slidenummer 4">
            <a:extLst>
              <a:ext uri="{FF2B5EF4-FFF2-40B4-BE49-F238E27FC236}">
                <a16:creationId xmlns:a16="http://schemas.microsoft.com/office/drawing/2014/main" id="{A3BE7518-D20A-F6F1-B11D-B6D48924507A}"/>
              </a:ext>
            </a:extLst>
          </p:cNvPr>
          <p:cNvSpPr>
            <a:spLocks noGrp="1"/>
          </p:cNvSpPr>
          <p:nvPr>
            <p:ph type="sldNum" sz="quarter" idx="14"/>
          </p:nvPr>
        </p:nvSpPr>
        <p:spPr/>
        <p:txBody>
          <a:bodyPr/>
          <a:lstStyle/>
          <a:p>
            <a:fld id="{6ACBDE86-91AD-4605-99AD-6345013A9E73}" type="slidenum">
              <a:rPr lang="da-DK" smtClean="0"/>
              <a:pPr/>
              <a:t>24</a:t>
            </a:fld>
            <a:endParaRPr lang="da-DK"/>
          </a:p>
        </p:txBody>
      </p:sp>
      <p:graphicFrame>
        <p:nvGraphicFramePr>
          <p:cNvPr id="6" name="Pladsholder til indhold 6">
            <a:extLst>
              <a:ext uri="{FF2B5EF4-FFF2-40B4-BE49-F238E27FC236}">
                <a16:creationId xmlns:a16="http://schemas.microsoft.com/office/drawing/2014/main" id="{7FC6092C-AA59-DE59-C5E1-A34758324D7F}"/>
              </a:ext>
            </a:extLst>
          </p:cNvPr>
          <p:cNvGraphicFramePr>
            <a:graphicFrameLocks/>
          </p:cNvGraphicFramePr>
          <p:nvPr>
            <p:extLst>
              <p:ext uri="{D42A27DB-BD31-4B8C-83A1-F6EECF244321}">
                <p14:modId xmlns:p14="http://schemas.microsoft.com/office/powerpoint/2010/main" val="812678766"/>
              </p:ext>
            </p:extLst>
          </p:nvPr>
        </p:nvGraphicFramePr>
        <p:xfrm>
          <a:off x="371475" y="1700213"/>
          <a:ext cx="11012491" cy="2118360"/>
        </p:xfrm>
        <a:graphic>
          <a:graphicData uri="http://schemas.openxmlformats.org/drawingml/2006/table">
            <a:tbl>
              <a:tblPr firstRow="1" bandRow="1">
                <a:tableStyleId>{5C22544A-7EE6-4342-B048-85BDC9FD1C3A}</a:tableStyleId>
              </a:tblPr>
              <a:tblGrid>
                <a:gridCol w="2154602">
                  <a:extLst>
                    <a:ext uri="{9D8B030D-6E8A-4147-A177-3AD203B41FA5}">
                      <a16:colId xmlns:a16="http://schemas.microsoft.com/office/drawing/2014/main" val="2637192066"/>
                    </a:ext>
                  </a:extLst>
                </a:gridCol>
                <a:gridCol w="2039630">
                  <a:extLst>
                    <a:ext uri="{9D8B030D-6E8A-4147-A177-3AD203B41FA5}">
                      <a16:colId xmlns:a16="http://schemas.microsoft.com/office/drawing/2014/main" val="3850961122"/>
                    </a:ext>
                  </a:extLst>
                </a:gridCol>
                <a:gridCol w="2039630">
                  <a:extLst>
                    <a:ext uri="{9D8B030D-6E8A-4147-A177-3AD203B41FA5}">
                      <a16:colId xmlns:a16="http://schemas.microsoft.com/office/drawing/2014/main" val="2976240732"/>
                    </a:ext>
                  </a:extLst>
                </a:gridCol>
                <a:gridCol w="1291651">
                  <a:extLst>
                    <a:ext uri="{9D8B030D-6E8A-4147-A177-3AD203B41FA5}">
                      <a16:colId xmlns:a16="http://schemas.microsoft.com/office/drawing/2014/main" val="1306797179"/>
                    </a:ext>
                  </a:extLst>
                </a:gridCol>
                <a:gridCol w="3486978">
                  <a:extLst>
                    <a:ext uri="{9D8B030D-6E8A-4147-A177-3AD203B41FA5}">
                      <a16:colId xmlns:a16="http://schemas.microsoft.com/office/drawing/2014/main" val="2205875699"/>
                    </a:ext>
                  </a:extLst>
                </a:gridCol>
              </a:tblGrid>
              <a:tr h="466272">
                <a:tc>
                  <a:txBody>
                    <a:bodyPr/>
                    <a:lstStyle/>
                    <a:p>
                      <a:r>
                        <a:rPr lang="da-DK" sz="1800" dirty="0"/>
                        <a:t>Basic Design</a:t>
                      </a:r>
                      <a:r>
                        <a:rPr lang="da-DK" sz="1800" b="0" dirty="0"/>
                        <a:t> </a:t>
                      </a:r>
                      <a:r>
                        <a:rPr lang="da-DK" sz="1050" b="0" dirty="0"/>
                        <a:t>(v.3.01)</a:t>
                      </a:r>
                      <a:endParaRPr lang="da-DK" sz="1800" dirty="0"/>
                    </a:p>
                  </a:txBody>
                  <a:tcPr/>
                </a:tc>
                <a:tc>
                  <a:txBody>
                    <a:bodyPr/>
                    <a:lstStyle/>
                    <a:p>
                      <a:pPr algn="ctr"/>
                      <a:r>
                        <a:rPr lang="da-DK" sz="1800" dirty="0"/>
                        <a:t>Mængde</a:t>
                      </a:r>
                    </a:p>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b="0" dirty="0"/>
                        <a:t>[ton]</a:t>
                      </a:r>
                    </a:p>
                  </a:txBody>
                  <a:tcPr/>
                </a:tc>
                <a:tc>
                  <a:txBody>
                    <a:bodyPr/>
                    <a:lstStyle/>
                    <a:p>
                      <a:pPr algn="ctr"/>
                      <a:r>
                        <a:rPr lang="da-DK" sz="1800" dirty="0"/>
                        <a:t>CO2 Udledning</a:t>
                      </a:r>
                    </a:p>
                    <a:p>
                      <a:pPr algn="ctr"/>
                      <a:r>
                        <a:rPr lang="da-DK" sz="1200" b="0" dirty="0"/>
                        <a:t>[Ton]</a:t>
                      </a:r>
                    </a:p>
                  </a:txBody>
                  <a:tcPr/>
                </a:tc>
                <a:tc>
                  <a:txBody>
                    <a:bodyPr/>
                    <a:lstStyle/>
                    <a:p>
                      <a:pPr algn="ctr"/>
                      <a:endParaRPr lang="da-DK" sz="1800" dirty="0"/>
                    </a:p>
                  </a:txBody>
                  <a:tcPr>
                    <a:solidFill>
                      <a:schemeClr val="bg1"/>
                    </a:solidFill>
                  </a:tcPr>
                </a:tc>
                <a:tc>
                  <a:txBody>
                    <a:bodyPr/>
                    <a:lstStyle/>
                    <a:p>
                      <a:pPr algn="ctr"/>
                      <a:r>
                        <a:rPr lang="da-DK" sz="1800" dirty="0"/>
                        <a:t>Projektkrav - emissionsfaktor</a:t>
                      </a:r>
                    </a:p>
                    <a:p>
                      <a:pPr algn="ctr"/>
                      <a:r>
                        <a:rPr lang="da-DK" sz="1200" b="0" dirty="0"/>
                        <a:t>[kg CO2/ton]</a:t>
                      </a:r>
                    </a:p>
                  </a:txBody>
                  <a:tcPr/>
                </a:tc>
                <a:extLst>
                  <a:ext uri="{0D108BD9-81ED-4DB2-BD59-A6C34878D82A}">
                    <a16:rowId xmlns:a16="http://schemas.microsoft.com/office/drawing/2014/main" val="2827875830"/>
                  </a:ext>
                </a:extLst>
              </a:tr>
              <a:tr h="370840">
                <a:tc>
                  <a:txBody>
                    <a:bodyPr/>
                    <a:lstStyle/>
                    <a:p>
                      <a:pPr marL="0" marR="0" lvl="0" indent="0" algn="l" defTabSz="1217918" rtl="0" eaLnBrk="1" fontAlgn="auto" latinLnBrk="0" hangingPunct="1">
                        <a:lnSpc>
                          <a:spcPct val="100000"/>
                        </a:lnSpc>
                        <a:spcBef>
                          <a:spcPts val="0"/>
                        </a:spcBef>
                        <a:spcAft>
                          <a:spcPts val="0"/>
                        </a:spcAft>
                        <a:buClrTx/>
                        <a:buSzTx/>
                        <a:buFontTx/>
                        <a:buNone/>
                        <a:tabLst/>
                        <a:defRPr/>
                      </a:pPr>
                      <a:r>
                        <a:rPr lang="da-DK" sz="1200" dirty="0"/>
                        <a:t>Spunsvæg</a:t>
                      </a: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b="0" dirty="0">
                          <a:solidFill>
                            <a:schemeClr val="tx1"/>
                          </a:solidFill>
                        </a:rPr>
                        <a:t>11.329</a:t>
                      </a: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b="0" dirty="0">
                          <a:solidFill>
                            <a:schemeClr val="tx1"/>
                          </a:solidFill>
                        </a:rPr>
                        <a:t>16.472</a:t>
                      </a: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endParaRPr lang="da-DK" sz="1200" b="1" dirty="0">
                        <a:solidFill>
                          <a:schemeClr val="tx1"/>
                        </a:solidFill>
                      </a:endParaRPr>
                    </a:p>
                  </a:txBody>
                  <a:tcPr>
                    <a:solidFill>
                      <a:schemeClr val="bg1"/>
                    </a:solidFill>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b="0" dirty="0">
                          <a:solidFill>
                            <a:schemeClr val="tx1"/>
                          </a:solidFill>
                        </a:rPr>
                        <a:t>1200</a:t>
                      </a:r>
                    </a:p>
                  </a:txBody>
                  <a:tcPr/>
                </a:tc>
                <a:extLst>
                  <a:ext uri="{0D108BD9-81ED-4DB2-BD59-A6C34878D82A}">
                    <a16:rowId xmlns:a16="http://schemas.microsoft.com/office/drawing/2014/main" val="2079762132"/>
                  </a:ext>
                </a:extLst>
              </a:tr>
              <a:tr h="370840">
                <a:tc>
                  <a:txBody>
                    <a:bodyPr/>
                    <a:lstStyle/>
                    <a:p>
                      <a:pPr marL="0" marR="0" lvl="0" indent="0" algn="l" defTabSz="1217918" rtl="0" eaLnBrk="1" fontAlgn="auto" latinLnBrk="0" hangingPunct="1">
                        <a:lnSpc>
                          <a:spcPct val="100000"/>
                        </a:lnSpc>
                        <a:spcBef>
                          <a:spcPts val="0"/>
                        </a:spcBef>
                        <a:spcAft>
                          <a:spcPts val="0"/>
                        </a:spcAft>
                        <a:buClrTx/>
                        <a:buSzTx/>
                        <a:buFontTx/>
                        <a:buNone/>
                        <a:tabLst/>
                        <a:defRPr/>
                      </a:pPr>
                      <a:r>
                        <a:rPr lang="da-DK" sz="1200" dirty="0"/>
                        <a:t>Ribbestål (armering)</a:t>
                      </a: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tx1"/>
                          </a:solidFill>
                        </a:rPr>
                        <a:t>18.114</a:t>
                      </a: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tx1"/>
                          </a:solidFill>
                        </a:rPr>
                        <a:t>15.828</a:t>
                      </a: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endParaRPr lang="da-DK" sz="1200" dirty="0">
                        <a:solidFill>
                          <a:schemeClr val="tx1"/>
                        </a:solidFill>
                      </a:endParaRPr>
                    </a:p>
                  </a:txBody>
                  <a:tcPr>
                    <a:solidFill>
                      <a:schemeClr val="bg1"/>
                    </a:solidFill>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tx1"/>
                          </a:solidFill>
                        </a:rPr>
                        <a:t>600</a:t>
                      </a:r>
                    </a:p>
                  </a:txBody>
                  <a:tcPr/>
                </a:tc>
                <a:extLst>
                  <a:ext uri="{0D108BD9-81ED-4DB2-BD59-A6C34878D82A}">
                    <a16:rowId xmlns:a16="http://schemas.microsoft.com/office/drawing/2014/main" val="188018863"/>
                  </a:ext>
                </a:extLst>
              </a:tr>
              <a:tr h="370840">
                <a:tc>
                  <a:txBody>
                    <a:bodyPr/>
                    <a:lstStyle/>
                    <a:p>
                      <a:pPr marL="0" marR="0" lvl="0" indent="0" algn="l" defTabSz="1217918" rtl="0" eaLnBrk="1" fontAlgn="auto" latinLnBrk="0" hangingPunct="1">
                        <a:lnSpc>
                          <a:spcPct val="100000"/>
                        </a:lnSpc>
                        <a:spcBef>
                          <a:spcPts val="0"/>
                        </a:spcBef>
                        <a:spcAft>
                          <a:spcPts val="0"/>
                        </a:spcAft>
                        <a:buClrTx/>
                        <a:buSzTx/>
                        <a:buFontTx/>
                        <a:buNone/>
                        <a:tabLst/>
                        <a:defRPr/>
                      </a:pPr>
                      <a:r>
                        <a:rPr lang="da-DK" sz="1200" dirty="0"/>
                        <a:t>…</a:t>
                      </a: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tx1"/>
                          </a:solidFill>
                        </a:rPr>
                        <a:t>…</a:t>
                      </a: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tx1"/>
                          </a:solidFill>
                        </a:rPr>
                        <a:t>…</a:t>
                      </a:r>
                    </a:p>
                  </a:txBody>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endParaRPr lang="da-DK" sz="1200" dirty="0">
                        <a:solidFill>
                          <a:schemeClr val="tx1"/>
                        </a:solidFill>
                      </a:endParaRPr>
                    </a:p>
                  </a:txBody>
                  <a:tcPr>
                    <a:solidFill>
                      <a:schemeClr val="bg1"/>
                    </a:solidFill>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tx1"/>
                          </a:solidFill>
                        </a:rPr>
                        <a:t>-</a:t>
                      </a:r>
                    </a:p>
                  </a:txBody>
                  <a:tcPr/>
                </a:tc>
                <a:extLst>
                  <a:ext uri="{0D108BD9-81ED-4DB2-BD59-A6C34878D82A}">
                    <a16:rowId xmlns:a16="http://schemas.microsoft.com/office/drawing/2014/main" val="720216500"/>
                  </a:ext>
                </a:extLst>
              </a:tr>
              <a:tr h="370840">
                <a:tc>
                  <a:txBody>
                    <a:bodyPr/>
                    <a:lstStyle/>
                    <a:p>
                      <a:pPr marL="0" marR="0" lvl="0" indent="0" algn="l" defTabSz="1217918" rtl="0" eaLnBrk="1" fontAlgn="auto" latinLnBrk="0" hangingPunct="1">
                        <a:lnSpc>
                          <a:spcPct val="100000"/>
                        </a:lnSpc>
                        <a:spcBef>
                          <a:spcPts val="0"/>
                        </a:spcBef>
                        <a:spcAft>
                          <a:spcPts val="0"/>
                        </a:spcAft>
                        <a:buClrTx/>
                        <a:buSzTx/>
                        <a:buFontTx/>
                        <a:buNone/>
                        <a:tabLst/>
                        <a:defRPr/>
                      </a:pPr>
                      <a:r>
                        <a:rPr lang="da-DK" sz="1200" dirty="0">
                          <a:solidFill>
                            <a:schemeClr val="bg1"/>
                          </a:solidFill>
                        </a:rPr>
                        <a:t>SUM</a:t>
                      </a:r>
                    </a:p>
                  </a:txBody>
                  <a:tcPr>
                    <a:solidFill>
                      <a:srgbClr val="0070C0"/>
                    </a:solidFill>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bg1"/>
                          </a:solidFill>
                        </a:rPr>
                        <a:t>29.507</a:t>
                      </a:r>
                    </a:p>
                  </a:txBody>
                  <a:tcPr>
                    <a:solidFill>
                      <a:srgbClr val="0070C0"/>
                    </a:solidFill>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r>
                        <a:rPr lang="da-DK" sz="1200" dirty="0">
                          <a:solidFill>
                            <a:schemeClr val="bg1"/>
                          </a:solidFill>
                        </a:rPr>
                        <a:t>32.315</a:t>
                      </a:r>
                    </a:p>
                    <a:p>
                      <a:pPr marL="0" marR="0" lvl="0" indent="0" algn="ctr" defTabSz="1217918" rtl="0" eaLnBrk="1" fontAlgn="auto" latinLnBrk="0" hangingPunct="1">
                        <a:lnSpc>
                          <a:spcPct val="100000"/>
                        </a:lnSpc>
                        <a:spcBef>
                          <a:spcPts val="0"/>
                        </a:spcBef>
                        <a:spcAft>
                          <a:spcPts val="0"/>
                        </a:spcAft>
                        <a:buClrTx/>
                        <a:buSzTx/>
                        <a:buFontTx/>
                        <a:buNone/>
                        <a:tabLst/>
                        <a:defRPr/>
                      </a:pPr>
                      <a:endParaRPr lang="da-DK" sz="1200" dirty="0">
                        <a:solidFill>
                          <a:schemeClr val="bg1"/>
                        </a:solidFill>
                      </a:endParaRPr>
                    </a:p>
                  </a:txBody>
                  <a:tcPr>
                    <a:solidFill>
                      <a:srgbClr val="0070C0"/>
                    </a:solidFill>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endParaRPr lang="da-DK" sz="1200" dirty="0">
                        <a:solidFill>
                          <a:schemeClr val="bg1"/>
                        </a:solidFill>
                      </a:endParaRPr>
                    </a:p>
                  </a:txBody>
                  <a:tcPr>
                    <a:solidFill>
                      <a:schemeClr val="bg1"/>
                    </a:solidFill>
                  </a:tcPr>
                </a:tc>
                <a:tc>
                  <a:txBody>
                    <a:bodyPr/>
                    <a:lstStyle/>
                    <a:p>
                      <a:pPr marL="0" marR="0" lvl="0" indent="0" algn="ctr" defTabSz="1217918" rtl="0" eaLnBrk="1" fontAlgn="auto" latinLnBrk="0" hangingPunct="1">
                        <a:lnSpc>
                          <a:spcPct val="100000"/>
                        </a:lnSpc>
                        <a:spcBef>
                          <a:spcPts val="0"/>
                        </a:spcBef>
                        <a:spcAft>
                          <a:spcPts val="0"/>
                        </a:spcAft>
                        <a:buClrTx/>
                        <a:buSzTx/>
                        <a:buFontTx/>
                        <a:buNone/>
                        <a:tabLst/>
                        <a:defRPr/>
                      </a:pPr>
                      <a:endParaRPr lang="da-DK" sz="1200" dirty="0">
                        <a:solidFill>
                          <a:schemeClr val="bg1"/>
                        </a:solidFill>
                      </a:endParaRPr>
                    </a:p>
                  </a:txBody>
                  <a:tcPr>
                    <a:solidFill>
                      <a:srgbClr val="0070C0"/>
                    </a:solidFill>
                  </a:tcPr>
                </a:tc>
                <a:extLst>
                  <a:ext uri="{0D108BD9-81ED-4DB2-BD59-A6C34878D82A}">
                    <a16:rowId xmlns:a16="http://schemas.microsoft.com/office/drawing/2014/main" val="1391595465"/>
                  </a:ext>
                </a:extLst>
              </a:tr>
            </a:tbl>
          </a:graphicData>
        </a:graphic>
      </p:graphicFrame>
      <p:pic>
        <p:nvPicPr>
          <p:cNvPr id="7" name="Billede 6" descr="Et billede, der indeholder tekst, skærmbillede, Font/skrifttype, plakat&#10;&#10;Automatisk genereret beskrivelse">
            <a:extLst>
              <a:ext uri="{FF2B5EF4-FFF2-40B4-BE49-F238E27FC236}">
                <a16:creationId xmlns:a16="http://schemas.microsoft.com/office/drawing/2014/main" id="{0AA42429-40B7-8B50-A608-6C93B1BCB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spTree>
    <p:extLst>
      <p:ext uri="{BB962C8B-B14F-4D97-AF65-F5344CB8AC3E}">
        <p14:creationId xmlns:p14="http://schemas.microsoft.com/office/powerpoint/2010/main" val="7286747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69173343-3796-60A5-F11B-8DA6C4FB0535}"/>
              </a:ext>
            </a:extLst>
          </p:cNvPr>
          <p:cNvSpPr>
            <a:spLocks noGrp="1"/>
          </p:cNvSpPr>
          <p:nvPr>
            <p:ph type="subTitle" idx="1"/>
          </p:nvPr>
        </p:nvSpPr>
        <p:spPr>
          <a:xfrm>
            <a:off x="357981" y="342900"/>
            <a:ext cx="9856991" cy="171734"/>
          </a:xfrm>
        </p:spPr>
        <p:txBody>
          <a:bodyPr wrap="square" anchor="ctr">
            <a:normAutofit/>
          </a:bodyPr>
          <a:lstStyle/>
          <a:p>
            <a:pPr>
              <a:spcAft>
                <a:spcPts val="600"/>
              </a:spcAft>
            </a:pPr>
            <a:r>
              <a:rPr lang="da-DK" b="0" i="0">
                <a:effectLst/>
              </a:rPr>
              <a:t>Nordhavnstunnellens </a:t>
            </a:r>
            <a:r>
              <a:rPr lang="da-DK" b="1" i="0">
                <a:effectLst/>
              </a:rPr>
              <a:t>klimabevidste rejse</a:t>
            </a:r>
            <a:endParaRPr lang="da-DK"/>
          </a:p>
        </p:txBody>
      </p:sp>
      <p:sp>
        <p:nvSpPr>
          <p:cNvPr id="3" name="Titel 2">
            <a:extLst>
              <a:ext uri="{FF2B5EF4-FFF2-40B4-BE49-F238E27FC236}">
                <a16:creationId xmlns:a16="http://schemas.microsoft.com/office/drawing/2014/main" id="{5DDE9E5C-9E60-75F4-2836-B5F4304E70E3}"/>
              </a:ext>
            </a:extLst>
          </p:cNvPr>
          <p:cNvSpPr>
            <a:spLocks noGrp="1"/>
          </p:cNvSpPr>
          <p:nvPr>
            <p:ph type="title"/>
          </p:nvPr>
        </p:nvSpPr>
        <p:spPr>
          <a:xfrm>
            <a:off x="337091" y="816176"/>
            <a:ext cx="11525659" cy="968391"/>
          </a:xfrm>
        </p:spPr>
        <p:txBody>
          <a:bodyPr wrap="square" anchor="ctr">
            <a:normAutofit/>
          </a:bodyPr>
          <a:lstStyle/>
          <a:p>
            <a:r>
              <a:rPr lang="da-DK"/>
              <a:t>Stål</a:t>
            </a:r>
          </a:p>
        </p:txBody>
      </p:sp>
      <p:sp>
        <p:nvSpPr>
          <p:cNvPr id="4" name="Pladsholder til indhold 3">
            <a:extLst>
              <a:ext uri="{FF2B5EF4-FFF2-40B4-BE49-F238E27FC236}">
                <a16:creationId xmlns:a16="http://schemas.microsoft.com/office/drawing/2014/main" id="{5BA5F2D8-C507-07F1-4BF5-0B8258FD5CDB}"/>
              </a:ext>
            </a:extLst>
          </p:cNvPr>
          <p:cNvSpPr>
            <a:spLocks noGrp="1"/>
          </p:cNvSpPr>
          <p:nvPr>
            <p:ph sz="quarter" idx="21"/>
          </p:nvPr>
        </p:nvSpPr>
        <p:spPr>
          <a:xfrm>
            <a:off x="371474" y="1700212"/>
            <a:ext cx="5724526" cy="4478337"/>
          </a:xfrm>
        </p:spPr>
        <p:txBody>
          <a:bodyPr wrap="square" anchor="t">
            <a:normAutofit/>
          </a:bodyPr>
          <a:lstStyle/>
          <a:p>
            <a:pPr marL="0" indent="0">
              <a:buNone/>
            </a:pPr>
            <a:r>
              <a:rPr lang="da-DK" dirty="0"/>
              <a:t>Alt </a:t>
            </a:r>
            <a:r>
              <a:rPr lang="da-DK" sz="2400" b="1" dirty="0">
                <a:solidFill>
                  <a:srgbClr val="005EB8"/>
                </a:solidFill>
              </a:rPr>
              <a:t>armeringsstål</a:t>
            </a:r>
            <a:r>
              <a:rPr lang="da-DK" dirty="0"/>
              <a:t> skal være baseret på </a:t>
            </a:r>
            <a:br>
              <a:rPr lang="da-DK" dirty="0"/>
            </a:br>
            <a:r>
              <a:rPr lang="da-DK" sz="2400" b="1" dirty="0">
                <a:solidFill>
                  <a:srgbClr val="005EB8"/>
                </a:solidFill>
              </a:rPr>
              <a:t>100% genbrugsstål</a:t>
            </a:r>
            <a:r>
              <a:rPr lang="da-DK" dirty="0"/>
              <a:t>. </a:t>
            </a:r>
          </a:p>
          <a:p>
            <a:pPr marL="0" indent="0">
              <a:buNone/>
            </a:pPr>
            <a:endParaRPr lang="da-DK" dirty="0"/>
          </a:p>
          <a:p>
            <a:pPr marL="0" indent="0">
              <a:buNone/>
            </a:pPr>
            <a:r>
              <a:rPr lang="da-DK" dirty="0"/>
              <a:t>Eksempler på </a:t>
            </a:r>
            <a:r>
              <a:rPr lang="da-DK" sz="2400" b="1" dirty="0">
                <a:solidFill>
                  <a:srgbClr val="005EB8"/>
                </a:solidFill>
              </a:rPr>
              <a:t>emissionsfaktorer (A1-A3) </a:t>
            </a:r>
            <a:r>
              <a:rPr lang="da-DK" dirty="0"/>
              <a:t>på spuns:</a:t>
            </a:r>
          </a:p>
          <a:p>
            <a:pPr marL="0" indent="0">
              <a:buNone/>
            </a:pPr>
            <a:r>
              <a:rPr lang="da-DK" dirty="0"/>
              <a:t>Arcelor </a:t>
            </a:r>
            <a:r>
              <a:rPr lang="da-DK" dirty="0" err="1"/>
              <a:t>Mittal</a:t>
            </a:r>
            <a:r>
              <a:rPr lang="da-DK" dirty="0"/>
              <a:t>, </a:t>
            </a:r>
            <a:r>
              <a:rPr lang="da-DK" sz="2400" b="1" dirty="0">
                <a:solidFill>
                  <a:srgbClr val="005EB8"/>
                </a:solidFill>
              </a:rPr>
              <a:t>440 kg CO2/ton</a:t>
            </a:r>
            <a:r>
              <a:rPr lang="da-DK" dirty="0"/>
              <a:t>.</a:t>
            </a:r>
            <a:br>
              <a:rPr lang="da-DK" dirty="0"/>
            </a:br>
            <a:r>
              <a:rPr lang="da-DK" dirty="0" err="1"/>
              <a:t>Vitkovice</a:t>
            </a:r>
            <a:r>
              <a:rPr lang="da-DK" dirty="0"/>
              <a:t> Steel, </a:t>
            </a:r>
            <a:r>
              <a:rPr lang="da-DK" sz="2400" b="1" dirty="0">
                <a:solidFill>
                  <a:srgbClr val="005EB8"/>
                </a:solidFill>
              </a:rPr>
              <a:t>912 kg CO2/ton</a:t>
            </a:r>
            <a:r>
              <a:rPr lang="da-DK" dirty="0"/>
              <a:t>.</a:t>
            </a:r>
            <a:br>
              <a:rPr lang="da-DK" dirty="0"/>
            </a:br>
            <a:endParaRPr lang="da-DK" dirty="0"/>
          </a:p>
          <a:p>
            <a:pPr marL="0" indent="0">
              <a:buNone/>
            </a:pPr>
            <a:r>
              <a:rPr lang="da-DK" dirty="0"/>
              <a:t>Direkte genbrug af spuns fra fx naboprojekt </a:t>
            </a:r>
            <a:br>
              <a:rPr lang="da-DK" dirty="0"/>
            </a:br>
            <a:r>
              <a:rPr lang="da-DK" sz="2400" b="1" dirty="0">
                <a:solidFill>
                  <a:srgbClr val="005EB8"/>
                </a:solidFill>
              </a:rPr>
              <a:t>0 kg CO2/ton</a:t>
            </a:r>
            <a:r>
              <a:rPr lang="da-DK" dirty="0"/>
              <a:t>.</a:t>
            </a:r>
          </a:p>
          <a:p>
            <a:pPr marL="0" indent="0">
              <a:buNone/>
            </a:pPr>
            <a:endParaRPr lang="da-DK" dirty="0"/>
          </a:p>
          <a:p>
            <a:pPr marL="0" indent="0">
              <a:buNone/>
            </a:pPr>
            <a:endParaRPr lang="da-DK" dirty="0"/>
          </a:p>
        </p:txBody>
      </p:sp>
      <p:pic>
        <p:nvPicPr>
          <p:cNvPr id="7" name="Billede 6" descr="Et billede, der indeholder Luftfotografering, udendørs, vand, luft&#10;&#10;Automatisk genereret beskrivelse">
            <a:extLst>
              <a:ext uri="{FF2B5EF4-FFF2-40B4-BE49-F238E27FC236}">
                <a16:creationId xmlns:a16="http://schemas.microsoft.com/office/drawing/2014/main" id="{0F171FFE-12C6-653E-DFDA-627EF294B1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8260" y="2086109"/>
            <a:ext cx="5783703" cy="3253334"/>
          </a:xfrm>
          <a:prstGeom prst="rect">
            <a:avLst/>
          </a:prstGeom>
          <a:noFill/>
        </p:spPr>
      </p:pic>
      <p:sp>
        <p:nvSpPr>
          <p:cNvPr id="5" name="Pladsholder til slidenummer 4">
            <a:extLst>
              <a:ext uri="{FF2B5EF4-FFF2-40B4-BE49-F238E27FC236}">
                <a16:creationId xmlns:a16="http://schemas.microsoft.com/office/drawing/2014/main" id="{82ECC1BE-AA4A-07E4-1478-6CED6FD709F7}"/>
              </a:ext>
            </a:extLst>
          </p:cNvPr>
          <p:cNvSpPr>
            <a:spLocks noGrp="1"/>
          </p:cNvSpPr>
          <p:nvPr>
            <p:ph type="sldNum" sz="quarter" idx="14"/>
          </p:nvPr>
        </p:nvSpPr>
        <p:spPr>
          <a:xfrm>
            <a:off x="11208568" y="342899"/>
            <a:ext cx="338464" cy="171734"/>
          </a:xfrm>
        </p:spPr>
        <p:txBody>
          <a:bodyPr anchor="ctr">
            <a:normAutofit/>
          </a:bodyPr>
          <a:lstStyle/>
          <a:p>
            <a:pPr>
              <a:spcAft>
                <a:spcPts val="600"/>
              </a:spcAft>
            </a:pPr>
            <a:fld id="{6ACBDE86-91AD-4605-99AD-6345013A9E73}" type="slidenum">
              <a:rPr lang="da-DK" smtClean="0"/>
              <a:pPr>
                <a:spcAft>
                  <a:spcPts val="600"/>
                </a:spcAft>
              </a:pPr>
              <a:t>25</a:t>
            </a:fld>
            <a:endParaRPr lang="da-DK"/>
          </a:p>
        </p:txBody>
      </p:sp>
      <p:pic>
        <p:nvPicPr>
          <p:cNvPr id="6" name="Billede 5" descr="Et billede, der indeholder tekst, skærmbillede, Font/skrifttype, plakat&#10;&#10;Automatisk genereret beskrivelse">
            <a:extLst>
              <a:ext uri="{FF2B5EF4-FFF2-40B4-BE49-F238E27FC236}">
                <a16:creationId xmlns:a16="http://schemas.microsoft.com/office/drawing/2014/main" id="{3AF05BDB-9E38-3FEA-7325-5434F75C38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spTree>
    <p:extLst>
      <p:ext uri="{BB962C8B-B14F-4D97-AF65-F5344CB8AC3E}">
        <p14:creationId xmlns:p14="http://schemas.microsoft.com/office/powerpoint/2010/main" val="3629229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06E00F14-E7D7-F72A-69F3-E80F90221916}"/>
              </a:ext>
            </a:extLst>
          </p:cNvPr>
          <p:cNvSpPr>
            <a:spLocks noGrp="1"/>
          </p:cNvSpPr>
          <p:nvPr>
            <p:ph type="subTitle" idx="1"/>
          </p:nvPr>
        </p:nvSpPr>
        <p:spPr>
          <a:xfrm>
            <a:off x="357981" y="342900"/>
            <a:ext cx="9856991" cy="171734"/>
          </a:xfrm>
        </p:spPr>
        <p:txBody>
          <a:bodyPr wrap="square" anchor="ctr">
            <a:normAutofit/>
          </a:bodyPr>
          <a:lstStyle/>
          <a:p>
            <a:pPr>
              <a:spcAft>
                <a:spcPts val="600"/>
              </a:spcAft>
            </a:pPr>
            <a:r>
              <a:rPr lang="da-DK" b="0" i="0">
                <a:effectLst/>
              </a:rPr>
              <a:t>Nordhavnstunnellens </a:t>
            </a:r>
            <a:r>
              <a:rPr lang="da-DK" b="1" i="0">
                <a:effectLst/>
              </a:rPr>
              <a:t>klimabevidste rejse</a:t>
            </a:r>
            <a:endParaRPr lang="da-DK"/>
          </a:p>
        </p:txBody>
      </p:sp>
      <p:sp>
        <p:nvSpPr>
          <p:cNvPr id="3" name="Titel 2">
            <a:extLst>
              <a:ext uri="{FF2B5EF4-FFF2-40B4-BE49-F238E27FC236}">
                <a16:creationId xmlns:a16="http://schemas.microsoft.com/office/drawing/2014/main" id="{51DEDDB2-1B67-FEC9-6C17-3965D2859D6C}"/>
              </a:ext>
            </a:extLst>
          </p:cNvPr>
          <p:cNvSpPr>
            <a:spLocks noGrp="1"/>
          </p:cNvSpPr>
          <p:nvPr>
            <p:ph type="title"/>
          </p:nvPr>
        </p:nvSpPr>
        <p:spPr>
          <a:xfrm>
            <a:off x="337091" y="816176"/>
            <a:ext cx="11525659" cy="968391"/>
          </a:xfrm>
        </p:spPr>
        <p:txBody>
          <a:bodyPr wrap="square" anchor="ctr">
            <a:normAutofit/>
          </a:bodyPr>
          <a:lstStyle/>
          <a:p>
            <a:r>
              <a:rPr lang="da-DK" dirty="0"/>
              <a:t>Transport</a:t>
            </a:r>
          </a:p>
        </p:txBody>
      </p:sp>
      <p:sp>
        <p:nvSpPr>
          <p:cNvPr id="4" name="Pladsholder til indhold 3">
            <a:extLst>
              <a:ext uri="{FF2B5EF4-FFF2-40B4-BE49-F238E27FC236}">
                <a16:creationId xmlns:a16="http://schemas.microsoft.com/office/drawing/2014/main" id="{56DBA6A9-2407-EFE6-60D4-CCF531616A33}"/>
              </a:ext>
            </a:extLst>
          </p:cNvPr>
          <p:cNvSpPr>
            <a:spLocks noGrp="1"/>
          </p:cNvSpPr>
          <p:nvPr>
            <p:ph sz="quarter" idx="21"/>
          </p:nvPr>
        </p:nvSpPr>
        <p:spPr>
          <a:xfrm>
            <a:off x="337870" y="1980039"/>
            <a:ext cx="5580000" cy="4535060"/>
          </a:xfrm>
        </p:spPr>
        <p:txBody>
          <a:bodyPr wrap="square" anchor="t">
            <a:normAutofit/>
          </a:bodyPr>
          <a:lstStyle/>
          <a:p>
            <a:pPr marL="0" indent="0">
              <a:buNone/>
            </a:pPr>
            <a:r>
              <a:rPr lang="da-DK" b="1" dirty="0"/>
              <a:t>Transport med skib </a:t>
            </a:r>
          </a:p>
          <a:p>
            <a:pPr marL="0" indent="0">
              <a:buNone/>
            </a:pPr>
            <a:r>
              <a:rPr lang="da-DK" sz="2800" b="1" dirty="0">
                <a:solidFill>
                  <a:srgbClr val="005EB8"/>
                </a:solidFill>
              </a:rPr>
              <a:t>Spuns</a:t>
            </a:r>
            <a:r>
              <a:rPr lang="da-DK" dirty="0"/>
              <a:t> fra Polen, </a:t>
            </a:r>
            <a:br>
              <a:rPr lang="da-DK" dirty="0"/>
            </a:br>
            <a:r>
              <a:rPr lang="da-DK" dirty="0"/>
              <a:t>Knust </a:t>
            </a:r>
            <a:r>
              <a:rPr lang="da-DK" sz="2800" b="1" dirty="0">
                <a:solidFill>
                  <a:srgbClr val="005EB8"/>
                </a:solidFill>
              </a:rPr>
              <a:t>granit </a:t>
            </a:r>
            <a:r>
              <a:rPr lang="da-DK" dirty="0"/>
              <a:t>til arbejdsveje fra Norge, </a:t>
            </a:r>
            <a:br>
              <a:rPr lang="da-DK" dirty="0"/>
            </a:br>
            <a:r>
              <a:rPr lang="da-DK" dirty="0"/>
              <a:t>Stenmateriale – </a:t>
            </a:r>
            <a:r>
              <a:rPr lang="da-DK" sz="2800" b="1" dirty="0">
                <a:solidFill>
                  <a:srgbClr val="005EB8"/>
                </a:solidFill>
              </a:rPr>
              <a:t>dæksten </a:t>
            </a:r>
            <a:r>
              <a:rPr lang="da-DK" dirty="0"/>
              <a:t>fra Norge,</a:t>
            </a:r>
            <a:br>
              <a:rPr lang="da-DK" dirty="0"/>
            </a:br>
            <a:r>
              <a:rPr lang="da-DK" sz="2800" b="1" dirty="0">
                <a:solidFill>
                  <a:srgbClr val="005EB8"/>
                </a:solidFill>
              </a:rPr>
              <a:t>Sand</a:t>
            </a:r>
            <a:r>
              <a:rPr lang="da-DK" dirty="0"/>
              <a:t> fra Faxe Bugt og Køge Bugt </a:t>
            </a:r>
          </a:p>
          <a:p>
            <a:pPr marL="0" indent="0">
              <a:buNone/>
            </a:pPr>
            <a:endParaRPr lang="da-DK" dirty="0"/>
          </a:p>
          <a:p>
            <a:pPr marL="0" indent="0">
              <a:buNone/>
            </a:pPr>
            <a:r>
              <a:rPr lang="da-DK" sz="2800" b="1" dirty="0">
                <a:solidFill>
                  <a:srgbClr val="005EB8"/>
                </a:solidFill>
              </a:rPr>
              <a:t>El-betonkanon</a:t>
            </a:r>
          </a:p>
        </p:txBody>
      </p:sp>
      <p:sp>
        <p:nvSpPr>
          <p:cNvPr id="5" name="Pladsholder til slidenummer 4">
            <a:extLst>
              <a:ext uri="{FF2B5EF4-FFF2-40B4-BE49-F238E27FC236}">
                <a16:creationId xmlns:a16="http://schemas.microsoft.com/office/drawing/2014/main" id="{57BDCA41-34B4-01D3-8C95-A0BFA2E086AB}"/>
              </a:ext>
            </a:extLst>
          </p:cNvPr>
          <p:cNvSpPr>
            <a:spLocks noGrp="1"/>
          </p:cNvSpPr>
          <p:nvPr>
            <p:ph type="sldNum" sz="quarter" idx="14"/>
          </p:nvPr>
        </p:nvSpPr>
        <p:spPr>
          <a:xfrm>
            <a:off x="11208568" y="342899"/>
            <a:ext cx="338464" cy="171734"/>
          </a:xfrm>
        </p:spPr>
        <p:txBody>
          <a:bodyPr anchor="ctr">
            <a:normAutofit/>
          </a:bodyPr>
          <a:lstStyle/>
          <a:p>
            <a:pPr>
              <a:spcAft>
                <a:spcPts val="600"/>
              </a:spcAft>
            </a:pPr>
            <a:fld id="{6ACBDE86-91AD-4605-99AD-6345013A9E73}" type="slidenum">
              <a:rPr lang="da-DK" smtClean="0"/>
              <a:pPr>
                <a:spcAft>
                  <a:spcPts val="600"/>
                </a:spcAft>
              </a:pPr>
              <a:t>26</a:t>
            </a:fld>
            <a:endParaRPr lang="da-DK"/>
          </a:p>
        </p:txBody>
      </p:sp>
      <p:pic>
        <p:nvPicPr>
          <p:cNvPr id="6" name="Billede 5" descr="Et billede, der indeholder tekst, skærmbillede, Font/skrifttype, plakat&#10;&#10;Automatisk genereret beskrivelse">
            <a:extLst>
              <a:ext uri="{FF2B5EF4-FFF2-40B4-BE49-F238E27FC236}">
                <a16:creationId xmlns:a16="http://schemas.microsoft.com/office/drawing/2014/main" id="{9EDAD318-0A66-AC52-E658-4537803FE1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grpSp>
        <p:nvGrpSpPr>
          <p:cNvPr id="8" name="Gruppe 7">
            <a:extLst>
              <a:ext uri="{FF2B5EF4-FFF2-40B4-BE49-F238E27FC236}">
                <a16:creationId xmlns:a16="http://schemas.microsoft.com/office/drawing/2014/main" id="{7705F3C8-A02C-3704-95D4-323E9D64E388}"/>
              </a:ext>
            </a:extLst>
          </p:cNvPr>
          <p:cNvGrpSpPr/>
          <p:nvPr/>
        </p:nvGrpSpPr>
        <p:grpSpPr>
          <a:xfrm>
            <a:off x="4397197" y="4421829"/>
            <a:ext cx="3397605" cy="2128785"/>
            <a:chOff x="3488413" y="3911959"/>
            <a:chExt cx="4108882" cy="2136632"/>
          </a:xfrm>
        </p:grpSpPr>
        <p:pic>
          <p:nvPicPr>
            <p:cNvPr id="9" name="Billede 8">
              <a:extLst>
                <a:ext uri="{FF2B5EF4-FFF2-40B4-BE49-F238E27FC236}">
                  <a16:creationId xmlns:a16="http://schemas.microsoft.com/office/drawing/2014/main" id="{D5B27795-E6EF-672F-2245-AC16F361541A}"/>
                </a:ext>
              </a:extLst>
            </p:cNvPr>
            <p:cNvPicPr>
              <a:picLocks noChangeAspect="1"/>
            </p:cNvPicPr>
            <p:nvPr/>
          </p:nvPicPr>
          <p:blipFill>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t="13861"/>
            <a:stretch/>
          </p:blipFill>
          <p:spPr>
            <a:xfrm>
              <a:off x="3488413" y="3911959"/>
              <a:ext cx="4108882" cy="2124600"/>
            </a:xfrm>
            <a:prstGeom prst="rect">
              <a:avLst/>
            </a:prstGeom>
          </p:spPr>
        </p:pic>
        <p:sp>
          <p:nvSpPr>
            <p:cNvPr id="10" name="Tekstfelt 9">
              <a:extLst>
                <a:ext uri="{FF2B5EF4-FFF2-40B4-BE49-F238E27FC236}">
                  <a16:creationId xmlns:a16="http://schemas.microsoft.com/office/drawing/2014/main" id="{BB5E71E4-BB7B-3DA0-45D0-08C6CE9BF9A2}"/>
                </a:ext>
              </a:extLst>
            </p:cNvPr>
            <p:cNvSpPr txBox="1"/>
            <p:nvPr/>
          </p:nvSpPr>
          <p:spPr>
            <a:xfrm>
              <a:off x="3488413" y="5925480"/>
              <a:ext cx="4108882" cy="123111"/>
            </a:xfrm>
            <a:prstGeom prst="rect">
              <a:avLst/>
            </a:prstGeom>
            <a:noFill/>
          </p:spPr>
          <p:txBody>
            <a:bodyPr wrap="square" lIns="0" tIns="0" rIns="0" bIns="0" rtlCol="0">
              <a:spAutoFit/>
            </a:bodyPr>
            <a:lstStyle/>
            <a:p>
              <a:pPr algn="r"/>
              <a:r>
                <a:rPr lang="da-DK" sz="800" dirty="0">
                  <a:solidFill>
                    <a:schemeClr val="bg1">
                      <a:lumMod val="85000"/>
                    </a:schemeClr>
                  </a:solidFill>
                  <a:latin typeface="Arial" pitchFamily="34" charset="0"/>
                  <a:cs typeface="Arial" pitchFamily="34" charset="0"/>
                </a:rPr>
                <a:t>www.magasinetbeton.dk</a:t>
              </a:r>
            </a:p>
          </p:txBody>
        </p:sp>
      </p:grpSp>
      <p:pic>
        <p:nvPicPr>
          <p:cNvPr id="12" name="Billede 11">
            <a:extLst>
              <a:ext uri="{FF2B5EF4-FFF2-40B4-BE49-F238E27FC236}">
                <a16:creationId xmlns:a16="http://schemas.microsoft.com/office/drawing/2014/main" id="{66DA1966-F4BE-3E1E-0CC0-B03101DA3967}"/>
              </a:ext>
            </a:extLst>
          </p:cNvPr>
          <p:cNvPicPr>
            <a:picLocks noChangeAspect="1"/>
          </p:cNvPicPr>
          <p:nvPr/>
        </p:nvPicPr>
        <p:blipFill>
          <a:blip r:embed="rId5"/>
          <a:stretch>
            <a:fillRect/>
          </a:stretch>
        </p:blipFill>
        <p:spPr>
          <a:xfrm>
            <a:off x="8061138" y="4421830"/>
            <a:ext cx="3792992" cy="2128785"/>
          </a:xfrm>
          <a:prstGeom prst="rect">
            <a:avLst/>
          </a:prstGeom>
        </p:spPr>
      </p:pic>
      <p:pic>
        <p:nvPicPr>
          <p:cNvPr id="13" name="Billede 12">
            <a:extLst>
              <a:ext uri="{FF2B5EF4-FFF2-40B4-BE49-F238E27FC236}">
                <a16:creationId xmlns:a16="http://schemas.microsoft.com/office/drawing/2014/main" id="{47632120-3BEE-3EC9-03BA-12829AF2738C}"/>
              </a:ext>
            </a:extLst>
          </p:cNvPr>
          <p:cNvPicPr>
            <a:picLocks noChangeAspect="1"/>
          </p:cNvPicPr>
          <p:nvPr/>
        </p:nvPicPr>
        <p:blipFill>
          <a:blip r:embed="rId6"/>
          <a:stretch>
            <a:fillRect/>
          </a:stretch>
        </p:blipFill>
        <p:spPr>
          <a:xfrm>
            <a:off x="6222394" y="1689409"/>
            <a:ext cx="4442907" cy="2490322"/>
          </a:xfrm>
          <a:prstGeom prst="rect">
            <a:avLst/>
          </a:prstGeom>
        </p:spPr>
      </p:pic>
    </p:spTree>
    <p:extLst>
      <p:ext uri="{BB962C8B-B14F-4D97-AF65-F5344CB8AC3E}">
        <p14:creationId xmlns:p14="http://schemas.microsoft.com/office/powerpoint/2010/main" val="6857895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CAC7E29D-2860-B48A-849A-8630D9F1610C}"/>
              </a:ext>
            </a:extLst>
          </p:cNvPr>
          <p:cNvSpPr>
            <a:spLocks noGrp="1"/>
          </p:cNvSpPr>
          <p:nvPr>
            <p:ph type="subTitle" idx="1"/>
          </p:nvPr>
        </p:nvSpPr>
        <p:spPr>
          <a:xfrm>
            <a:off x="357981" y="342900"/>
            <a:ext cx="9856991" cy="171734"/>
          </a:xfrm>
        </p:spPr>
        <p:txBody>
          <a:bodyPr wrap="square" anchor="ctr">
            <a:normAutofit/>
          </a:bodyPr>
          <a:lstStyle/>
          <a:p>
            <a:pPr>
              <a:spcAft>
                <a:spcPts val="600"/>
              </a:spcAft>
            </a:pPr>
            <a:r>
              <a:rPr lang="da-DK" b="0" i="0">
                <a:effectLst/>
              </a:rPr>
              <a:t>Nordhavnstunnellens </a:t>
            </a:r>
            <a:r>
              <a:rPr lang="da-DK" b="1" i="0">
                <a:effectLst/>
              </a:rPr>
              <a:t>klimabevidste rejse</a:t>
            </a:r>
            <a:endParaRPr lang="da-DK"/>
          </a:p>
        </p:txBody>
      </p:sp>
      <p:sp>
        <p:nvSpPr>
          <p:cNvPr id="3" name="Titel 2">
            <a:extLst>
              <a:ext uri="{FF2B5EF4-FFF2-40B4-BE49-F238E27FC236}">
                <a16:creationId xmlns:a16="http://schemas.microsoft.com/office/drawing/2014/main" id="{00A52B49-A086-DB8B-A07C-86B3EB7843FA}"/>
              </a:ext>
            </a:extLst>
          </p:cNvPr>
          <p:cNvSpPr>
            <a:spLocks noGrp="1"/>
          </p:cNvSpPr>
          <p:nvPr>
            <p:ph type="title"/>
          </p:nvPr>
        </p:nvSpPr>
        <p:spPr>
          <a:xfrm>
            <a:off x="337092" y="816176"/>
            <a:ext cx="11507042" cy="968391"/>
          </a:xfrm>
        </p:spPr>
        <p:txBody>
          <a:bodyPr wrap="square" anchor="ctr">
            <a:normAutofit/>
          </a:bodyPr>
          <a:lstStyle/>
          <a:p>
            <a:r>
              <a:rPr lang="da-DK" sz="2300"/>
              <a:t>LCA på Nordhavnstunnel</a:t>
            </a:r>
            <a:br>
              <a:rPr lang="da-DK" sz="2300"/>
            </a:br>
            <a:r>
              <a:rPr lang="da-DK" sz="2300"/>
              <a:t>Hvor er projektet nu?</a:t>
            </a:r>
            <a:br>
              <a:rPr lang="da-DK" sz="2300"/>
            </a:br>
            <a:endParaRPr lang="da-DK" sz="2300"/>
          </a:p>
        </p:txBody>
      </p:sp>
      <p:sp>
        <p:nvSpPr>
          <p:cNvPr id="5" name="Pladsholder til slidenummer 4">
            <a:extLst>
              <a:ext uri="{FF2B5EF4-FFF2-40B4-BE49-F238E27FC236}">
                <a16:creationId xmlns:a16="http://schemas.microsoft.com/office/drawing/2014/main" id="{53ACF9DE-B708-DF7A-70F2-9C6BFC16F427}"/>
              </a:ext>
            </a:extLst>
          </p:cNvPr>
          <p:cNvSpPr>
            <a:spLocks noGrp="1"/>
          </p:cNvSpPr>
          <p:nvPr>
            <p:ph type="sldNum" sz="quarter" idx="14"/>
          </p:nvPr>
        </p:nvSpPr>
        <p:spPr>
          <a:xfrm>
            <a:off x="11208568" y="342899"/>
            <a:ext cx="338464" cy="171734"/>
          </a:xfrm>
        </p:spPr>
        <p:txBody>
          <a:bodyPr anchor="ctr">
            <a:normAutofit/>
          </a:bodyPr>
          <a:lstStyle/>
          <a:p>
            <a:pPr>
              <a:spcAft>
                <a:spcPts val="600"/>
              </a:spcAft>
            </a:pPr>
            <a:fld id="{6ACBDE86-91AD-4605-99AD-6345013A9E73}" type="slidenum">
              <a:rPr lang="da-DK" smtClean="0"/>
              <a:pPr>
                <a:spcAft>
                  <a:spcPts val="600"/>
                </a:spcAft>
              </a:pPr>
              <a:t>27</a:t>
            </a:fld>
            <a:endParaRPr lang="da-DK"/>
          </a:p>
        </p:txBody>
      </p:sp>
      <p:graphicFrame>
        <p:nvGraphicFramePr>
          <p:cNvPr id="6" name="Diagram 5">
            <a:extLst>
              <a:ext uri="{FF2B5EF4-FFF2-40B4-BE49-F238E27FC236}">
                <a16:creationId xmlns:a16="http://schemas.microsoft.com/office/drawing/2014/main" id="{531601F1-D17E-4477-9670-3038E9BFFA2F}"/>
              </a:ext>
            </a:extLst>
          </p:cNvPr>
          <p:cNvGraphicFramePr>
            <a:graphicFrameLocks/>
          </p:cNvGraphicFramePr>
          <p:nvPr>
            <p:extLst>
              <p:ext uri="{D42A27DB-BD31-4B8C-83A1-F6EECF244321}">
                <p14:modId xmlns:p14="http://schemas.microsoft.com/office/powerpoint/2010/main" val="2267548869"/>
              </p:ext>
            </p:extLst>
          </p:nvPr>
        </p:nvGraphicFramePr>
        <p:xfrm>
          <a:off x="371475" y="1700212"/>
          <a:ext cx="11520488" cy="4478337"/>
        </p:xfrm>
        <a:graphic>
          <a:graphicData uri="http://schemas.openxmlformats.org/drawingml/2006/chart">
            <c:chart xmlns:c="http://schemas.openxmlformats.org/drawingml/2006/chart" xmlns:r="http://schemas.openxmlformats.org/officeDocument/2006/relationships" r:id="rId3"/>
          </a:graphicData>
        </a:graphic>
      </p:graphicFrame>
      <p:pic>
        <p:nvPicPr>
          <p:cNvPr id="4" name="Billede 3" descr="Et billede, der indeholder tekst, skærmbillede, Font/skrifttype, plakat&#10;&#10;Automatisk genereret beskrivelse">
            <a:extLst>
              <a:ext uri="{FF2B5EF4-FFF2-40B4-BE49-F238E27FC236}">
                <a16:creationId xmlns:a16="http://schemas.microsoft.com/office/drawing/2014/main" id="{5B6DBDE9-057E-B2D5-59A6-47ABF021E6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spTree>
    <p:extLst>
      <p:ext uri="{BB962C8B-B14F-4D97-AF65-F5344CB8AC3E}">
        <p14:creationId xmlns:p14="http://schemas.microsoft.com/office/powerpoint/2010/main" val="1798222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CAC7E29D-2860-B48A-849A-8630D9F1610C}"/>
              </a:ext>
            </a:extLst>
          </p:cNvPr>
          <p:cNvSpPr>
            <a:spLocks noGrp="1"/>
          </p:cNvSpPr>
          <p:nvPr>
            <p:ph type="subTitle" idx="1"/>
          </p:nvPr>
        </p:nvSpPr>
        <p:spPr>
          <a:xfrm>
            <a:off x="357981" y="342900"/>
            <a:ext cx="9856991" cy="171734"/>
          </a:xfrm>
        </p:spPr>
        <p:txBody>
          <a:bodyPr wrap="square" anchor="ctr">
            <a:normAutofit/>
          </a:bodyPr>
          <a:lstStyle/>
          <a:p>
            <a:pPr>
              <a:spcAft>
                <a:spcPts val="600"/>
              </a:spcAft>
            </a:pPr>
            <a:r>
              <a:rPr lang="da-DK" b="0" i="0">
                <a:effectLst/>
              </a:rPr>
              <a:t>Nordhavnstunnellens </a:t>
            </a:r>
            <a:r>
              <a:rPr lang="da-DK" b="1" i="0">
                <a:effectLst/>
              </a:rPr>
              <a:t>klimabevidste rejse</a:t>
            </a:r>
            <a:endParaRPr lang="da-DK"/>
          </a:p>
        </p:txBody>
      </p:sp>
      <p:sp>
        <p:nvSpPr>
          <p:cNvPr id="3" name="Titel 2">
            <a:extLst>
              <a:ext uri="{FF2B5EF4-FFF2-40B4-BE49-F238E27FC236}">
                <a16:creationId xmlns:a16="http://schemas.microsoft.com/office/drawing/2014/main" id="{00A52B49-A086-DB8B-A07C-86B3EB7843FA}"/>
              </a:ext>
            </a:extLst>
          </p:cNvPr>
          <p:cNvSpPr>
            <a:spLocks noGrp="1"/>
          </p:cNvSpPr>
          <p:nvPr>
            <p:ph type="title"/>
          </p:nvPr>
        </p:nvSpPr>
        <p:spPr>
          <a:xfrm>
            <a:off x="337092" y="816176"/>
            <a:ext cx="11507042" cy="968391"/>
          </a:xfrm>
        </p:spPr>
        <p:txBody>
          <a:bodyPr wrap="square" anchor="ctr">
            <a:normAutofit/>
          </a:bodyPr>
          <a:lstStyle/>
          <a:p>
            <a:r>
              <a:rPr lang="da-DK" sz="2300" dirty="0"/>
              <a:t>LCA på Nordhavnstunnel</a:t>
            </a:r>
            <a:br>
              <a:rPr lang="da-DK" sz="2300" dirty="0"/>
            </a:br>
            <a:r>
              <a:rPr lang="da-DK" sz="2300" dirty="0"/>
              <a:t>Hvor er projektet nu?</a:t>
            </a:r>
            <a:br>
              <a:rPr lang="da-DK" sz="2300" dirty="0"/>
            </a:br>
            <a:endParaRPr lang="da-DK" sz="2300" dirty="0"/>
          </a:p>
        </p:txBody>
      </p:sp>
      <p:sp>
        <p:nvSpPr>
          <p:cNvPr id="5" name="Pladsholder til slidenummer 4">
            <a:extLst>
              <a:ext uri="{FF2B5EF4-FFF2-40B4-BE49-F238E27FC236}">
                <a16:creationId xmlns:a16="http://schemas.microsoft.com/office/drawing/2014/main" id="{53ACF9DE-B708-DF7A-70F2-9C6BFC16F427}"/>
              </a:ext>
            </a:extLst>
          </p:cNvPr>
          <p:cNvSpPr>
            <a:spLocks noGrp="1"/>
          </p:cNvSpPr>
          <p:nvPr>
            <p:ph type="sldNum" sz="quarter" idx="14"/>
          </p:nvPr>
        </p:nvSpPr>
        <p:spPr>
          <a:xfrm>
            <a:off x="11208568" y="342899"/>
            <a:ext cx="338464" cy="171734"/>
          </a:xfrm>
        </p:spPr>
        <p:txBody>
          <a:bodyPr anchor="ctr">
            <a:normAutofit/>
          </a:bodyPr>
          <a:lstStyle/>
          <a:p>
            <a:pPr>
              <a:spcAft>
                <a:spcPts val="600"/>
              </a:spcAft>
            </a:pPr>
            <a:fld id="{6ACBDE86-91AD-4605-99AD-6345013A9E73}" type="slidenum">
              <a:rPr lang="da-DK" smtClean="0"/>
              <a:pPr>
                <a:spcAft>
                  <a:spcPts val="600"/>
                </a:spcAft>
              </a:pPr>
              <a:t>28</a:t>
            </a:fld>
            <a:endParaRPr lang="da-DK"/>
          </a:p>
        </p:txBody>
      </p:sp>
      <p:graphicFrame>
        <p:nvGraphicFramePr>
          <p:cNvPr id="4" name="Diagram 3">
            <a:extLst>
              <a:ext uri="{FF2B5EF4-FFF2-40B4-BE49-F238E27FC236}">
                <a16:creationId xmlns:a16="http://schemas.microsoft.com/office/drawing/2014/main" id="{47B8D66D-8E19-4A7D-AFB1-177146246972}"/>
              </a:ext>
            </a:extLst>
          </p:cNvPr>
          <p:cNvGraphicFramePr>
            <a:graphicFrameLocks/>
          </p:cNvGraphicFramePr>
          <p:nvPr>
            <p:extLst>
              <p:ext uri="{D42A27DB-BD31-4B8C-83A1-F6EECF244321}">
                <p14:modId xmlns:p14="http://schemas.microsoft.com/office/powerpoint/2010/main" val="3399325174"/>
              </p:ext>
            </p:extLst>
          </p:nvPr>
        </p:nvGraphicFramePr>
        <p:xfrm>
          <a:off x="356345" y="1700213"/>
          <a:ext cx="11535617" cy="4478337"/>
        </p:xfrm>
        <a:graphic>
          <a:graphicData uri="http://schemas.openxmlformats.org/drawingml/2006/chart">
            <c:chart xmlns:c="http://schemas.openxmlformats.org/drawingml/2006/chart" xmlns:r="http://schemas.openxmlformats.org/officeDocument/2006/relationships" r:id="rId3"/>
          </a:graphicData>
        </a:graphic>
      </p:graphicFrame>
      <p:pic>
        <p:nvPicPr>
          <p:cNvPr id="6" name="Billede 5" descr="Et billede, der indeholder tekst, skærmbillede, Font/skrifttype, plakat&#10;&#10;Automatisk genereret beskrivelse">
            <a:extLst>
              <a:ext uri="{FF2B5EF4-FFF2-40B4-BE49-F238E27FC236}">
                <a16:creationId xmlns:a16="http://schemas.microsoft.com/office/drawing/2014/main" id="{599283A3-C72C-3B9D-220E-924ECB2AB5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spTree>
    <p:extLst>
      <p:ext uri="{BB962C8B-B14F-4D97-AF65-F5344CB8AC3E}">
        <p14:creationId xmlns:p14="http://schemas.microsoft.com/office/powerpoint/2010/main" val="1923087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6D7159CC-1E72-F28C-6682-A3292AB0124B}"/>
              </a:ext>
            </a:extLst>
          </p:cNvPr>
          <p:cNvSpPr>
            <a:spLocks noGrp="1"/>
          </p:cNvSpPr>
          <p:nvPr>
            <p:ph type="subTitle" idx="1"/>
          </p:nvPr>
        </p:nvSpPr>
        <p:spPr/>
        <p:txBody>
          <a:bodyPr/>
          <a:lstStyle/>
          <a:p>
            <a:r>
              <a:rPr lang="da-DK"/>
              <a:t>Den klimabevidste rejse - vejforum</a:t>
            </a:r>
          </a:p>
        </p:txBody>
      </p:sp>
      <p:sp>
        <p:nvSpPr>
          <p:cNvPr id="3" name="Titel 2">
            <a:extLst>
              <a:ext uri="{FF2B5EF4-FFF2-40B4-BE49-F238E27FC236}">
                <a16:creationId xmlns:a16="http://schemas.microsoft.com/office/drawing/2014/main" id="{61A08C06-04D8-EB06-A920-89EB2D665B18}"/>
              </a:ext>
            </a:extLst>
          </p:cNvPr>
          <p:cNvSpPr>
            <a:spLocks noGrp="1"/>
          </p:cNvSpPr>
          <p:nvPr>
            <p:ph type="title"/>
          </p:nvPr>
        </p:nvSpPr>
        <p:spPr/>
        <p:txBody>
          <a:bodyPr/>
          <a:lstStyle/>
          <a:p>
            <a:r>
              <a:rPr lang="da-DK"/>
              <a:t>Læringen til dato</a:t>
            </a:r>
          </a:p>
        </p:txBody>
      </p:sp>
      <p:sp>
        <p:nvSpPr>
          <p:cNvPr id="4" name="Pladsholder til indhold 3">
            <a:extLst>
              <a:ext uri="{FF2B5EF4-FFF2-40B4-BE49-F238E27FC236}">
                <a16:creationId xmlns:a16="http://schemas.microsoft.com/office/drawing/2014/main" id="{660DAAEF-F453-78D5-BEE2-F5EE13814B18}"/>
              </a:ext>
            </a:extLst>
          </p:cNvPr>
          <p:cNvSpPr>
            <a:spLocks noGrp="1"/>
          </p:cNvSpPr>
          <p:nvPr>
            <p:ph sz="quarter" idx="21"/>
          </p:nvPr>
        </p:nvSpPr>
        <p:spPr/>
        <p:txBody>
          <a:bodyPr/>
          <a:lstStyle/>
          <a:p>
            <a:r>
              <a:rPr lang="da-DK" sz="2000"/>
              <a:t>Det er ikke nemt</a:t>
            </a:r>
          </a:p>
          <a:p>
            <a:r>
              <a:rPr lang="da-DK" sz="2000"/>
              <a:t>Udbudskravene har ikke været en konkurrenceparameter, måske skal det være det i fremtidige udbud.</a:t>
            </a:r>
          </a:p>
          <a:p>
            <a:r>
              <a:rPr lang="da-DK" sz="2000"/>
              <a:t>Branchen er ikke oppe i gear fx på stål</a:t>
            </a:r>
          </a:p>
          <a:p>
            <a:r>
              <a:rPr lang="da-DK" sz="2000">
                <a:solidFill>
                  <a:srgbClr val="FF0000"/>
                </a:solidFill>
              </a:rPr>
              <a:t>Hvor er det gået godt</a:t>
            </a:r>
          </a:p>
          <a:p>
            <a:r>
              <a:rPr lang="da-DK" sz="2000">
                <a:solidFill>
                  <a:srgbClr val="FF0000"/>
                </a:solidFill>
              </a:rPr>
              <a:t>Hvor er det gået mindre godt</a:t>
            </a:r>
          </a:p>
          <a:p>
            <a:r>
              <a:rPr lang="da-DK" sz="2000">
                <a:solidFill>
                  <a:srgbClr val="FF0000"/>
                </a:solidFill>
              </a:rPr>
              <a:t>Hvad har overrasket os</a:t>
            </a:r>
          </a:p>
        </p:txBody>
      </p:sp>
      <p:sp>
        <p:nvSpPr>
          <p:cNvPr id="5" name="Pladsholder til slidenummer 4">
            <a:extLst>
              <a:ext uri="{FF2B5EF4-FFF2-40B4-BE49-F238E27FC236}">
                <a16:creationId xmlns:a16="http://schemas.microsoft.com/office/drawing/2014/main" id="{5619D499-F8CF-A610-3FC3-34DD69D8E721}"/>
              </a:ext>
            </a:extLst>
          </p:cNvPr>
          <p:cNvSpPr>
            <a:spLocks noGrp="1"/>
          </p:cNvSpPr>
          <p:nvPr>
            <p:ph type="sldNum" sz="quarter" idx="14"/>
          </p:nvPr>
        </p:nvSpPr>
        <p:spPr/>
        <p:txBody>
          <a:bodyPr/>
          <a:lstStyle/>
          <a:p>
            <a:fld id="{6ACBDE86-91AD-4605-99AD-6345013A9E73}" type="slidenum">
              <a:rPr lang="da-DK" smtClean="0"/>
              <a:pPr/>
              <a:t>29</a:t>
            </a:fld>
            <a:endParaRPr lang="da-DK"/>
          </a:p>
        </p:txBody>
      </p:sp>
      <p:pic>
        <p:nvPicPr>
          <p:cNvPr id="6" name="Billede 5" descr="Et billede, der indeholder tekst, skærmbillede, Font/skrifttype, plakat&#10;&#10;Automatisk genereret beskrivelse">
            <a:extLst>
              <a:ext uri="{FF2B5EF4-FFF2-40B4-BE49-F238E27FC236}">
                <a16:creationId xmlns:a16="http://schemas.microsoft.com/office/drawing/2014/main" id="{B7BB52CB-318D-14CA-30A5-FEBE09B107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spTree>
    <p:extLst>
      <p:ext uri="{BB962C8B-B14F-4D97-AF65-F5344CB8AC3E}">
        <p14:creationId xmlns:p14="http://schemas.microsoft.com/office/powerpoint/2010/main" val="442930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18F11871-F0D0-6305-8BF8-F55801B1CE93}"/>
              </a:ext>
            </a:extLst>
          </p:cNvPr>
          <p:cNvSpPr>
            <a:spLocks noGrp="1"/>
          </p:cNvSpPr>
          <p:nvPr>
            <p:ph type="subTitle" idx="1"/>
          </p:nvPr>
        </p:nvSpPr>
        <p:spPr/>
        <p:txBody>
          <a:bodyPr/>
          <a:lstStyle/>
          <a:p>
            <a:r>
              <a:rPr lang="da-DK"/>
              <a:t>Den klimabevidste rejse - vejforum</a:t>
            </a:r>
          </a:p>
        </p:txBody>
      </p:sp>
      <p:sp>
        <p:nvSpPr>
          <p:cNvPr id="3" name="Titel 2">
            <a:extLst>
              <a:ext uri="{FF2B5EF4-FFF2-40B4-BE49-F238E27FC236}">
                <a16:creationId xmlns:a16="http://schemas.microsoft.com/office/drawing/2014/main" id="{93C67333-3A5A-3900-B835-44AB1888DDCF}"/>
              </a:ext>
            </a:extLst>
          </p:cNvPr>
          <p:cNvSpPr>
            <a:spLocks noGrp="1"/>
          </p:cNvSpPr>
          <p:nvPr>
            <p:ph type="title"/>
          </p:nvPr>
        </p:nvSpPr>
        <p:spPr/>
        <p:txBody>
          <a:bodyPr/>
          <a:lstStyle/>
          <a:p>
            <a:r>
              <a:rPr lang="da-DK"/>
              <a:t>Projektet</a:t>
            </a:r>
          </a:p>
        </p:txBody>
      </p:sp>
      <p:sp>
        <p:nvSpPr>
          <p:cNvPr id="4" name="Pladsholder til indhold 3">
            <a:extLst>
              <a:ext uri="{FF2B5EF4-FFF2-40B4-BE49-F238E27FC236}">
                <a16:creationId xmlns:a16="http://schemas.microsoft.com/office/drawing/2014/main" id="{602125A3-9645-AB55-EEEB-B94C294E8A6C}"/>
              </a:ext>
            </a:extLst>
          </p:cNvPr>
          <p:cNvSpPr>
            <a:spLocks noGrp="1"/>
          </p:cNvSpPr>
          <p:nvPr>
            <p:ph sz="quarter" idx="21"/>
          </p:nvPr>
        </p:nvSpPr>
        <p:spPr>
          <a:xfrm>
            <a:off x="357981" y="1665714"/>
            <a:ext cx="7376319" cy="4535060"/>
          </a:xfrm>
        </p:spPr>
        <p:txBody>
          <a:bodyPr/>
          <a:lstStyle/>
          <a:p>
            <a:pPr marL="0" indent="0">
              <a:buNone/>
            </a:pPr>
            <a:r>
              <a:rPr lang="da-DK" sz="2000" dirty="0">
                <a:latin typeface="+mn-lt"/>
              </a:rPr>
              <a:t>Vejdirektoratet bygger en tunnel under Svanemøllehavnen og Kalkbrænderiløbet på Østerbro, som ender ved Kattegatvej i Nordhavn. Det bliver en forlængelse af </a:t>
            </a:r>
            <a:r>
              <a:rPr lang="da-DK" sz="2000" dirty="0" err="1">
                <a:latin typeface="+mn-lt"/>
              </a:rPr>
              <a:t>Nordhavnsvejstunnelen</a:t>
            </a:r>
            <a:r>
              <a:rPr lang="da-DK" sz="2000" dirty="0">
                <a:latin typeface="+mn-lt"/>
              </a:rPr>
              <a:t> videre til Nordhavn.</a:t>
            </a:r>
            <a:br>
              <a:rPr lang="da-DK" sz="2000" dirty="0">
                <a:latin typeface="+mn-lt"/>
              </a:rPr>
            </a:br>
            <a:br>
              <a:rPr lang="da-DK" sz="2000" dirty="0">
                <a:latin typeface="+mn-lt"/>
              </a:rPr>
            </a:br>
            <a:r>
              <a:rPr lang="da-DK" sz="2000" dirty="0">
                <a:latin typeface="+mn-lt"/>
              </a:rPr>
              <a:t>Nordhavnstunnelen er en forudsætning for, at de næste etaper af Københavns nye bydel Nordhavn kan bebygges og </a:t>
            </a:r>
            <a:r>
              <a:rPr lang="da-DK" sz="2000" dirty="0" err="1">
                <a:latin typeface="+mn-lt"/>
              </a:rPr>
              <a:t>byudvikles</a:t>
            </a:r>
            <a:r>
              <a:rPr lang="da-DK" sz="2000" dirty="0">
                <a:latin typeface="+mn-lt"/>
              </a:rPr>
              <a:t>.</a:t>
            </a:r>
            <a:br>
              <a:rPr lang="da-DK" sz="2000" dirty="0"/>
            </a:br>
            <a:br>
              <a:rPr lang="da-DK" sz="2000" dirty="0"/>
            </a:br>
            <a:r>
              <a:rPr lang="da-DK" sz="2000" dirty="0">
                <a:latin typeface="+mn-lt"/>
              </a:rPr>
              <a:t>København vokser med cirka 10.000 indbyggere hvert år, og med Nordhavnstunnelen bliver der plads til flere københavnere, fordi vi får skabt bedre adgangsforhold til byudviklingsområderne i Nordhavn.</a:t>
            </a:r>
            <a:br>
              <a:rPr lang="da-DK" sz="2000" dirty="0">
                <a:latin typeface="+mn-lt"/>
              </a:rPr>
            </a:br>
            <a:br>
              <a:rPr lang="da-DK" sz="2000" dirty="0">
                <a:latin typeface="+mn-lt"/>
              </a:rPr>
            </a:br>
            <a:r>
              <a:rPr lang="da-DK" sz="2000" dirty="0"/>
              <a:t>Det forventes, at Nordhavn bliver hjem og arbejdssted for samlet set 40.000 indbyggere omkring 2060.</a:t>
            </a:r>
            <a:endParaRPr lang="da-DK" sz="2000" dirty="0">
              <a:latin typeface="+mn-lt"/>
            </a:endParaRPr>
          </a:p>
          <a:p>
            <a:endParaRPr lang="da-DK" dirty="0"/>
          </a:p>
        </p:txBody>
      </p:sp>
      <p:sp>
        <p:nvSpPr>
          <p:cNvPr id="5" name="Pladsholder til slidenummer 4">
            <a:extLst>
              <a:ext uri="{FF2B5EF4-FFF2-40B4-BE49-F238E27FC236}">
                <a16:creationId xmlns:a16="http://schemas.microsoft.com/office/drawing/2014/main" id="{D036EC65-EC47-F0C3-C761-EDE02EDFFB6E}"/>
              </a:ext>
            </a:extLst>
          </p:cNvPr>
          <p:cNvSpPr>
            <a:spLocks noGrp="1"/>
          </p:cNvSpPr>
          <p:nvPr>
            <p:ph type="sldNum" sz="quarter" idx="14"/>
          </p:nvPr>
        </p:nvSpPr>
        <p:spPr/>
        <p:txBody>
          <a:bodyPr/>
          <a:lstStyle/>
          <a:p>
            <a:fld id="{6ACBDE86-91AD-4605-99AD-6345013A9E73}" type="slidenum">
              <a:rPr lang="da-DK" smtClean="0"/>
              <a:pPr/>
              <a:t>3</a:t>
            </a:fld>
            <a:endParaRPr lang="da-DK"/>
          </a:p>
        </p:txBody>
      </p:sp>
      <p:pic>
        <p:nvPicPr>
          <p:cNvPr id="6" name="Pladsholder til indhold 6" descr="Foto af linjeføringen af Nordhavnstunnelen">
            <a:extLst>
              <a:ext uri="{FF2B5EF4-FFF2-40B4-BE49-F238E27FC236}">
                <a16:creationId xmlns:a16="http://schemas.microsoft.com/office/drawing/2014/main" id="{E9C3121B-F305-6D6B-5407-5E2980290275}"/>
              </a:ext>
              <a:ext uri="{C183D7F6-B498-43B3-948B-1728B52AA6E4}">
                <adec:decorative xmlns:adec="http://schemas.microsoft.com/office/drawing/2017/decorative" val="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8753357" y="1712405"/>
            <a:ext cx="3126414" cy="4466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Billede 6" descr="Et billede, der indeholder tekst, skærmbillede, Font/skrifttype, plakat&#10;&#10;Automatisk genereret beskrivelse">
            <a:extLst>
              <a:ext uri="{FF2B5EF4-FFF2-40B4-BE49-F238E27FC236}">
                <a16:creationId xmlns:a16="http://schemas.microsoft.com/office/drawing/2014/main" id="{5B670D87-342D-33E5-51B5-9686DCF01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0808" y="668922"/>
            <a:ext cx="624104" cy="631449"/>
          </a:xfrm>
          <a:prstGeom prst="rect">
            <a:avLst/>
          </a:prstGeom>
        </p:spPr>
      </p:pic>
    </p:spTree>
    <p:extLst>
      <p:ext uri="{BB962C8B-B14F-4D97-AF65-F5344CB8AC3E}">
        <p14:creationId xmlns:p14="http://schemas.microsoft.com/office/powerpoint/2010/main" val="38605995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79556D0-128A-3A0E-C1AD-60DADAC31B90}"/>
              </a:ext>
            </a:extLst>
          </p:cNvPr>
          <p:cNvSpPr>
            <a:spLocks noGrp="1"/>
          </p:cNvSpPr>
          <p:nvPr>
            <p:ph idx="1"/>
          </p:nvPr>
        </p:nvSpPr>
        <p:spPr>
          <a:xfrm>
            <a:off x="358802" y="1300371"/>
            <a:ext cx="5558400" cy="5430038"/>
          </a:xfrm>
        </p:spPr>
        <p:txBody>
          <a:bodyPr/>
          <a:lstStyle/>
          <a:p>
            <a:pPr marL="0" indent="0">
              <a:buNone/>
            </a:pPr>
            <a:r>
              <a:rPr lang="en-US" b="1" dirty="0" err="1"/>
              <a:t>Proces</a:t>
            </a:r>
            <a:r>
              <a:rPr lang="en-US" b="1" dirty="0"/>
              <a:t> = </a:t>
            </a:r>
            <a:r>
              <a:rPr lang="en-US" b="1" dirty="0">
                <a:solidFill>
                  <a:srgbClr val="92D050"/>
                </a:solidFill>
              </a:rPr>
              <a:t>positive</a:t>
            </a:r>
          </a:p>
          <a:p>
            <a:pPr lvl="1"/>
            <a:r>
              <a:rPr lang="da-DK" dirty="0"/>
              <a:t>Intern proces: 
Dataindsamling
Bevidsthed</a:t>
            </a:r>
            <a:endParaRPr lang="en-US" dirty="0"/>
          </a:p>
          <a:p>
            <a:pPr marL="0" indent="0">
              <a:buNone/>
            </a:pPr>
            <a:r>
              <a:rPr lang="en-US" b="1" dirty="0" err="1"/>
              <a:t>Materialer</a:t>
            </a:r>
            <a:r>
              <a:rPr lang="en-US" b="1" dirty="0"/>
              <a:t> = </a:t>
            </a:r>
            <a:r>
              <a:rPr lang="en-US" b="1" dirty="0" err="1">
                <a:solidFill>
                  <a:srgbClr val="FFC000"/>
                </a:solidFill>
              </a:rPr>
              <a:t>delvis</a:t>
            </a:r>
            <a:r>
              <a:rPr lang="en-US" b="1" dirty="0">
                <a:solidFill>
                  <a:srgbClr val="FFC000"/>
                </a:solidFill>
              </a:rPr>
              <a:t> successful</a:t>
            </a:r>
          </a:p>
          <a:p>
            <a:pPr lvl="1"/>
            <a:r>
              <a:rPr lang="da-DK" dirty="0"/>
              <a:t>Stål = overholdt
Beton = lige klaret</a:t>
            </a:r>
            <a:endParaRPr lang="en-US" dirty="0"/>
          </a:p>
          <a:p>
            <a:pPr marL="0" indent="0">
              <a:buNone/>
            </a:pPr>
            <a:r>
              <a:rPr lang="en-US" b="1" dirty="0" err="1"/>
              <a:t>Udstyr</a:t>
            </a:r>
            <a:r>
              <a:rPr lang="en-US" b="1" dirty="0"/>
              <a:t> og </a:t>
            </a:r>
            <a:r>
              <a:rPr lang="en-US" b="1" dirty="0" err="1"/>
              <a:t>maskiner</a:t>
            </a:r>
            <a:r>
              <a:rPr lang="en-US" b="1" dirty="0"/>
              <a:t> = </a:t>
            </a:r>
            <a:r>
              <a:rPr lang="en-US" b="1" dirty="0" err="1">
                <a:solidFill>
                  <a:srgbClr val="FF0000"/>
                </a:solidFill>
              </a:rPr>
              <a:t>udfordret</a:t>
            </a:r>
            <a:endParaRPr lang="en-US" b="1" dirty="0">
              <a:solidFill>
                <a:srgbClr val="FF0000"/>
              </a:solidFill>
            </a:endParaRPr>
          </a:p>
          <a:p>
            <a:pPr lvl="1"/>
            <a:r>
              <a:rPr lang="da-DK" dirty="0"/>
              <a:t>Problematisk dataindsamling
EURO-normkrav for ikke-vejgående udstyr = svært
Krav til metodetrin for skibe = realistisk krav?</a:t>
            </a:r>
            <a:endParaRPr lang="en-US" dirty="0"/>
          </a:p>
          <a:p>
            <a:pPr marL="0" indent="0">
              <a:buNone/>
            </a:pPr>
            <a:r>
              <a:rPr lang="en-US" dirty="0"/>
              <a:t> </a:t>
            </a:r>
          </a:p>
        </p:txBody>
      </p:sp>
      <p:sp>
        <p:nvSpPr>
          <p:cNvPr id="3" name="Content Placeholder 2">
            <a:extLst>
              <a:ext uri="{FF2B5EF4-FFF2-40B4-BE49-F238E27FC236}">
                <a16:creationId xmlns:a16="http://schemas.microsoft.com/office/drawing/2014/main" id="{4FCD14DD-4A7A-CA92-800C-8048E16FEECE}"/>
              </a:ext>
            </a:extLst>
          </p:cNvPr>
          <p:cNvSpPr>
            <a:spLocks noGrp="1"/>
          </p:cNvSpPr>
          <p:nvPr>
            <p:ph sz="half" idx="2"/>
          </p:nvPr>
        </p:nvSpPr>
        <p:spPr/>
        <p:txBody>
          <a:bodyPr/>
          <a:lstStyle/>
          <a:p>
            <a:pPr marL="0" indent="0">
              <a:buNone/>
            </a:pPr>
            <a:r>
              <a:rPr lang="en-US" dirty="0"/>
              <a:t>Ambition om 30% </a:t>
            </a:r>
            <a:r>
              <a:rPr lang="en-US" dirty="0" err="1"/>
              <a:t>reduktion</a:t>
            </a:r>
            <a:r>
              <a:rPr lang="en-US" dirty="0"/>
              <a:t>?</a:t>
            </a:r>
          </a:p>
          <a:p>
            <a:r>
              <a:rPr lang="en-US" dirty="0" err="1"/>
              <a:t>Stadig</a:t>
            </a:r>
            <a:r>
              <a:rPr lang="en-US" dirty="0"/>
              <a:t> </a:t>
            </a:r>
            <a:r>
              <a:rPr lang="en-US" dirty="0" err="1"/>
              <a:t>ikke</a:t>
            </a:r>
            <a:r>
              <a:rPr lang="en-US" dirty="0"/>
              <a:t> </a:t>
            </a:r>
            <a:r>
              <a:rPr lang="en-US" dirty="0" err="1"/>
              <a:t>helt</a:t>
            </a:r>
            <a:r>
              <a:rPr lang="en-US" dirty="0"/>
              <a:t> </a:t>
            </a:r>
            <a:r>
              <a:rPr lang="en-US" dirty="0" err="1"/>
              <a:t>sikker</a:t>
            </a:r>
            <a:r>
              <a:rPr lang="en-US" dirty="0"/>
              <a:t>?</a:t>
            </a:r>
          </a:p>
        </p:txBody>
      </p:sp>
      <p:sp>
        <p:nvSpPr>
          <p:cNvPr id="4" name="Slide Number Placeholder 3">
            <a:extLst>
              <a:ext uri="{FF2B5EF4-FFF2-40B4-BE49-F238E27FC236}">
                <a16:creationId xmlns:a16="http://schemas.microsoft.com/office/drawing/2014/main" id="{B323B445-0C57-587B-E6DB-DCFC950EDCE7}"/>
              </a:ext>
            </a:extLst>
          </p:cNvPr>
          <p:cNvSpPr>
            <a:spLocks noGrp="1"/>
          </p:cNvSpPr>
          <p:nvPr>
            <p:ph type="sldNum" sz="quarter" idx="12"/>
          </p:nvPr>
        </p:nvSpPr>
        <p:spPr/>
        <p:txBody>
          <a:bodyPr/>
          <a:lstStyle/>
          <a:p>
            <a:fld id="{23AA811B-2EBD-4900-905E-5BE206449611}" type="slidenum">
              <a:rPr lang="en-GB" smtClean="0"/>
              <a:pPr/>
              <a:t>30</a:t>
            </a:fld>
            <a:endParaRPr lang="en-GB" dirty="0"/>
          </a:p>
        </p:txBody>
      </p:sp>
      <p:sp>
        <p:nvSpPr>
          <p:cNvPr id="5" name="Title 4">
            <a:extLst>
              <a:ext uri="{FF2B5EF4-FFF2-40B4-BE49-F238E27FC236}">
                <a16:creationId xmlns:a16="http://schemas.microsoft.com/office/drawing/2014/main" id="{884EEDF0-F24E-B82B-79E4-EAE44B2B119C}"/>
              </a:ext>
            </a:extLst>
          </p:cNvPr>
          <p:cNvSpPr>
            <a:spLocks noGrp="1"/>
          </p:cNvSpPr>
          <p:nvPr>
            <p:ph type="title"/>
          </p:nvPr>
        </p:nvSpPr>
        <p:spPr/>
        <p:txBody>
          <a:bodyPr/>
          <a:lstStyle/>
          <a:p>
            <a:r>
              <a:rPr lang="en-US" dirty="0" err="1"/>
              <a:t>Konklusioner</a:t>
            </a:r>
            <a:endParaRPr lang="en-US" dirty="0"/>
          </a:p>
        </p:txBody>
      </p:sp>
      <p:pic>
        <p:nvPicPr>
          <p:cNvPr id="6" name="Billede 5" descr="Et billede, der indeholder tekst, skærmbillede, Font/skrifttype, plakat&#10;&#10;Automatisk genereret beskrivelse">
            <a:extLst>
              <a:ext uri="{FF2B5EF4-FFF2-40B4-BE49-F238E27FC236}">
                <a16:creationId xmlns:a16="http://schemas.microsoft.com/office/drawing/2014/main" id="{7B6F0377-4032-06D8-FA64-371CFD1FC1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spTree>
    <p:extLst>
      <p:ext uri="{BB962C8B-B14F-4D97-AF65-F5344CB8AC3E}">
        <p14:creationId xmlns:p14="http://schemas.microsoft.com/office/powerpoint/2010/main" val="71984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5E56F850-7DC5-EBAE-FCFA-6F2B545F397D}"/>
              </a:ext>
            </a:extLst>
          </p:cNvPr>
          <p:cNvSpPr>
            <a:spLocks noGrp="1"/>
          </p:cNvSpPr>
          <p:nvPr>
            <p:ph type="subTitle" idx="1"/>
          </p:nvPr>
        </p:nvSpPr>
        <p:spPr/>
        <p:txBody>
          <a:bodyPr/>
          <a:lstStyle/>
          <a:p>
            <a:r>
              <a:rPr lang="da-DK"/>
              <a:t>Den klimabevidste rejse - vejforum</a:t>
            </a:r>
          </a:p>
        </p:txBody>
      </p:sp>
      <p:sp>
        <p:nvSpPr>
          <p:cNvPr id="3" name="Titel 2">
            <a:extLst>
              <a:ext uri="{FF2B5EF4-FFF2-40B4-BE49-F238E27FC236}">
                <a16:creationId xmlns:a16="http://schemas.microsoft.com/office/drawing/2014/main" id="{AF847166-BE1A-AE7C-4C3D-209F24AFA1F7}"/>
              </a:ext>
            </a:extLst>
          </p:cNvPr>
          <p:cNvSpPr>
            <a:spLocks noGrp="1"/>
          </p:cNvSpPr>
          <p:nvPr>
            <p:ph type="title"/>
          </p:nvPr>
        </p:nvSpPr>
        <p:spPr/>
        <p:txBody>
          <a:bodyPr/>
          <a:lstStyle/>
          <a:p>
            <a:r>
              <a:rPr lang="da-DK"/>
              <a:t>Fakta om tunnelen</a:t>
            </a:r>
          </a:p>
        </p:txBody>
      </p:sp>
      <p:sp>
        <p:nvSpPr>
          <p:cNvPr id="5" name="Pladsholder til slidenummer 4">
            <a:extLst>
              <a:ext uri="{FF2B5EF4-FFF2-40B4-BE49-F238E27FC236}">
                <a16:creationId xmlns:a16="http://schemas.microsoft.com/office/drawing/2014/main" id="{288C2E32-ABF9-0F71-AB85-D343C569EB3C}"/>
              </a:ext>
            </a:extLst>
          </p:cNvPr>
          <p:cNvSpPr>
            <a:spLocks noGrp="1"/>
          </p:cNvSpPr>
          <p:nvPr>
            <p:ph type="sldNum" sz="quarter" idx="14"/>
          </p:nvPr>
        </p:nvSpPr>
        <p:spPr/>
        <p:txBody>
          <a:bodyPr/>
          <a:lstStyle/>
          <a:p>
            <a:fld id="{6ACBDE86-91AD-4605-99AD-6345013A9E73}" type="slidenum">
              <a:rPr lang="da-DK" smtClean="0"/>
              <a:pPr/>
              <a:t>4</a:t>
            </a:fld>
            <a:endParaRPr lang="da-DK"/>
          </a:p>
        </p:txBody>
      </p:sp>
      <p:pic>
        <p:nvPicPr>
          <p:cNvPr id="6" name="Pladsholder til indhold 6" descr="Foto fra anlæg af Nordhavnsvej tunnelen">
            <a:extLst>
              <a:ext uri="{FF2B5EF4-FFF2-40B4-BE49-F238E27FC236}">
                <a16:creationId xmlns:a16="http://schemas.microsoft.com/office/drawing/2014/main" id="{A543431C-EEFF-36AD-60A8-D324C3B8DA6C}"/>
              </a:ext>
              <a:ext uri="{C183D7F6-B498-43B3-948B-1728B52AA6E4}">
                <adec:decorative xmlns:adec="http://schemas.microsoft.com/office/drawing/2017/decorative" val="0"/>
              </a:ext>
            </a:extLst>
          </p:cNvPr>
          <p:cNvPicPr>
            <a:picLocks noChangeAspect="1"/>
          </p:cNvPicPr>
          <p:nvPr/>
        </p:nvPicPr>
        <p:blipFill rotWithShape="1">
          <a:blip r:embed="rId2"/>
          <a:srcRect l="50642" t="25922" r="16479" b="16425"/>
          <a:stretch/>
        </p:blipFill>
        <p:spPr bwMode="auto">
          <a:xfrm>
            <a:off x="8006288" y="1707673"/>
            <a:ext cx="3899075" cy="427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Pladsholder til indhold 3" descr="Længde 1,4 kilometer&#10;Hastighed 60 km/t&#10;Antal Spor: 4&#10;Tværsnit: 9 meter- det samme som Nordhavnsvejstunnelen&#10;Tunnelhøjde: cirka 5,5 meter over vejbane- med den højde er der plads til skilte og ventilation&#10;Tunnel og ramper er tilpasset modulvogntog og 15 meter busser&#10;">
            <a:extLst>
              <a:ext uri="{FF2B5EF4-FFF2-40B4-BE49-F238E27FC236}">
                <a16:creationId xmlns:a16="http://schemas.microsoft.com/office/drawing/2014/main" id="{FD3F8FCC-417F-884E-C916-0F5EF1E856E7}"/>
              </a:ext>
              <a:ext uri="{C183D7F6-B498-43B3-948B-1728B52AA6E4}">
                <adec:decorative xmlns:adec="http://schemas.microsoft.com/office/drawing/2017/decorative" val="0"/>
              </a:ext>
            </a:extLst>
          </p:cNvPr>
          <p:cNvSpPr txBox="1">
            <a:spLocks/>
          </p:cNvSpPr>
          <p:nvPr/>
        </p:nvSpPr>
        <p:spPr bwMode="auto">
          <a:xfrm>
            <a:off x="805561" y="1774633"/>
            <a:ext cx="10577512" cy="462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16000" indent="-216000" algn="l" rtl="0" eaLnBrk="1" fontAlgn="base" hangingPunct="1">
              <a:lnSpc>
                <a:spcPct val="102000"/>
              </a:lnSpc>
              <a:spcBef>
                <a:spcPts val="600"/>
              </a:spcBef>
              <a:spcAft>
                <a:spcPts val="600"/>
              </a:spcAft>
              <a:buSzPct val="70000"/>
              <a:buFont typeface="Arial" pitchFamily="34" charset="0"/>
              <a:buChar char="•"/>
              <a:defRPr sz="2000">
                <a:solidFill>
                  <a:schemeClr val="tx1"/>
                </a:solidFill>
                <a:latin typeface="+mn-lt"/>
                <a:ea typeface="+mn-ea"/>
                <a:cs typeface="Arial" pitchFamily="34" charset="0"/>
              </a:defRPr>
            </a:lvl1pPr>
            <a:lvl2pPr marL="828000" indent="-180000" algn="l" rtl="0" eaLnBrk="1" fontAlgn="base" hangingPunct="1">
              <a:lnSpc>
                <a:spcPct val="102000"/>
              </a:lnSpc>
              <a:spcBef>
                <a:spcPts val="600"/>
              </a:spcBef>
              <a:spcAft>
                <a:spcPts val="600"/>
              </a:spcAft>
              <a:buSzPct val="70000"/>
              <a:buFont typeface="Arial" pitchFamily="34" charset="0"/>
              <a:buChar char="•"/>
              <a:defRPr sz="1800">
                <a:solidFill>
                  <a:schemeClr val="tx1"/>
                </a:solidFill>
                <a:latin typeface="+mn-lt"/>
                <a:cs typeface="Arial" pitchFamily="34" charset="0"/>
              </a:defRPr>
            </a:lvl2pPr>
            <a:lvl3pPr marL="1242000" indent="-180000" algn="l" rtl="0" eaLnBrk="1" fontAlgn="base" hangingPunct="1">
              <a:lnSpc>
                <a:spcPct val="102000"/>
              </a:lnSpc>
              <a:spcBef>
                <a:spcPts val="600"/>
              </a:spcBef>
              <a:spcAft>
                <a:spcPts val="600"/>
              </a:spcAft>
              <a:buSzPct val="70000"/>
              <a:buFont typeface="Arial" pitchFamily="34" charset="0"/>
              <a:buChar char="•"/>
              <a:defRPr sz="1600" i="1">
                <a:solidFill>
                  <a:schemeClr val="tx1"/>
                </a:solidFill>
                <a:latin typeface="+mn-lt"/>
                <a:cs typeface="Arial" pitchFamily="34" charset="0"/>
              </a:defRPr>
            </a:lvl3pPr>
            <a:lvl4pPr marL="1728000" indent="-252000" algn="l" rtl="0" eaLnBrk="1" fontAlgn="base" hangingPunct="1">
              <a:lnSpc>
                <a:spcPct val="102000"/>
              </a:lnSpc>
              <a:spcBef>
                <a:spcPts val="600"/>
              </a:spcBef>
              <a:spcAft>
                <a:spcPts val="600"/>
              </a:spcAft>
              <a:buChar char="–"/>
              <a:defRPr sz="1600" i="1">
                <a:solidFill>
                  <a:schemeClr val="tx1"/>
                </a:solidFill>
                <a:latin typeface="+mn-lt"/>
                <a:cs typeface="Arial" charset="0"/>
              </a:defRPr>
            </a:lvl4pPr>
            <a:lvl5pPr marL="2160000" indent="-252000" algn="l" rtl="0" eaLnBrk="1" fontAlgn="base" hangingPunct="1">
              <a:lnSpc>
                <a:spcPct val="102000"/>
              </a:lnSpc>
              <a:spcBef>
                <a:spcPts val="600"/>
              </a:spcBef>
              <a:spcAft>
                <a:spcPts val="600"/>
              </a:spcAft>
              <a:buChar char="–"/>
              <a:defRPr sz="1600" i="1">
                <a:solidFill>
                  <a:schemeClr val="tx1"/>
                </a:solidFill>
                <a:latin typeface="+mn-lt"/>
                <a:cs typeface="Arial" charset="0"/>
              </a:defRPr>
            </a:lvl5pPr>
            <a:lvl6pPr marL="2160000" indent="-252000" algn="l" rtl="0" eaLnBrk="1" fontAlgn="base" hangingPunct="1">
              <a:spcBef>
                <a:spcPts val="600"/>
              </a:spcBef>
              <a:spcAft>
                <a:spcPts val="600"/>
              </a:spcAft>
              <a:buChar char="–"/>
              <a:defRPr sz="1600" i="1">
                <a:solidFill>
                  <a:schemeClr val="tx1"/>
                </a:solidFill>
                <a:latin typeface="+mn-lt"/>
              </a:defRPr>
            </a:lvl6pPr>
            <a:lvl7pPr marL="2160000" indent="-252000" algn="l" rtl="0" eaLnBrk="1" fontAlgn="base" hangingPunct="1">
              <a:spcBef>
                <a:spcPts val="600"/>
              </a:spcBef>
              <a:spcAft>
                <a:spcPts val="600"/>
              </a:spcAft>
              <a:buChar char="–"/>
              <a:defRPr sz="1600" i="1">
                <a:solidFill>
                  <a:schemeClr val="tx1"/>
                </a:solidFill>
                <a:latin typeface="+mn-lt"/>
              </a:defRPr>
            </a:lvl7pPr>
            <a:lvl8pPr marL="2160000" indent="-252000" algn="l" rtl="0" eaLnBrk="1" fontAlgn="base" hangingPunct="1">
              <a:spcBef>
                <a:spcPts val="600"/>
              </a:spcBef>
              <a:spcAft>
                <a:spcPts val="600"/>
              </a:spcAft>
              <a:buChar char="–"/>
              <a:defRPr sz="1600" i="1">
                <a:solidFill>
                  <a:schemeClr val="tx1"/>
                </a:solidFill>
                <a:latin typeface="+mn-lt"/>
              </a:defRPr>
            </a:lvl8pPr>
            <a:lvl9pPr marL="2160000" indent="-252000" algn="l" rtl="0" eaLnBrk="1" fontAlgn="base" hangingPunct="1">
              <a:spcBef>
                <a:spcPts val="600"/>
              </a:spcBef>
              <a:spcAft>
                <a:spcPts val="600"/>
              </a:spcAft>
              <a:buChar char="–"/>
              <a:defRPr sz="1600" i="1">
                <a:solidFill>
                  <a:schemeClr val="tx1"/>
                </a:solidFill>
                <a:latin typeface="+mn-lt"/>
              </a:defRPr>
            </a:lvl9pPr>
          </a:lstStyle>
          <a:p>
            <a:pPr marL="0" indent="0">
              <a:buNone/>
            </a:pPr>
            <a:r>
              <a:rPr lang="da-DK" kern="0"/>
              <a:t>Længde </a:t>
            </a:r>
            <a:r>
              <a:rPr lang="da-DK" sz="3600" b="1" kern="0">
                <a:solidFill>
                  <a:srgbClr val="0057AB"/>
                </a:solidFill>
              </a:rPr>
              <a:t>1,4</a:t>
            </a:r>
            <a:r>
              <a:rPr lang="da-DK" kern="0"/>
              <a:t> kilometer</a:t>
            </a:r>
          </a:p>
          <a:p>
            <a:pPr marL="0" indent="0">
              <a:buNone/>
            </a:pPr>
            <a:r>
              <a:rPr lang="da-DK" kern="0"/>
              <a:t>Hastighed </a:t>
            </a:r>
            <a:r>
              <a:rPr lang="da-DK" sz="3600" b="1" kern="0">
                <a:solidFill>
                  <a:srgbClr val="0057AB"/>
                </a:solidFill>
              </a:rPr>
              <a:t>60</a:t>
            </a:r>
            <a:r>
              <a:rPr lang="da-DK" kern="0"/>
              <a:t> km/t</a:t>
            </a:r>
          </a:p>
          <a:p>
            <a:pPr marL="0" indent="0">
              <a:buNone/>
            </a:pPr>
            <a:r>
              <a:rPr lang="da-DK" kern="0"/>
              <a:t>Antal Spor: </a:t>
            </a:r>
            <a:r>
              <a:rPr lang="da-DK" sz="3600" b="1" kern="0">
                <a:solidFill>
                  <a:srgbClr val="0057AB"/>
                </a:solidFill>
              </a:rPr>
              <a:t>4</a:t>
            </a:r>
          </a:p>
          <a:p>
            <a:pPr marL="0" indent="0">
              <a:buNone/>
            </a:pPr>
            <a:r>
              <a:rPr lang="da-DK" kern="0"/>
              <a:t>Tværsnit: </a:t>
            </a:r>
            <a:r>
              <a:rPr lang="da-DK" sz="3600" b="1" kern="0">
                <a:solidFill>
                  <a:srgbClr val="0057AB"/>
                </a:solidFill>
              </a:rPr>
              <a:t>9</a:t>
            </a:r>
            <a:r>
              <a:rPr lang="da-DK" kern="0"/>
              <a:t> meter</a:t>
            </a:r>
            <a:br>
              <a:rPr lang="da-DK" kern="0"/>
            </a:br>
            <a:r>
              <a:rPr lang="da-DK" kern="0"/>
              <a:t>- det samme som </a:t>
            </a:r>
            <a:r>
              <a:rPr lang="da-DK" kern="0" err="1"/>
              <a:t>Nordhavnsvejstunnelen</a:t>
            </a:r>
            <a:endParaRPr lang="da-DK" kern="0"/>
          </a:p>
          <a:p>
            <a:pPr marL="0" indent="0">
              <a:buNone/>
            </a:pPr>
            <a:r>
              <a:rPr lang="da-DK" kern="0"/>
              <a:t>Tunnelhøjde: cirka </a:t>
            </a:r>
            <a:r>
              <a:rPr lang="da-DK" sz="3600" b="1" kern="0">
                <a:solidFill>
                  <a:srgbClr val="0057AB"/>
                </a:solidFill>
              </a:rPr>
              <a:t>5,5 </a:t>
            </a:r>
            <a:r>
              <a:rPr lang="da-DK" kern="0"/>
              <a:t>meter over vejbane</a:t>
            </a:r>
            <a:br>
              <a:rPr lang="da-DK" kern="0"/>
            </a:br>
            <a:r>
              <a:rPr lang="da-DK" kern="0"/>
              <a:t>- med den højde er der plads til skilte og ventilation</a:t>
            </a:r>
          </a:p>
          <a:p>
            <a:pPr marL="0" indent="0">
              <a:buNone/>
            </a:pPr>
            <a:r>
              <a:rPr lang="da-DK" kern="0"/>
              <a:t>Tunnel og ramper er tilpasset modulvogntog og 15 meter busser</a:t>
            </a:r>
          </a:p>
        </p:txBody>
      </p:sp>
      <p:pic>
        <p:nvPicPr>
          <p:cNvPr id="4" name="Billede 3" descr="Et billede, der indeholder tekst, skærmbillede, Font/skrifttype, plakat&#10;&#10;Automatisk genereret beskrivelse">
            <a:extLst>
              <a:ext uri="{FF2B5EF4-FFF2-40B4-BE49-F238E27FC236}">
                <a16:creationId xmlns:a16="http://schemas.microsoft.com/office/drawing/2014/main" id="{0B9810FB-D511-FD11-9008-E65FAA2D2F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spTree>
    <p:extLst>
      <p:ext uri="{BB962C8B-B14F-4D97-AF65-F5344CB8AC3E}">
        <p14:creationId xmlns:p14="http://schemas.microsoft.com/office/powerpoint/2010/main" val="3893564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542D4EAA-98C5-3AC4-8C60-F5E64B93CF8F}"/>
              </a:ext>
            </a:extLst>
          </p:cNvPr>
          <p:cNvSpPr>
            <a:spLocks noGrp="1"/>
          </p:cNvSpPr>
          <p:nvPr>
            <p:ph type="subTitle" idx="1"/>
          </p:nvPr>
        </p:nvSpPr>
        <p:spPr/>
        <p:txBody>
          <a:bodyPr/>
          <a:lstStyle/>
          <a:p>
            <a:r>
              <a:rPr lang="da-DK"/>
              <a:t>Den klimabevidste rejse - vejforum</a:t>
            </a:r>
          </a:p>
        </p:txBody>
      </p:sp>
      <p:sp>
        <p:nvSpPr>
          <p:cNvPr id="3" name="Titel 2">
            <a:extLst>
              <a:ext uri="{FF2B5EF4-FFF2-40B4-BE49-F238E27FC236}">
                <a16:creationId xmlns:a16="http://schemas.microsoft.com/office/drawing/2014/main" id="{B8D7F9DA-FF7E-DE2C-5F34-0323D6091F13}"/>
              </a:ext>
            </a:extLst>
          </p:cNvPr>
          <p:cNvSpPr>
            <a:spLocks noGrp="1"/>
          </p:cNvSpPr>
          <p:nvPr>
            <p:ph type="title"/>
          </p:nvPr>
        </p:nvSpPr>
        <p:spPr/>
        <p:txBody>
          <a:bodyPr/>
          <a:lstStyle/>
          <a:p>
            <a:r>
              <a:rPr lang="da-DK"/>
              <a:t>4 aktører</a:t>
            </a:r>
          </a:p>
        </p:txBody>
      </p:sp>
      <p:sp>
        <p:nvSpPr>
          <p:cNvPr id="5" name="Pladsholder til slidenummer 4">
            <a:extLst>
              <a:ext uri="{FF2B5EF4-FFF2-40B4-BE49-F238E27FC236}">
                <a16:creationId xmlns:a16="http://schemas.microsoft.com/office/drawing/2014/main" id="{90DE9D3F-DF95-EE93-EA0D-CE683D7F6A83}"/>
              </a:ext>
            </a:extLst>
          </p:cNvPr>
          <p:cNvSpPr>
            <a:spLocks noGrp="1"/>
          </p:cNvSpPr>
          <p:nvPr>
            <p:ph type="sldNum" sz="quarter" idx="14"/>
          </p:nvPr>
        </p:nvSpPr>
        <p:spPr/>
        <p:txBody>
          <a:bodyPr/>
          <a:lstStyle/>
          <a:p>
            <a:fld id="{6ACBDE86-91AD-4605-99AD-6345013A9E73}" type="slidenum">
              <a:rPr lang="da-DK" smtClean="0"/>
              <a:pPr/>
              <a:t>5</a:t>
            </a:fld>
            <a:endParaRPr lang="da-DK"/>
          </a:p>
        </p:txBody>
      </p:sp>
      <p:sp>
        <p:nvSpPr>
          <p:cNvPr id="6" name="Pladsholder til indhold 8" descr="Vejdirektoratet er bygherre og skal anlægge Nordhavnstunnelen på vegne af Københavns Kommune.&#10;Når tunnelen står færdig, overdrages den til Københavns Kommune, der vil stå for driften.&#10;Projektet udføres i tæt samarbejde mellem Vejdirektoratet, Københavns Kommune og By &amp; Havn.&#10;Projektet finansieres af Københavns Kommune, By &amp; Havn og selskabet for Lynetteholmen.&#10;">
            <a:extLst>
              <a:ext uri="{FF2B5EF4-FFF2-40B4-BE49-F238E27FC236}">
                <a16:creationId xmlns:a16="http://schemas.microsoft.com/office/drawing/2014/main" id="{3AB944A7-1FCC-AE4C-50DE-C8DC0715D013}"/>
              </a:ext>
              <a:ext uri="{C183D7F6-B498-43B3-948B-1728B52AA6E4}">
                <adec:decorative xmlns:adec="http://schemas.microsoft.com/office/drawing/2017/decorative" val="0"/>
              </a:ext>
            </a:extLst>
          </p:cNvPr>
          <p:cNvSpPr txBox="1">
            <a:spLocks noGrp="1"/>
          </p:cNvSpPr>
          <p:nvPr>
            <p:ph sz="quarter" idx="21"/>
          </p:nvPr>
        </p:nvSpPr>
        <p:spPr bwMode="auto">
          <a:xfrm>
            <a:off x="357981" y="1647104"/>
            <a:ext cx="9877425"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216000" indent="-216000" algn="l" rtl="0" eaLnBrk="1" fontAlgn="base" hangingPunct="1">
              <a:lnSpc>
                <a:spcPct val="102000"/>
              </a:lnSpc>
              <a:spcBef>
                <a:spcPts val="600"/>
              </a:spcBef>
              <a:spcAft>
                <a:spcPts val="600"/>
              </a:spcAft>
              <a:buSzPct val="70000"/>
              <a:buFont typeface="Arial" pitchFamily="34" charset="0"/>
              <a:buChar char="•"/>
              <a:defRPr sz="2000">
                <a:solidFill>
                  <a:schemeClr val="tx1"/>
                </a:solidFill>
                <a:latin typeface="+mn-lt"/>
                <a:ea typeface="+mn-ea"/>
                <a:cs typeface="Arial" pitchFamily="34" charset="0"/>
              </a:defRPr>
            </a:lvl1pPr>
            <a:lvl2pPr marL="828000" indent="-180000" algn="l" rtl="0" eaLnBrk="1" fontAlgn="base" hangingPunct="1">
              <a:lnSpc>
                <a:spcPct val="102000"/>
              </a:lnSpc>
              <a:spcBef>
                <a:spcPts val="600"/>
              </a:spcBef>
              <a:spcAft>
                <a:spcPts val="600"/>
              </a:spcAft>
              <a:buSzPct val="70000"/>
              <a:buFont typeface="Arial" pitchFamily="34" charset="0"/>
              <a:buChar char="•"/>
              <a:defRPr sz="1800">
                <a:solidFill>
                  <a:schemeClr val="tx1"/>
                </a:solidFill>
                <a:latin typeface="+mn-lt"/>
                <a:cs typeface="Arial" pitchFamily="34" charset="0"/>
              </a:defRPr>
            </a:lvl2pPr>
            <a:lvl3pPr marL="1242000" indent="-180000" algn="l" rtl="0" eaLnBrk="1" fontAlgn="base" hangingPunct="1">
              <a:lnSpc>
                <a:spcPct val="102000"/>
              </a:lnSpc>
              <a:spcBef>
                <a:spcPts val="600"/>
              </a:spcBef>
              <a:spcAft>
                <a:spcPts val="600"/>
              </a:spcAft>
              <a:buSzPct val="70000"/>
              <a:buFont typeface="Arial" pitchFamily="34" charset="0"/>
              <a:buChar char="•"/>
              <a:defRPr sz="1600" i="1">
                <a:solidFill>
                  <a:schemeClr val="tx1"/>
                </a:solidFill>
                <a:latin typeface="+mn-lt"/>
                <a:cs typeface="Arial" pitchFamily="34" charset="0"/>
              </a:defRPr>
            </a:lvl3pPr>
            <a:lvl4pPr marL="1728000" indent="-252000" algn="l" rtl="0" eaLnBrk="1" fontAlgn="base" hangingPunct="1">
              <a:lnSpc>
                <a:spcPct val="102000"/>
              </a:lnSpc>
              <a:spcBef>
                <a:spcPts val="600"/>
              </a:spcBef>
              <a:spcAft>
                <a:spcPts val="600"/>
              </a:spcAft>
              <a:buChar char="–"/>
              <a:defRPr sz="1600" i="1">
                <a:solidFill>
                  <a:schemeClr val="tx1"/>
                </a:solidFill>
                <a:latin typeface="+mn-lt"/>
                <a:cs typeface="Arial" charset="0"/>
              </a:defRPr>
            </a:lvl4pPr>
            <a:lvl5pPr marL="2160000" indent="-252000" algn="l" rtl="0" eaLnBrk="1" fontAlgn="base" hangingPunct="1">
              <a:lnSpc>
                <a:spcPct val="102000"/>
              </a:lnSpc>
              <a:spcBef>
                <a:spcPts val="600"/>
              </a:spcBef>
              <a:spcAft>
                <a:spcPts val="600"/>
              </a:spcAft>
              <a:buChar char="–"/>
              <a:defRPr sz="1600" i="1">
                <a:solidFill>
                  <a:schemeClr val="tx1"/>
                </a:solidFill>
                <a:latin typeface="+mn-lt"/>
                <a:cs typeface="Arial" charset="0"/>
              </a:defRPr>
            </a:lvl5pPr>
            <a:lvl6pPr marL="2160000" indent="-252000" algn="l" rtl="0" eaLnBrk="1" fontAlgn="base" hangingPunct="1">
              <a:spcBef>
                <a:spcPts val="600"/>
              </a:spcBef>
              <a:spcAft>
                <a:spcPts val="600"/>
              </a:spcAft>
              <a:buChar char="–"/>
              <a:defRPr sz="1600" i="1">
                <a:solidFill>
                  <a:schemeClr val="tx1"/>
                </a:solidFill>
                <a:latin typeface="+mn-lt"/>
              </a:defRPr>
            </a:lvl6pPr>
            <a:lvl7pPr marL="2160000" indent="-252000" algn="l" rtl="0" eaLnBrk="1" fontAlgn="base" hangingPunct="1">
              <a:spcBef>
                <a:spcPts val="600"/>
              </a:spcBef>
              <a:spcAft>
                <a:spcPts val="600"/>
              </a:spcAft>
              <a:buChar char="–"/>
              <a:defRPr sz="1600" i="1">
                <a:solidFill>
                  <a:schemeClr val="tx1"/>
                </a:solidFill>
                <a:latin typeface="+mn-lt"/>
              </a:defRPr>
            </a:lvl7pPr>
            <a:lvl8pPr marL="2160000" indent="-252000" algn="l" rtl="0" eaLnBrk="1" fontAlgn="base" hangingPunct="1">
              <a:spcBef>
                <a:spcPts val="600"/>
              </a:spcBef>
              <a:spcAft>
                <a:spcPts val="600"/>
              </a:spcAft>
              <a:buChar char="–"/>
              <a:defRPr sz="1600" i="1">
                <a:solidFill>
                  <a:schemeClr val="tx1"/>
                </a:solidFill>
                <a:latin typeface="+mn-lt"/>
              </a:defRPr>
            </a:lvl8pPr>
            <a:lvl9pPr marL="2160000" indent="-252000" algn="l" rtl="0" eaLnBrk="1" fontAlgn="base" hangingPunct="1">
              <a:spcBef>
                <a:spcPts val="600"/>
              </a:spcBef>
              <a:spcAft>
                <a:spcPts val="600"/>
              </a:spcAft>
              <a:buChar char="–"/>
              <a:defRPr sz="1600" i="1">
                <a:solidFill>
                  <a:schemeClr val="tx1"/>
                </a:solidFill>
                <a:latin typeface="+mn-lt"/>
              </a:defRPr>
            </a:lvl9pPr>
          </a:lstStyle>
          <a:p>
            <a:pPr marL="0" indent="0">
              <a:buFont typeface="Arial" pitchFamily="34" charset="0"/>
              <a:buNone/>
            </a:pPr>
            <a:r>
              <a:rPr lang="da-DK" sz="3600" b="1" kern="0" dirty="0">
                <a:solidFill>
                  <a:srgbClr val="0057AB"/>
                </a:solidFill>
              </a:rPr>
              <a:t>Vejdirektoratet </a:t>
            </a:r>
            <a:r>
              <a:rPr lang="da-DK" kern="0" dirty="0"/>
              <a:t>er bygherre og skal anlægge Nordhavnstunnelen på vegne af Københavns Kommune.</a:t>
            </a:r>
          </a:p>
          <a:p>
            <a:pPr marL="0" indent="0">
              <a:buFont typeface="Arial" pitchFamily="34" charset="0"/>
              <a:buNone/>
            </a:pPr>
            <a:r>
              <a:rPr lang="da-DK" kern="0" dirty="0"/>
              <a:t>Når tunnelen står færdig, overdrages den til </a:t>
            </a:r>
            <a:r>
              <a:rPr lang="da-DK" sz="3600" b="1" kern="0" dirty="0">
                <a:solidFill>
                  <a:srgbClr val="0057AB"/>
                </a:solidFill>
              </a:rPr>
              <a:t>Københavns Kommune</a:t>
            </a:r>
            <a:r>
              <a:rPr lang="da-DK" kern="0" dirty="0"/>
              <a:t>, der vil stå for driften.</a:t>
            </a:r>
          </a:p>
          <a:p>
            <a:pPr marL="0" indent="0">
              <a:buFont typeface="Arial" pitchFamily="34" charset="0"/>
              <a:buNone/>
            </a:pPr>
            <a:r>
              <a:rPr lang="da-DK" kern="0" dirty="0"/>
              <a:t>Projektet udføres i tæt samarbejde mellem Vejdirektoratet, Københavns Kommune og </a:t>
            </a:r>
            <a:r>
              <a:rPr lang="da-DK" sz="3600" b="1" kern="0" dirty="0">
                <a:solidFill>
                  <a:srgbClr val="0057AB"/>
                </a:solidFill>
              </a:rPr>
              <a:t>By &amp; Havn</a:t>
            </a:r>
            <a:r>
              <a:rPr lang="da-DK" kern="0" dirty="0"/>
              <a:t>. Projektet finansieres af Københavns Kommune, By &amp; Havn og selskabet for Lynetteholmen.</a:t>
            </a:r>
          </a:p>
          <a:p>
            <a:pPr marL="0" indent="0">
              <a:buFont typeface="Arial" pitchFamily="34" charset="0"/>
              <a:buNone/>
            </a:pPr>
            <a:r>
              <a:rPr lang="da-DK" sz="3600" b="1" dirty="0">
                <a:solidFill>
                  <a:srgbClr val="0057AB"/>
                </a:solidFill>
              </a:rPr>
              <a:t>BESIX – MTH JV </a:t>
            </a:r>
            <a:r>
              <a:rPr lang="da-DK" dirty="0"/>
              <a:t>er entreprenør på opgaven, så det er dem, der bygger tunnelen.</a:t>
            </a:r>
            <a:endParaRPr lang="da-DK" kern="0" dirty="0"/>
          </a:p>
          <a:p>
            <a:pPr marL="0" indent="0">
              <a:buFont typeface="Arial" pitchFamily="34" charset="0"/>
              <a:buNone/>
            </a:pPr>
            <a:endParaRPr lang="da-DK" kern="0" dirty="0"/>
          </a:p>
        </p:txBody>
      </p:sp>
      <p:pic>
        <p:nvPicPr>
          <p:cNvPr id="4" name="Billede 3" descr="Et billede, der indeholder tekst, skærmbillede, Font/skrifttype, plakat&#10;&#10;Automatisk genereret beskrivelse">
            <a:extLst>
              <a:ext uri="{FF2B5EF4-FFF2-40B4-BE49-F238E27FC236}">
                <a16:creationId xmlns:a16="http://schemas.microsoft.com/office/drawing/2014/main" id="{F819F41D-DDE8-A63B-F9C3-F03D7C96AF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4980" y="702478"/>
            <a:ext cx="624104" cy="631449"/>
          </a:xfrm>
          <a:prstGeom prst="rect">
            <a:avLst/>
          </a:prstGeom>
        </p:spPr>
      </p:pic>
    </p:spTree>
    <p:extLst>
      <p:ext uri="{BB962C8B-B14F-4D97-AF65-F5344CB8AC3E}">
        <p14:creationId xmlns:p14="http://schemas.microsoft.com/office/powerpoint/2010/main" val="1975830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6D7159CC-1E72-F28C-6682-A3292AB0124B}"/>
              </a:ext>
            </a:extLst>
          </p:cNvPr>
          <p:cNvSpPr>
            <a:spLocks noGrp="1"/>
          </p:cNvSpPr>
          <p:nvPr>
            <p:ph type="subTitle" idx="1"/>
          </p:nvPr>
        </p:nvSpPr>
        <p:spPr/>
        <p:txBody>
          <a:bodyPr/>
          <a:lstStyle/>
          <a:p>
            <a:r>
              <a:rPr lang="da-DK" dirty="0"/>
              <a:t>Den klimabevidste rejse - vejforum</a:t>
            </a:r>
          </a:p>
        </p:txBody>
      </p:sp>
      <p:sp>
        <p:nvSpPr>
          <p:cNvPr id="3" name="Titel 2">
            <a:extLst>
              <a:ext uri="{FF2B5EF4-FFF2-40B4-BE49-F238E27FC236}">
                <a16:creationId xmlns:a16="http://schemas.microsoft.com/office/drawing/2014/main" id="{61A08C06-04D8-EB06-A920-89EB2D665B18}"/>
              </a:ext>
            </a:extLst>
          </p:cNvPr>
          <p:cNvSpPr>
            <a:spLocks noGrp="1"/>
          </p:cNvSpPr>
          <p:nvPr>
            <p:ph type="title"/>
          </p:nvPr>
        </p:nvSpPr>
        <p:spPr/>
        <p:txBody>
          <a:bodyPr/>
          <a:lstStyle/>
          <a:p>
            <a:r>
              <a:rPr lang="da-DK" dirty="0"/>
              <a:t>Første gang…</a:t>
            </a:r>
          </a:p>
        </p:txBody>
      </p:sp>
      <p:sp>
        <p:nvSpPr>
          <p:cNvPr id="4" name="Pladsholder til indhold 3">
            <a:extLst>
              <a:ext uri="{FF2B5EF4-FFF2-40B4-BE49-F238E27FC236}">
                <a16:creationId xmlns:a16="http://schemas.microsoft.com/office/drawing/2014/main" id="{660DAAEF-F453-78D5-BEE2-F5EE13814B18}"/>
              </a:ext>
            </a:extLst>
          </p:cNvPr>
          <p:cNvSpPr>
            <a:spLocks noGrp="1"/>
          </p:cNvSpPr>
          <p:nvPr>
            <p:ph sz="quarter" idx="21"/>
          </p:nvPr>
        </p:nvSpPr>
        <p:spPr>
          <a:xfrm>
            <a:off x="386854" y="1700213"/>
            <a:ext cx="11505109" cy="4478337"/>
          </a:xfrm>
        </p:spPr>
        <p:txBody>
          <a:bodyPr/>
          <a:lstStyle/>
          <a:p>
            <a:pPr marL="0" indent="0">
              <a:buNone/>
            </a:pPr>
            <a:r>
              <a:rPr lang="da-DK" sz="2000" dirty="0"/>
              <a:t>Nordhavnstunnelen er det første store anlægsprojekt, hvor Vejdirektoratet går all in på klimaregnskab i anlægsfasen.</a:t>
            </a:r>
          </a:p>
          <a:p>
            <a:pPr marL="0" indent="0">
              <a:buNone/>
            </a:pPr>
            <a:endParaRPr lang="da-DK" sz="2000" dirty="0"/>
          </a:p>
          <a:p>
            <a:pPr marL="0" indent="0">
              <a:buNone/>
            </a:pPr>
            <a:r>
              <a:rPr lang="da-DK" sz="2000" b="1" dirty="0">
                <a:solidFill>
                  <a:srgbClr val="005EB8"/>
                </a:solidFill>
              </a:rPr>
              <a:t>Det betyder </a:t>
            </a:r>
            <a:r>
              <a:rPr lang="da-DK" sz="2000" dirty="0"/>
              <a:t>at der både hos Vejdirektoratet og entreprenøren er en bæredygtighedsmanager, som holder styr på </a:t>
            </a:r>
            <a:r>
              <a:rPr lang="da-DK" sz="2000" dirty="0" err="1"/>
              <a:t>EPDer</a:t>
            </a:r>
            <a:r>
              <a:rPr lang="da-DK" sz="2000" dirty="0"/>
              <a:t>, beregner CO2 aftryk mv.</a:t>
            </a:r>
            <a:endParaRPr lang="da-DK" sz="2000" b="1" dirty="0"/>
          </a:p>
        </p:txBody>
      </p:sp>
      <p:sp>
        <p:nvSpPr>
          <p:cNvPr id="5" name="Pladsholder til slidenummer 4">
            <a:extLst>
              <a:ext uri="{FF2B5EF4-FFF2-40B4-BE49-F238E27FC236}">
                <a16:creationId xmlns:a16="http://schemas.microsoft.com/office/drawing/2014/main" id="{5619D499-F8CF-A610-3FC3-34DD69D8E721}"/>
              </a:ext>
            </a:extLst>
          </p:cNvPr>
          <p:cNvSpPr>
            <a:spLocks noGrp="1"/>
          </p:cNvSpPr>
          <p:nvPr>
            <p:ph type="sldNum" sz="quarter" idx="14"/>
          </p:nvPr>
        </p:nvSpPr>
        <p:spPr/>
        <p:txBody>
          <a:bodyPr/>
          <a:lstStyle/>
          <a:p>
            <a:fld id="{6ACBDE86-91AD-4605-99AD-6345013A9E73}" type="slidenum">
              <a:rPr lang="da-DK" smtClean="0"/>
              <a:pPr/>
              <a:t>6</a:t>
            </a:fld>
            <a:endParaRPr lang="da-DK" dirty="0"/>
          </a:p>
        </p:txBody>
      </p:sp>
      <p:pic>
        <p:nvPicPr>
          <p:cNvPr id="6" name="Billede 5" descr="Et billede, der indeholder tekst, skærmbillede, Font/skrifttype, plakat&#10;&#10;Automatisk genereret beskrivelse">
            <a:extLst>
              <a:ext uri="{FF2B5EF4-FFF2-40B4-BE49-F238E27FC236}">
                <a16:creationId xmlns:a16="http://schemas.microsoft.com/office/drawing/2014/main" id="{A5671BC0-147C-E60C-1C1F-6C6B850DFF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spTree>
    <p:extLst>
      <p:ext uri="{BB962C8B-B14F-4D97-AF65-F5344CB8AC3E}">
        <p14:creationId xmlns:p14="http://schemas.microsoft.com/office/powerpoint/2010/main" val="3012832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6D7159CC-1E72-F28C-6682-A3292AB0124B}"/>
              </a:ext>
            </a:extLst>
          </p:cNvPr>
          <p:cNvSpPr>
            <a:spLocks noGrp="1"/>
          </p:cNvSpPr>
          <p:nvPr>
            <p:ph type="subTitle" idx="1"/>
          </p:nvPr>
        </p:nvSpPr>
        <p:spPr/>
        <p:txBody>
          <a:bodyPr/>
          <a:lstStyle/>
          <a:p>
            <a:r>
              <a:rPr lang="da-DK" dirty="0"/>
              <a:t>Den klimabevidste rejse - vejforum</a:t>
            </a:r>
          </a:p>
        </p:txBody>
      </p:sp>
      <p:sp>
        <p:nvSpPr>
          <p:cNvPr id="3" name="Titel 2">
            <a:extLst>
              <a:ext uri="{FF2B5EF4-FFF2-40B4-BE49-F238E27FC236}">
                <a16:creationId xmlns:a16="http://schemas.microsoft.com/office/drawing/2014/main" id="{61A08C06-04D8-EB06-A920-89EB2D665B18}"/>
              </a:ext>
            </a:extLst>
          </p:cNvPr>
          <p:cNvSpPr>
            <a:spLocks noGrp="1"/>
          </p:cNvSpPr>
          <p:nvPr>
            <p:ph type="title"/>
          </p:nvPr>
        </p:nvSpPr>
        <p:spPr/>
        <p:txBody>
          <a:bodyPr/>
          <a:lstStyle/>
          <a:p>
            <a:r>
              <a:rPr lang="da-DK" dirty="0"/>
              <a:t>Målet</a:t>
            </a:r>
          </a:p>
        </p:txBody>
      </p:sp>
      <p:sp>
        <p:nvSpPr>
          <p:cNvPr id="4" name="Pladsholder til indhold 3">
            <a:extLst>
              <a:ext uri="{FF2B5EF4-FFF2-40B4-BE49-F238E27FC236}">
                <a16:creationId xmlns:a16="http://schemas.microsoft.com/office/drawing/2014/main" id="{660DAAEF-F453-78D5-BEE2-F5EE13814B18}"/>
              </a:ext>
            </a:extLst>
          </p:cNvPr>
          <p:cNvSpPr>
            <a:spLocks noGrp="1"/>
          </p:cNvSpPr>
          <p:nvPr>
            <p:ph sz="quarter" idx="21"/>
          </p:nvPr>
        </p:nvSpPr>
        <p:spPr>
          <a:xfrm>
            <a:off x="386854" y="1700213"/>
            <a:ext cx="11505109" cy="4478337"/>
          </a:xfrm>
        </p:spPr>
        <p:txBody>
          <a:bodyPr/>
          <a:lstStyle/>
          <a:p>
            <a:pPr marL="0" indent="0" algn="ctr">
              <a:buNone/>
            </a:pPr>
            <a:endParaRPr lang="da-DK" sz="3600" dirty="0"/>
          </a:p>
          <a:p>
            <a:pPr marL="0" indent="0" algn="ctr">
              <a:buNone/>
            </a:pPr>
            <a:r>
              <a:rPr lang="da-DK" sz="3600" dirty="0"/>
              <a:t>Vejdirektoratet og </a:t>
            </a:r>
            <a:r>
              <a:rPr lang="da-DK" sz="3600" dirty="0" err="1"/>
              <a:t>Besix</a:t>
            </a:r>
            <a:r>
              <a:rPr lang="da-DK" sz="3600" dirty="0"/>
              <a:t> – MTH JV har i fællesskab sat det mål at nå en </a:t>
            </a:r>
            <a:r>
              <a:rPr lang="da-DK" sz="3600" b="1" dirty="0">
                <a:solidFill>
                  <a:srgbClr val="005EB8"/>
                </a:solidFill>
              </a:rPr>
              <a:t>30 % CO2-reduktion </a:t>
            </a:r>
            <a:r>
              <a:rPr lang="da-DK" sz="3600" dirty="0"/>
              <a:t>i forhold til ”budgettet” i udbudsmaterialet</a:t>
            </a:r>
          </a:p>
        </p:txBody>
      </p:sp>
      <p:sp>
        <p:nvSpPr>
          <p:cNvPr id="5" name="Pladsholder til slidenummer 4">
            <a:extLst>
              <a:ext uri="{FF2B5EF4-FFF2-40B4-BE49-F238E27FC236}">
                <a16:creationId xmlns:a16="http://schemas.microsoft.com/office/drawing/2014/main" id="{5619D499-F8CF-A610-3FC3-34DD69D8E721}"/>
              </a:ext>
            </a:extLst>
          </p:cNvPr>
          <p:cNvSpPr>
            <a:spLocks noGrp="1"/>
          </p:cNvSpPr>
          <p:nvPr>
            <p:ph type="sldNum" sz="quarter" idx="14"/>
          </p:nvPr>
        </p:nvSpPr>
        <p:spPr/>
        <p:txBody>
          <a:bodyPr/>
          <a:lstStyle/>
          <a:p>
            <a:fld id="{6ACBDE86-91AD-4605-99AD-6345013A9E73}" type="slidenum">
              <a:rPr lang="da-DK" smtClean="0"/>
              <a:pPr/>
              <a:t>7</a:t>
            </a:fld>
            <a:endParaRPr lang="da-DK" dirty="0"/>
          </a:p>
        </p:txBody>
      </p:sp>
      <p:pic>
        <p:nvPicPr>
          <p:cNvPr id="6" name="Billede 5" descr="Et billede, der indeholder tekst, skærmbillede, Font/skrifttype, plakat&#10;&#10;Automatisk genereret beskrivelse">
            <a:extLst>
              <a:ext uri="{FF2B5EF4-FFF2-40B4-BE49-F238E27FC236}">
                <a16:creationId xmlns:a16="http://schemas.microsoft.com/office/drawing/2014/main" id="{31421082-A3EB-9640-7B2F-0CFF459BFF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spTree>
    <p:extLst>
      <p:ext uri="{BB962C8B-B14F-4D97-AF65-F5344CB8AC3E}">
        <p14:creationId xmlns:p14="http://schemas.microsoft.com/office/powerpoint/2010/main" val="8085057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98CA35B5-7ED9-406B-F031-13682EAF425C}"/>
              </a:ext>
            </a:extLst>
          </p:cNvPr>
          <p:cNvSpPr>
            <a:spLocks noGrp="1"/>
          </p:cNvSpPr>
          <p:nvPr>
            <p:ph type="subTitle" idx="1"/>
          </p:nvPr>
        </p:nvSpPr>
        <p:spPr/>
        <p:txBody>
          <a:bodyPr/>
          <a:lstStyle/>
          <a:p>
            <a:r>
              <a:rPr lang="da-DK" b="0" i="0" dirty="0">
                <a:solidFill>
                  <a:srgbClr val="005EB8"/>
                </a:solidFill>
                <a:effectLst/>
                <a:latin typeface="Arial" panose="020B0604020202020204" pitchFamily="34" charset="0"/>
              </a:rPr>
              <a:t>Nordhavnstunnellens </a:t>
            </a:r>
            <a:r>
              <a:rPr lang="da-DK" b="1" i="0" dirty="0">
                <a:solidFill>
                  <a:srgbClr val="005EB8"/>
                </a:solidFill>
                <a:effectLst/>
                <a:latin typeface="Arial" panose="020B0604020202020204" pitchFamily="34" charset="0"/>
              </a:rPr>
              <a:t>klimabevidste rejse</a:t>
            </a:r>
            <a:endParaRPr lang="da-DK" dirty="0">
              <a:solidFill>
                <a:srgbClr val="005EB8"/>
              </a:solidFill>
            </a:endParaRPr>
          </a:p>
        </p:txBody>
      </p:sp>
      <p:sp>
        <p:nvSpPr>
          <p:cNvPr id="3" name="Titel 2">
            <a:extLst>
              <a:ext uri="{FF2B5EF4-FFF2-40B4-BE49-F238E27FC236}">
                <a16:creationId xmlns:a16="http://schemas.microsoft.com/office/drawing/2014/main" id="{630C3A7C-2FAF-48C4-D2A6-DCE643CA66A6}"/>
              </a:ext>
            </a:extLst>
          </p:cNvPr>
          <p:cNvSpPr>
            <a:spLocks noGrp="1"/>
          </p:cNvSpPr>
          <p:nvPr>
            <p:ph type="title"/>
          </p:nvPr>
        </p:nvSpPr>
        <p:spPr/>
        <p:txBody>
          <a:bodyPr/>
          <a:lstStyle/>
          <a:p>
            <a:r>
              <a:rPr lang="da-DK" dirty="0"/>
              <a:t>Projektets tidslinje</a:t>
            </a:r>
          </a:p>
        </p:txBody>
      </p:sp>
      <p:sp>
        <p:nvSpPr>
          <p:cNvPr id="5" name="Pladsholder til slidenummer 4">
            <a:extLst>
              <a:ext uri="{FF2B5EF4-FFF2-40B4-BE49-F238E27FC236}">
                <a16:creationId xmlns:a16="http://schemas.microsoft.com/office/drawing/2014/main" id="{A3CE83DF-839C-C445-610B-B32458CF528C}"/>
              </a:ext>
            </a:extLst>
          </p:cNvPr>
          <p:cNvSpPr>
            <a:spLocks noGrp="1"/>
          </p:cNvSpPr>
          <p:nvPr>
            <p:ph type="sldNum" sz="quarter" idx="14"/>
          </p:nvPr>
        </p:nvSpPr>
        <p:spPr/>
        <p:txBody>
          <a:bodyPr/>
          <a:lstStyle/>
          <a:p>
            <a:fld id="{6ACBDE86-91AD-4605-99AD-6345013A9E73}" type="slidenum">
              <a:rPr lang="da-DK" smtClean="0"/>
              <a:pPr/>
              <a:t>8</a:t>
            </a:fld>
            <a:endParaRPr lang="da-DK"/>
          </a:p>
        </p:txBody>
      </p:sp>
      <p:sp>
        <p:nvSpPr>
          <p:cNvPr id="7" name="Content Placeholder 2">
            <a:extLst>
              <a:ext uri="{FF2B5EF4-FFF2-40B4-BE49-F238E27FC236}">
                <a16:creationId xmlns:a16="http://schemas.microsoft.com/office/drawing/2014/main" id="{900F67CB-BD57-6BA1-33CD-2310BD3260A1}"/>
              </a:ext>
            </a:extLst>
          </p:cNvPr>
          <p:cNvSpPr txBox="1">
            <a:spLocks/>
          </p:cNvSpPr>
          <p:nvPr/>
        </p:nvSpPr>
        <p:spPr>
          <a:xfrm>
            <a:off x="357982" y="1635765"/>
            <a:ext cx="7262018" cy="5073954"/>
          </a:xfrm>
          <a:prstGeom prst="rect">
            <a:avLst/>
          </a:prstGeom>
        </p:spPr>
        <p:txBody>
          <a:bodyPr/>
          <a:lstStyle>
            <a:lvl1pPr marL="0" indent="0" algn="l" defTabSz="914400" rtl="0" eaLnBrk="1" latinLnBrk="0" hangingPunct="1">
              <a:lnSpc>
                <a:spcPct val="100000"/>
              </a:lnSpc>
              <a:spcBef>
                <a:spcPts val="0"/>
              </a:spcBef>
              <a:buFont typeface="Arial" panose="020B0604020202020204" pitchFamily="34" charset="0"/>
              <a:buChar char="​"/>
              <a:defRPr sz="1700" kern="1200">
                <a:solidFill>
                  <a:schemeClr val="tx2"/>
                </a:solidFill>
                <a:latin typeface="+mn-lt"/>
                <a:ea typeface="+mn-ea"/>
                <a:cs typeface="+mn-cs"/>
              </a:defRPr>
            </a:lvl1pPr>
            <a:lvl2pPr marL="144000" indent="-144000" algn="l" defTabSz="914400" rtl="0" eaLnBrk="1" latinLnBrk="0" hangingPunct="1">
              <a:lnSpc>
                <a:spcPct val="100000"/>
              </a:lnSpc>
              <a:spcBef>
                <a:spcPts val="600"/>
              </a:spcBef>
              <a:buFont typeface="Verdana" panose="020B0604030504040204" pitchFamily="34" charset="0"/>
              <a:buChar char="·"/>
              <a:defRPr sz="1700" kern="1200">
                <a:solidFill>
                  <a:schemeClr val="tx2"/>
                </a:solidFill>
                <a:latin typeface="+mn-lt"/>
                <a:ea typeface="+mn-ea"/>
                <a:cs typeface="+mn-cs"/>
              </a:defRPr>
            </a:lvl2pPr>
            <a:lvl3pPr marL="288000" indent="-144000" algn="l" defTabSz="914400" rtl="0" eaLnBrk="1" latinLnBrk="0" hangingPunct="1">
              <a:lnSpc>
                <a:spcPct val="100000"/>
              </a:lnSpc>
              <a:spcBef>
                <a:spcPts val="600"/>
              </a:spcBef>
              <a:buFont typeface="Verdana" panose="020B0604030504040204" pitchFamily="34" charset="0"/>
              <a:buChar char="·"/>
              <a:defRPr sz="1700" kern="1200">
                <a:solidFill>
                  <a:schemeClr val="tx2"/>
                </a:solidFill>
                <a:latin typeface="+mn-lt"/>
                <a:ea typeface="+mn-ea"/>
                <a:cs typeface="+mn-cs"/>
              </a:defRPr>
            </a:lvl3pPr>
            <a:lvl4pPr marL="432000" indent="-144000" algn="l" defTabSz="914400" rtl="0" eaLnBrk="1" latinLnBrk="0" hangingPunct="1">
              <a:lnSpc>
                <a:spcPct val="100000"/>
              </a:lnSpc>
              <a:spcBef>
                <a:spcPts val="600"/>
              </a:spcBef>
              <a:buFont typeface="Verdana" panose="020B0604030504040204" pitchFamily="34" charset="0"/>
              <a:buChar char="·"/>
              <a:defRPr sz="1500" kern="1200">
                <a:solidFill>
                  <a:schemeClr val="tx2"/>
                </a:solidFill>
                <a:latin typeface="+mn-lt"/>
                <a:ea typeface="+mn-ea"/>
                <a:cs typeface="+mn-cs"/>
              </a:defRPr>
            </a:lvl4pPr>
            <a:lvl5pPr marL="576000" indent="-144000" algn="l" defTabSz="914400" rtl="0" eaLnBrk="1" latinLnBrk="0" hangingPunct="1">
              <a:lnSpc>
                <a:spcPct val="100000"/>
              </a:lnSpc>
              <a:spcBef>
                <a:spcPts val="600"/>
              </a:spcBef>
              <a:buFont typeface="Verdana" panose="020B0604030504040204" pitchFamily="34" charset="0"/>
              <a:buChar char="·"/>
              <a:defRPr sz="1500" kern="1200">
                <a:solidFill>
                  <a:schemeClr val="tx2"/>
                </a:solidFill>
                <a:latin typeface="+mn-lt"/>
                <a:ea typeface="+mn-ea"/>
                <a:cs typeface="+mn-cs"/>
              </a:defRPr>
            </a:lvl5pPr>
            <a:lvl6pPr marL="576000" indent="-144000" algn="l" defTabSz="914400" rtl="0" eaLnBrk="1" latinLnBrk="0" hangingPunct="1">
              <a:lnSpc>
                <a:spcPct val="100000"/>
              </a:lnSpc>
              <a:spcBef>
                <a:spcPts val="600"/>
              </a:spcBef>
              <a:buFont typeface="Verdana" panose="020B0604030504040204" pitchFamily="34" charset="0"/>
              <a:buChar char="·"/>
              <a:defRPr sz="1500" kern="1200">
                <a:solidFill>
                  <a:schemeClr val="tx2"/>
                </a:solidFill>
                <a:latin typeface="+mn-lt"/>
                <a:ea typeface="+mn-ea"/>
                <a:cs typeface="+mn-cs"/>
              </a:defRPr>
            </a:lvl6pPr>
            <a:lvl7pPr marL="576000" indent="-144000" algn="l" defTabSz="914400" rtl="0" eaLnBrk="1" latinLnBrk="0" hangingPunct="1">
              <a:lnSpc>
                <a:spcPct val="100000"/>
              </a:lnSpc>
              <a:spcBef>
                <a:spcPts val="600"/>
              </a:spcBef>
              <a:buFont typeface="Verdana" panose="020B0604030504040204" pitchFamily="34" charset="0"/>
              <a:buChar char="·"/>
              <a:defRPr sz="1500" kern="1200">
                <a:solidFill>
                  <a:schemeClr val="tx2"/>
                </a:solidFill>
                <a:latin typeface="+mn-lt"/>
                <a:ea typeface="+mn-ea"/>
                <a:cs typeface="+mn-cs"/>
              </a:defRPr>
            </a:lvl7pPr>
            <a:lvl8pPr marL="576000" indent="-144000" algn="l" defTabSz="914400" rtl="0" eaLnBrk="1" latinLnBrk="0" hangingPunct="1">
              <a:lnSpc>
                <a:spcPct val="100000"/>
              </a:lnSpc>
              <a:spcBef>
                <a:spcPts val="600"/>
              </a:spcBef>
              <a:buFont typeface="Verdana" panose="020B0604030504040204" pitchFamily="34" charset="0"/>
              <a:buChar char="·"/>
              <a:defRPr sz="1500" kern="1200">
                <a:solidFill>
                  <a:schemeClr val="tx2"/>
                </a:solidFill>
                <a:latin typeface="+mn-lt"/>
                <a:ea typeface="+mn-ea"/>
                <a:cs typeface="+mn-cs"/>
              </a:defRPr>
            </a:lvl8pPr>
            <a:lvl9pPr marL="576000" indent="-144000" algn="l" defTabSz="914400" rtl="0" eaLnBrk="1" latinLnBrk="0" hangingPunct="1">
              <a:lnSpc>
                <a:spcPct val="100000"/>
              </a:lnSpc>
              <a:spcBef>
                <a:spcPts val="600"/>
              </a:spcBef>
              <a:buFont typeface="Verdana" panose="020B0604030504040204" pitchFamily="34" charset="0"/>
              <a:buChar char="·"/>
              <a:defRPr sz="1500" kern="1200">
                <a:solidFill>
                  <a:schemeClr val="tx2"/>
                </a:solidFill>
                <a:latin typeface="+mn-lt"/>
                <a:ea typeface="+mn-ea"/>
                <a:cs typeface="+mn-cs"/>
              </a:defRPr>
            </a:lvl9pPr>
          </a:lstStyle>
          <a:p>
            <a:pPr marL="429750" lvl="1" indent="-285750">
              <a:lnSpc>
                <a:spcPct val="150000"/>
              </a:lnSpc>
              <a:buFont typeface="Arial" panose="020B0604020202020204" pitchFamily="34" charset="0"/>
              <a:buChar char="•"/>
            </a:pPr>
            <a:r>
              <a:rPr lang="en-US" sz="2000" dirty="0">
                <a:solidFill>
                  <a:schemeClr val="tx1"/>
                </a:solidFill>
                <a:cs typeface="Arial" pitchFamily="34" charset="0"/>
              </a:rPr>
              <a:t>PQ </a:t>
            </a:r>
            <a:r>
              <a:rPr lang="en-US" sz="2000" dirty="0" err="1">
                <a:solidFill>
                  <a:schemeClr val="tx1"/>
                </a:solidFill>
                <a:cs typeface="Arial" pitchFamily="34" charset="0"/>
              </a:rPr>
              <a:t>fase</a:t>
            </a:r>
            <a:r>
              <a:rPr lang="en-US" sz="2000" dirty="0">
                <a:solidFill>
                  <a:schemeClr val="tx1"/>
                </a:solidFill>
                <a:cs typeface="Arial" pitchFamily="34" charset="0"/>
              </a:rPr>
              <a:t> </a:t>
            </a:r>
            <a:r>
              <a:rPr lang="en-US" sz="2000" dirty="0" err="1">
                <a:solidFill>
                  <a:schemeClr val="tx1"/>
                </a:solidFill>
                <a:cs typeface="Arial" pitchFamily="34" charset="0"/>
              </a:rPr>
              <a:t>efterår</a:t>
            </a:r>
            <a:r>
              <a:rPr lang="en-US" sz="2000" dirty="0">
                <a:solidFill>
                  <a:schemeClr val="tx1"/>
                </a:solidFill>
                <a:cs typeface="Arial" pitchFamily="34" charset="0"/>
              </a:rPr>
              <a:t> 2021</a:t>
            </a:r>
          </a:p>
          <a:p>
            <a:pPr marL="717750" lvl="3" indent="-285750">
              <a:buFont typeface="Arial" panose="020B0604020202020204" pitchFamily="34" charset="0"/>
              <a:buChar char="•"/>
            </a:pPr>
            <a:r>
              <a:rPr lang="en-US" sz="2000" dirty="0">
                <a:solidFill>
                  <a:schemeClr val="tx1"/>
                </a:solidFill>
                <a:cs typeface="Arial" pitchFamily="34" charset="0"/>
              </a:rPr>
              <a:t>ACCIONA </a:t>
            </a:r>
            <a:r>
              <a:rPr lang="en-US" sz="2000" dirty="0" err="1">
                <a:solidFill>
                  <a:schemeClr val="tx1"/>
                </a:solidFill>
                <a:cs typeface="Arial" pitchFamily="34" charset="0"/>
              </a:rPr>
              <a:t>Construccion</a:t>
            </a:r>
            <a:endParaRPr lang="en-US" sz="2000" dirty="0">
              <a:solidFill>
                <a:schemeClr val="tx1"/>
              </a:solidFill>
              <a:cs typeface="Arial" pitchFamily="34" charset="0"/>
            </a:endParaRPr>
          </a:p>
          <a:p>
            <a:pPr marL="717750" lvl="3" indent="-285750">
              <a:buFont typeface="Arial" panose="020B0604020202020204" pitchFamily="34" charset="0"/>
              <a:buChar char="•"/>
            </a:pPr>
            <a:r>
              <a:rPr lang="en-US" sz="2000" dirty="0">
                <a:solidFill>
                  <a:schemeClr val="tx1"/>
                </a:solidFill>
                <a:cs typeface="Arial" pitchFamily="34" charset="0"/>
              </a:rPr>
              <a:t>NV BESIX-MT Højgaard </a:t>
            </a:r>
            <a:r>
              <a:rPr lang="en-US" sz="2000" dirty="0" err="1">
                <a:solidFill>
                  <a:schemeClr val="tx1"/>
                </a:solidFill>
                <a:cs typeface="Arial" pitchFamily="34" charset="0"/>
              </a:rPr>
              <a:t>Danmark</a:t>
            </a:r>
            <a:endParaRPr lang="en-US" sz="2000" dirty="0">
              <a:solidFill>
                <a:schemeClr val="tx1"/>
              </a:solidFill>
              <a:cs typeface="Arial" pitchFamily="34" charset="0"/>
            </a:endParaRPr>
          </a:p>
          <a:p>
            <a:pPr marL="717750" lvl="3" indent="-285750">
              <a:buFont typeface="Arial" panose="020B0604020202020204" pitchFamily="34" charset="0"/>
              <a:buChar char="•"/>
            </a:pPr>
            <a:r>
              <a:rPr lang="en-US" sz="2000" dirty="0">
                <a:solidFill>
                  <a:schemeClr val="tx1"/>
                </a:solidFill>
                <a:cs typeface="Arial" pitchFamily="34" charset="0"/>
              </a:rPr>
              <a:t>Per </a:t>
            </a:r>
            <a:r>
              <a:rPr lang="en-US" sz="2000" dirty="0" err="1">
                <a:solidFill>
                  <a:schemeClr val="tx1"/>
                </a:solidFill>
                <a:cs typeface="Arial" pitchFamily="34" charset="0"/>
              </a:rPr>
              <a:t>Aarsleff</a:t>
            </a:r>
            <a:r>
              <a:rPr lang="en-US" sz="2000" dirty="0">
                <a:solidFill>
                  <a:schemeClr val="tx1"/>
                </a:solidFill>
                <a:cs typeface="Arial" pitchFamily="34" charset="0"/>
              </a:rPr>
              <a:t>, Vinci &amp; HOCHITIEF</a:t>
            </a:r>
          </a:p>
          <a:p>
            <a:pPr marL="717750" lvl="3" indent="-285750">
              <a:buFont typeface="Arial" panose="020B0604020202020204" pitchFamily="34" charset="0"/>
              <a:buChar char="•"/>
            </a:pPr>
            <a:r>
              <a:rPr lang="en-US" sz="2000" dirty="0">
                <a:solidFill>
                  <a:schemeClr val="tx1"/>
                </a:solidFill>
                <a:cs typeface="Arial" pitchFamily="34" charset="0"/>
              </a:rPr>
              <a:t>ZÜBLIN – M.J. Eriksson</a:t>
            </a:r>
          </a:p>
          <a:p>
            <a:pPr marL="429750" lvl="1" indent="-285750">
              <a:lnSpc>
                <a:spcPct val="200000"/>
              </a:lnSpc>
              <a:buFont typeface="Arial" panose="020B0604020202020204" pitchFamily="34" charset="0"/>
              <a:buChar char="•"/>
            </a:pPr>
            <a:r>
              <a:rPr lang="en-US" sz="2000" dirty="0" err="1">
                <a:solidFill>
                  <a:schemeClr val="tx1"/>
                </a:solidFill>
                <a:cs typeface="Arial" pitchFamily="34" charset="0"/>
              </a:rPr>
              <a:t>Tilbudsdato</a:t>
            </a:r>
            <a:r>
              <a:rPr lang="en-US" sz="2000" dirty="0">
                <a:solidFill>
                  <a:schemeClr val="tx1"/>
                </a:solidFill>
                <a:cs typeface="Arial" pitchFamily="34" charset="0"/>
              </a:rPr>
              <a:t> </a:t>
            </a:r>
            <a:r>
              <a:rPr lang="en-US" sz="2000" dirty="0" err="1">
                <a:solidFill>
                  <a:schemeClr val="tx1"/>
                </a:solidFill>
                <a:cs typeface="Arial" pitchFamily="34" charset="0"/>
              </a:rPr>
              <a:t>Juni</a:t>
            </a:r>
            <a:r>
              <a:rPr lang="en-US" sz="2000" dirty="0">
                <a:solidFill>
                  <a:schemeClr val="tx1"/>
                </a:solidFill>
                <a:cs typeface="Arial" pitchFamily="34" charset="0"/>
              </a:rPr>
              <a:t> 2022</a:t>
            </a:r>
          </a:p>
          <a:p>
            <a:pPr marL="429750" lvl="1" indent="-285750">
              <a:lnSpc>
                <a:spcPct val="200000"/>
              </a:lnSpc>
              <a:buFont typeface="Arial" panose="020B0604020202020204" pitchFamily="34" charset="0"/>
              <a:buChar char="•"/>
            </a:pPr>
            <a:r>
              <a:rPr lang="en-US" sz="2000" dirty="0" err="1">
                <a:solidFill>
                  <a:schemeClr val="tx1"/>
                </a:solidFill>
                <a:cs typeface="Arial" pitchFamily="34" charset="0"/>
              </a:rPr>
              <a:t>Tildeling</a:t>
            </a:r>
            <a:r>
              <a:rPr lang="en-US" sz="2000" dirty="0">
                <a:solidFill>
                  <a:schemeClr val="tx1"/>
                </a:solidFill>
                <a:cs typeface="Arial" pitchFamily="34" charset="0"/>
              </a:rPr>
              <a:t> og </a:t>
            </a:r>
            <a:r>
              <a:rPr lang="en-US" sz="2000" dirty="0" err="1">
                <a:solidFill>
                  <a:schemeClr val="tx1"/>
                </a:solidFill>
                <a:cs typeface="Arial" pitchFamily="34" charset="0"/>
              </a:rPr>
              <a:t>kontraktsunderskrivning</a:t>
            </a:r>
            <a:r>
              <a:rPr lang="en-US" sz="2000" dirty="0">
                <a:solidFill>
                  <a:schemeClr val="tx1"/>
                </a:solidFill>
                <a:cs typeface="Arial" pitchFamily="34" charset="0"/>
              </a:rPr>
              <a:t> </a:t>
            </a:r>
            <a:r>
              <a:rPr lang="en-US" sz="2000" dirty="0" err="1">
                <a:solidFill>
                  <a:schemeClr val="tx1"/>
                </a:solidFill>
                <a:cs typeface="Arial" pitchFamily="34" charset="0"/>
              </a:rPr>
              <a:t>september</a:t>
            </a:r>
            <a:r>
              <a:rPr lang="en-US" sz="2000" dirty="0">
                <a:solidFill>
                  <a:schemeClr val="tx1"/>
                </a:solidFill>
                <a:cs typeface="Arial" pitchFamily="34" charset="0"/>
              </a:rPr>
              <a:t> 2022</a:t>
            </a:r>
          </a:p>
          <a:p>
            <a:pPr marL="717750" lvl="3" indent="-285750">
              <a:buFont typeface="Arial" panose="020B0604020202020204" pitchFamily="34" charset="0"/>
              <a:buChar char="•"/>
            </a:pPr>
            <a:r>
              <a:rPr lang="en-US" sz="2000" dirty="0" err="1">
                <a:solidFill>
                  <a:schemeClr val="tx1"/>
                </a:solidFill>
                <a:cs typeface="Arial" pitchFamily="34" charset="0"/>
              </a:rPr>
              <a:t>Kontrakt</a:t>
            </a:r>
            <a:r>
              <a:rPr lang="en-US" sz="2000" dirty="0">
                <a:solidFill>
                  <a:schemeClr val="tx1"/>
                </a:solidFill>
                <a:cs typeface="Arial" pitchFamily="34" charset="0"/>
              </a:rPr>
              <a:t> sum 2,585 billion DKK</a:t>
            </a:r>
          </a:p>
          <a:p>
            <a:pPr marL="429750" lvl="1" indent="-285750">
              <a:lnSpc>
                <a:spcPct val="200000"/>
              </a:lnSpc>
              <a:buFont typeface="Arial" panose="020B0604020202020204" pitchFamily="34" charset="0"/>
              <a:buChar char="•"/>
            </a:pPr>
            <a:r>
              <a:rPr lang="en-US" sz="2000" dirty="0" err="1">
                <a:solidFill>
                  <a:schemeClr val="tx1"/>
                </a:solidFill>
                <a:cs typeface="Arial" pitchFamily="34" charset="0"/>
              </a:rPr>
              <a:t>Etablering</a:t>
            </a:r>
            <a:r>
              <a:rPr lang="en-US" sz="2000" dirty="0">
                <a:solidFill>
                  <a:schemeClr val="tx1"/>
                </a:solidFill>
                <a:cs typeface="Arial" pitchFamily="34" charset="0"/>
              </a:rPr>
              <a:t> i Nordhavn </a:t>
            </a:r>
            <a:r>
              <a:rPr lang="en-US" sz="2000" dirty="0" err="1">
                <a:solidFill>
                  <a:schemeClr val="tx1"/>
                </a:solidFill>
                <a:cs typeface="Arial" pitchFamily="34" charset="0"/>
              </a:rPr>
              <a:t>siden</a:t>
            </a:r>
            <a:r>
              <a:rPr lang="en-US" sz="2000" dirty="0">
                <a:solidFill>
                  <a:schemeClr val="tx1"/>
                </a:solidFill>
                <a:cs typeface="Arial" pitchFamily="34" charset="0"/>
              </a:rPr>
              <a:t> </a:t>
            </a:r>
            <a:r>
              <a:rPr lang="en-US" sz="2000" dirty="0" err="1">
                <a:solidFill>
                  <a:schemeClr val="tx1"/>
                </a:solidFill>
                <a:cs typeface="Arial" pitchFamily="34" charset="0"/>
              </a:rPr>
              <a:t>oktober</a:t>
            </a:r>
            <a:r>
              <a:rPr lang="en-US" sz="2000" dirty="0">
                <a:solidFill>
                  <a:schemeClr val="tx1"/>
                </a:solidFill>
                <a:cs typeface="Arial" pitchFamily="34" charset="0"/>
              </a:rPr>
              <a:t> 2022</a:t>
            </a:r>
          </a:p>
          <a:p>
            <a:pPr marL="429750" lvl="1" indent="-285750">
              <a:lnSpc>
                <a:spcPct val="200000"/>
              </a:lnSpc>
              <a:buFont typeface="Arial" panose="020B0604020202020204" pitchFamily="34" charset="0"/>
              <a:buChar char="•"/>
            </a:pPr>
            <a:r>
              <a:rPr lang="en-US" sz="2000" dirty="0" err="1">
                <a:solidFill>
                  <a:schemeClr val="tx1"/>
                </a:solidFill>
                <a:cs typeface="Arial" pitchFamily="34" charset="0"/>
              </a:rPr>
              <a:t>Aflevering</a:t>
            </a:r>
            <a:r>
              <a:rPr lang="en-US" sz="2000" dirty="0">
                <a:solidFill>
                  <a:schemeClr val="tx1"/>
                </a:solidFill>
                <a:cs typeface="Arial" pitchFamily="34" charset="0"/>
              </a:rPr>
              <a:t>  2027</a:t>
            </a:r>
          </a:p>
          <a:p>
            <a:pPr marL="285750" indent="-285750">
              <a:buFont typeface="Arial" panose="020B0604020202020204" pitchFamily="34" charset="0"/>
              <a:buChar char="•"/>
            </a:pPr>
            <a:endParaRPr lang="en-150" dirty="0"/>
          </a:p>
        </p:txBody>
      </p:sp>
      <p:pic>
        <p:nvPicPr>
          <p:cNvPr id="9" name="Billede 8">
            <a:extLst>
              <a:ext uri="{FF2B5EF4-FFF2-40B4-BE49-F238E27FC236}">
                <a16:creationId xmlns:a16="http://schemas.microsoft.com/office/drawing/2014/main" id="{3E1F162E-A37D-5A73-96B4-4BAE9D0A024E}"/>
              </a:ext>
            </a:extLst>
          </p:cNvPr>
          <p:cNvPicPr>
            <a:picLocks noChangeAspect="1"/>
          </p:cNvPicPr>
          <p:nvPr/>
        </p:nvPicPr>
        <p:blipFill>
          <a:blip r:embed="rId3"/>
          <a:stretch>
            <a:fillRect/>
          </a:stretch>
        </p:blipFill>
        <p:spPr>
          <a:xfrm>
            <a:off x="6935609" y="2139122"/>
            <a:ext cx="4923475" cy="3157084"/>
          </a:xfrm>
          <a:prstGeom prst="rect">
            <a:avLst/>
          </a:prstGeom>
        </p:spPr>
      </p:pic>
      <p:pic>
        <p:nvPicPr>
          <p:cNvPr id="4" name="Billede 3" descr="Et billede, der indeholder tekst, skærmbillede, Font/skrifttype, plakat&#10;&#10;Automatisk genereret beskrivelse">
            <a:extLst>
              <a:ext uri="{FF2B5EF4-FFF2-40B4-BE49-F238E27FC236}">
                <a16:creationId xmlns:a16="http://schemas.microsoft.com/office/drawing/2014/main" id="{CE9062C3-625D-AB3D-4992-A197F6969C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spTree>
    <p:extLst>
      <p:ext uri="{BB962C8B-B14F-4D97-AF65-F5344CB8AC3E}">
        <p14:creationId xmlns:p14="http://schemas.microsoft.com/office/powerpoint/2010/main" val="22415794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dertitel 1">
            <a:extLst>
              <a:ext uri="{FF2B5EF4-FFF2-40B4-BE49-F238E27FC236}">
                <a16:creationId xmlns:a16="http://schemas.microsoft.com/office/drawing/2014/main" id="{AC70D55D-0B12-3E4A-144B-96244CAB606F}"/>
              </a:ext>
            </a:extLst>
          </p:cNvPr>
          <p:cNvSpPr>
            <a:spLocks noGrp="1"/>
          </p:cNvSpPr>
          <p:nvPr>
            <p:ph type="subTitle" idx="1"/>
          </p:nvPr>
        </p:nvSpPr>
        <p:spPr/>
        <p:txBody>
          <a:bodyPr/>
          <a:lstStyle/>
          <a:p>
            <a:r>
              <a:rPr lang="da-DK" b="0" i="0" dirty="0">
                <a:solidFill>
                  <a:srgbClr val="005EB8"/>
                </a:solidFill>
                <a:effectLst/>
                <a:latin typeface="Arial" panose="020B0604020202020204" pitchFamily="34" charset="0"/>
              </a:rPr>
              <a:t>Nordhavnstunnellens </a:t>
            </a:r>
            <a:r>
              <a:rPr lang="da-DK" b="1" i="0" dirty="0">
                <a:solidFill>
                  <a:srgbClr val="005EB8"/>
                </a:solidFill>
                <a:effectLst/>
                <a:latin typeface="Arial" panose="020B0604020202020204" pitchFamily="34" charset="0"/>
              </a:rPr>
              <a:t>klimabevidste rejse</a:t>
            </a:r>
            <a:endParaRPr lang="da-DK" dirty="0">
              <a:solidFill>
                <a:srgbClr val="005EB8"/>
              </a:solidFill>
            </a:endParaRPr>
          </a:p>
        </p:txBody>
      </p:sp>
      <p:sp>
        <p:nvSpPr>
          <p:cNvPr id="3" name="Titel 2">
            <a:extLst>
              <a:ext uri="{FF2B5EF4-FFF2-40B4-BE49-F238E27FC236}">
                <a16:creationId xmlns:a16="http://schemas.microsoft.com/office/drawing/2014/main" id="{DA174C48-987F-1497-9CE8-6D3838D7AD54}"/>
              </a:ext>
            </a:extLst>
          </p:cNvPr>
          <p:cNvSpPr>
            <a:spLocks noGrp="1"/>
          </p:cNvSpPr>
          <p:nvPr>
            <p:ph type="title"/>
          </p:nvPr>
        </p:nvSpPr>
        <p:spPr/>
        <p:txBody>
          <a:bodyPr/>
          <a:lstStyle/>
          <a:p>
            <a:r>
              <a:rPr lang="da-DK" dirty="0"/>
              <a:t>Bæredygtighed på Nordhavnstunnelen</a:t>
            </a:r>
            <a:br>
              <a:rPr lang="da-DK" dirty="0"/>
            </a:br>
            <a:endParaRPr lang="da-DK" dirty="0"/>
          </a:p>
        </p:txBody>
      </p:sp>
      <p:sp>
        <p:nvSpPr>
          <p:cNvPr id="4" name="Pladsholder til indhold 3">
            <a:extLst>
              <a:ext uri="{FF2B5EF4-FFF2-40B4-BE49-F238E27FC236}">
                <a16:creationId xmlns:a16="http://schemas.microsoft.com/office/drawing/2014/main" id="{993663AB-8D18-D723-BADA-67CBBBDBE167}"/>
              </a:ext>
            </a:extLst>
          </p:cNvPr>
          <p:cNvSpPr>
            <a:spLocks noGrp="1"/>
          </p:cNvSpPr>
          <p:nvPr>
            <p:ph sz="quarter" idx="21"/>
          </p:nvPr>
        </p:nvSpPr>
        <p:spPr>
          <a:xfrm>
            <a:off x="387803" y="1700213"/>
            <a:ext cx="5724526" cy="4478337"/>
          </a:xfrm>
        </p:spPr>
        <p:txBody>
          <a:bodyPr/>
          <a:lstStyle/>
          <a:p>
            <a:pPr marL="0" indent="0">
              <a:buNone/>
            </a:pPr>
            <a:r>
              <a:rPr lang="da-DK" sz="2800" b="1" dirty="0">
                <a:solidFill>
                  <a:srgbClr val="005EB8"/>
                </a:solidFill>
              </a:rPr>
              <a:t>Faser</a:t>
            </a:r>
            <a:endParaRPr lang="da-DK" sz="2800" dirty="0">
              <a:solidFill>
                <a:srgbClr val="005EB8"/>
              </a:solidFill>
            </a:endParaRPr>
          </a:p>
          <a:p>
            <a:pPr marL="450850" lvl="1" indent="-285750">
              <a:buFont typeface="Wingdings" panose="05000000000000000000" pitchFamily="2" charset="2"/>
              <a:buChar char="§"/>
            </a:pPr>
            <a:r>
              <a:rPr lang="da-DK" sz="1600" dirty="0"/>
              <a:t>A1-A3 	Råstofudvinding og produktion</a:t>
            </a:r>
          </a:p>
          <a:p>
            <a:pPr marL="429750" lvl="1" indent="-285750">
              <a:buFont typeface="Wingdings" panose="05000000000000000000" pitchFamily="2" charset="2"/>
              <a:buChar char="§"/>
            </a:pPr>
            <a:r>
              <a:rPr lang="da-DK" sz="1600" dirty="0"/>
              <a:t>A4 		Transport</a:t>
            </a:r>
          </a:p>
          <a:p>
            <a:pPr marL="429750" lvl="1" indent="-285750">
              <a:buFont typeface="Wingdings" panose="05000000000000000000" pitchFamily="2" charset="2"/>
              <a:buChar char="§"/>
            </a:pPr>
            <a:r>
              <a:rPr lang="da-DK" sz="1600" dirty="0"/>
              <a:t>A5 		Anlægsaktivitet/indbygning</a:t>
            </a:r>
          </a:p>
          <a:p>
            <a:pPr marL="429750" lvl="1" indent="-285750">
              <a:buFont typeface="Wingdings" panose="05000000000000000000" pitchFamily="2" charset="2"/>
              <a:buChar char="§"/>
            </a:pPr>
            <a:endParaRPr lang="da-DK" sz="1600" dirty="0"/>
          </a:p>
          <a:p>
            <a:pPr marL="429750" lvl="1" indent="-285750">
              <a:buFont typeface="Wingdings" panose="05000000000000000000" pitchFamily="2" charset="2"/>
              <a:buChar char="§"/>
            </a:pPr>
            <a:r>
              <a:rPr lang="da-DK" sz="1600" dirty="0"/>
              <a:t>Midlertidig og permanent konstruktion</a:t>
            </a:r>
          </a:p>
          <a:p>
            <a:pPr marL="0" indent="0">
              <a:buNone/>
            </a:pPr>
            <a:r>
              <a:rPr lang="da-DK" sz="2800" b="1" dirty="0">
                <a:solidFill>
                  <a:srgbClr val="005EB8"/>
                </a:solidFill>
              </a:rPr>
              <a:t>Materialer og processer</a:t>
            </a:r>
          </a:p>
          <a:p>
            <a:pPr marL="429750" lvl="1" indent="-285750">
              <a:buFont typeface="Wingdings" panose="05000000000000000000" pitchFamily="2" charset="2"/>
              <a:buChar char="§"/>
            </a:pPr>
            <a:r>
              <a:rPr lang="da-DK" sz="1600" dirty="0"/>
              <a:t>Asfalt, beton, grus og stenmateriale, knust beton, jord, sand, træ, stål, vandtætning/membraner (A1-A3)</a:t>
            </a:r>
          </a:p>
          <a:p>
            <a:pPr marL="429750" lvl="1" indent="-285750">
              <a:buFont typeface="Wingdings" panose="05000000000000000000" pitchFamily="2" charset="2"/>
              <a:buChar char="§"/>
            </a:pPr>
            <a:r>
              <a:rPr lang="da-DK" sz="1600" dirty="0"/>
              <a:t>Transport (A4), elektricitet, brændstof, indbygning (A5), </a:t>
            </a:r>
          </a:p>
          <a:p>
            <a:pPr marL="285750" indent="-285750">
              <a:buFont typeface="Wingdings" panose="05000000000000000000" pitchFamily="2" charset="2"/>
              <a:buChar char="§"/>
            </a:pPr>
            <a:endParaRPr lang="da-DK" sz="1600" b="1" dirty="0"/>
          </a:p>
          <a:p>
            <a:pPr marL="429750" lvl="1" indent="-285750">
              <a:buFont typeface="Wingdings" panose="05000000000000000000" pitchFamily="2" charset="2"/>
              <a:buChar char="§"/>
            </a:pPr>
            <a:endParaRPr lang="da-DK" sz="1600" b="1" dirty="0"/>
          </a:p>
          <a:p>
            <a:endParaRPr lang="da-DK" dirty="0"/>
          </a:p>
        </p:txBody>
      </p:sp>
      <p:sp>
        <p:nvSpPr>
          <p:cNvPr id="5" name="Pladsholder til slidenummer 4">
            <a:extLst>
              <a:ext uri="{FF2B5EF4-FFF2-40B4-BE49-F238E27FC236}">
                <a16:creationId xmlns:a16="http://schemas.microsoft.com/office/drawing/2014/main" id="{CC19660C-40B2-30F8-958B-8303E03F4525}"/>
              </a:ext>
            </a:extLst>
          </p:cNvPr>
          <p:cNvSpPr>
            <a:spLocks noGrp="1"/>
          </p:cNvSpPr>
          <p:nvPr>
            <p:ph type="sldNum" sz="quarter" idx="14"/>
          </p:nvPr>
        </p:nvSpPr>
        <p:spPr/>
        <p:txBody>
          <a:bodyPr/>
          <a:lstStyle/>
          <a:p>
            <a:fld id="{6ACBDE86-91AD-4605-99AD-6345013A9E73}" type="slidenum">
              <a:rPr lang="da-DK" smtClean="0"/>
              <a:pPr/>
              <a:t>9</a:t>
            </a:fld>
            <a:endParaRPr lang="da-DK"/>
          </a:p>
        </p:txBody>
      </p:sp>
      <p:grpSp>
        <p:nvGrpSpPr>
          <p:cNvPr id="6" name="Gruppe 5">
            <a:extLst>
              <a:ext uri="{FF2B5EF4-FFF2-40B4-BE49-F238E27FC236}">
                <a16:creationId xmlns:a16="http://schemas.microsoft.com/office/drawing/2014/main" id="{5D92FAAA-C40B-8B8A-9F13-2995BB17FA2D}"/>
              </a:ext>
            </a:extLst>
          </p:cNvPr>
          <p:cNvGrpSpPr/>
          <p:nvPr/>
        </p:nvGrpSpPr>
        <p:grpSpPr>
          <a:xfrm>
            <a:off x="6096000" y="1514534"/>
            <a:ext cx="5821229" cy="3745867"/>
            <a:chOff x="4012051" y="1418272"/>
            <a:chExt cx="7172322" cy="4752975"/>
          </a:xfrm>
        </p:grpSpPr>
        <p:pic>
          <p:nvPicPr>
            <p:cNvPr id="7" name="Picture 2" descr="Firgur 2.2">
              <a:extLst>
                <a:ext uri="{FF2B5EF4-FFF2-40B4-BE49-F238E27FC236}">
                  <a16:creationId xmlns:a16="http://schemas.microsoft.com/office/drawing/2014/main" id="{DDD8E176-F83B-7052-0AB4-6ACF4CFDB1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2051" y="1418272"/>
              <a:ext cx="7172322" cy="4752975"/>
            </a:xfrm>
            <a:prstGeom prst="rect">
              <a:avLst/>
            </a:prstGeom>
            <a:noFill/>
            <a:extLst>
              <a:ext uri="{909E8E84-426E-40DD-AFC4-6F175D3DCCD1}">
                <a14:hiddenFill xmlns:a14="http://schemas.microsoft.com/office/drawing/2010/main">
                  <a:solidFill>
                    <a:srgbClr val="FFFFFF"/>
                  </a:solidFill>
                </a14:hiddenFill>
              </a:ext>
            </a:extLst>
          </p:spPr>
        </p:pic>
        <p:sp>
          <p:nvSpPr>
            <p:cNvPr id="8" name="Rektangel: afrundede hjørner 7">
              <a:extLst>
                <a:ext uri="{FF2B5EF4-FFF2-40B4-BE49-F238E27FC236}">
                  <a16:creationId xmlns:a16="http://schemas.microsoft.com/office/drawing/2014/main" id="{EAB7BE75-324D-8328-6432-8E426278D770}"/>
                </a:ext>
              </a:extLst>
            </p:cNvPr>
            <p:cNvSpPr/>
            <p:nvPr/>
          </p:nvSpPr>
          <p:spPr>
            <a:xfrm>
              <a:off x="5900564" y="3333796"/>
              <a:ext cx="339825" cy="2034817"/>
            </a:xfrm>
            <a:prstGeom prst="roundRect">
              <a:avLst/>
            </a:prstGeom>
            <a:noFill/>
            <a:ln w="28575">
              <a:solidFill>
                <a:srgbClr val="FF9933"/>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00" err="1"/>
            </a:p>
          </p:txBody>
        </p:sp>
        <p:sp>
          <p:nvSpPr>
            <p:cNvPr id="9" name="Rektangel: afrundede hjørner 8">
              <a:extLst>
                <a:ext uri="{FF2B5EF4-FFF2-40B4-BE49-F238E27FC236}">
                  <a16:creationId xmlns:a16="http://schemas.microsoft.com/office/drawing/2014/main" id="{A02FC473-9830-CADB-2ABA-180CA63DF69E}"/>
                </a:ext>
              </a:extLst>
            </p:cNvPr>
            <p:cNvSpPr/>
            <p:nvPr/>
          </p:nvSpPr>
          <p:spPr>
            <a:xfrm>
              <a:off x="5484550" y="3346151"/>
              <a:ext cx="339825" cy="2034817"/>
            </a:xfrm>
            <a:prstGeom prst="roundRect">
              <a:avLst/>
            </a:prstGeom>
            <a:noFill/>
            <a:ln w="28575">
              <a:solidFill>
                <a:srgbClr val="FF9933"/>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00" err="1"/>
            </a:p>
          </p:txBody>
        </p:sp>
        <p:sp>
          <p:nvSpPr>
            <p:cNvPr id="10" name="Rektangel: afrundede hjørner 9">
              <a:extLst>
                <a:ext uri="{FF2B5EF4-FFF2-40B4-BE49-F238E27FC236}">
                  <a16:creationId xmlns:a16="http://schemas.microsoft.com/office/drawing/2014/main" id="{E644B306-68ED-D8CA-F481-E5CF02CE61FB}"/>
                </a:ext>
              </a:extLst>
            </p:cNvPr>
            <p:cNvSpPr/>
            <p:nvPr/>
          </p:nvSpPr>
          <p:spPr>
            <a:xfrm>
              <a:off x="4337662" y="3346151"/>
              <a:ext cx="969562" cy="2034817"/>
            </a:xfrm>
            <a:prstGeom prst="roundRect">
              <a:avLst/>
            </a:prstGeom>
            <a:noFill/>
            <a:ln w="28575">
              <a:solidFill>
                <a:srgbClr val="FF9933"/>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700" err="1"/>
            </a:p>
          </p:txBody>
        </p:sp>
      </p:grpSp>
      <p:sp>
        <p:nvSpPr>
          <p:cNvPr id="11" name="Rektangel 10">
            <a:extLst>
              <a:ext uri="{FF2B5EF4-FFF2-40B4-BE49-F238E27FC236}">
                <a16:creationId xmlns:a16="http://schemas.microsoft.com/office/drawing/2014/main" id="{69295BF6-97B1-6997-0F5A-A69481DA3760}"/>
              </a:ext>
            </a:extLst>
          </p:cNvPr>
          <p:cNvSpPr/>
          <p:nvPr/>
        </p:nvSpPr>
        <p:spPr bwMode="auto">
          <a:xfrm>
            <a:off x="8048495" y="1641253"/>
            <a:ext cx="3868734" cy="3695437"/>
          </a:xfrm>
          <a:prstGeom prst="rect">
            <a:avLst/>
          </a:prstGeom>
          <a:solidFill>
            <a:srgbClr val="FFFFFF">
              <a:alpha val="65098"/>
            </a:srgbClr>
          </a:solidFill>
          <a:ln w="25400" cap="sq" cmpd="sng" algn="ctr">
            <a:noFill/>
            <a:prstDash val="solid"/>
            <a:miter lim="800000"/>
            <a:headEnd type="none" w="med" len="med"/>
            <a:tailEnd type="none" w="med" len="med"/>
          </a:ln>
          <a:effectLst/>
        </p:spPr>
        <p:txBody>
          <a:bodyPr vert="horz" wrap="square" lIns="90000" tIns="46800" rIns="90000" bIns="4680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lang="da-DK" b="1" dirty="0">
              <a:ln w="28575">
                <a:noFill/>
              </a:ln>
              <a:latin typeface="Arial" pitchFamily="34" charset="0"/>
              <a:cs typeface="Arial" pitchFamily="34" charset="0"/>
            </a:endParaRPr>
          </a:p>
        </p:txBody>
      </p:sp>
      <p:pic>
        <p:nvPicPr>
          <p:cNvPr id="12" name="Billede 11" descr="Et billede, der indeholder tekst, skærmbillede, Font/skrifttype, plakat&#10;&#10;Automatisk genereret beskrivelse">
            <a:extLst>
              <a:ext uri="{FF2B5EF4-FFF2-40B4-BE49-F238E27FC236}">
                <a16:creationId xmlns:a16="http://schemas.microsoft.com/office/drawing/2014/main" id="{1F34D9AE-16F5-E3CF-D996-5A590603D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4980" y="668922"/>
            <a:ext cx="624104" cy="631449"/>
          </a:xfrm>
          <a:prstGeom prst="rect">
            <a:avLst/>
          </a:prstGeom>
        </p:spPr>
      </p:pic>
    </p:spTree>
    <p:extLst>
      <p:ext uri="{BB962C8B-B14F-4D97-AF65-F5344CB8AC3E}">
        <p14:creationId xmlns:p14="http://schemas.microsoft.com/office/powerpoint/2010/main" val="181509632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8144803046350160"/>
</p:tagLst>
</file>

<file path=ppt/theme/theme1.xml><?xml version="1.0" encoding="utf-8"?>
<a:theme xmlns:a="http://schemas.openxmlformats.org/drawingml/2006/main" name="Vejdirektoratet">
  <a:themeElements>
    <a:clrScheme name="Vejdirektoratet">
      <a:dk1>
        <a:srgbClr val="000000"/>
      </a:dk1>
      <a:lt1>
        <a:srgbClr val="FFFFFF"/>
      </a:lt1>
      <a:dk2>
        <a:srgbClr val="FCC349"/>
      </a:dk2>
      <a:lt2>
        <a:srgbClr val="9BD7F7"/>
      </a:lt2>
      <a:accent1>
        <a:srgbClr val="005EB8"/>
      </a:accent1>
      <a:accent2>
        <a:srgbClr val="0ABAEE"/>
      </a:accent2>
      <a:accent3>
        <a:srgbClr val="00005E"/>
      </a:accent3>
      <a:accent4>
        <a:srgbClr val="F2CECD"/>
      </a:accent4>
      <a:accent5>
        <a:srgbClr val="FFDD00"/>
      </a:accent5>
      <a:accent6>
        <a:srgbClr val="A1CDC4"/>
      </a:accent6>
      <a:hlink>
        <a:srgbClr val="005EB8"/>
      </a:hlink>
      <a:folHlink>
        <a:srgbClr val="005EB8"/>
      </a:folHlink>
    </a:clrScheme>
    <a:fontScheme name="Vejdirektoratet">
      <a:majorFont>
        <a:latin typeface="Arial"/>
        <a:ea typeface=""/>
        <a:cs typeface=""/>
      </a:majorFont>
      <a:minorFont>
        <a:latin typeface="Arial"/>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5400" cap="sq" cmpd="sng" algn="ctr">
          <a:solidFill>
            <a:schemeClr val="tx1"/>
          </a:solidFill>
          <a:prstDash val="solid"/>
          <a:miter lim="800000"/>
          <a:headEnd type="none" w="med" len="med"/>
          <a:tailEnd type="none" w="med" len="med"/>
        </a:ln>
        <a:effectLst/>
      </a:spPr>
      <a:bodyPr vert="horz" wrap="square" lIns="90000" tIns="46800" rIns="90000" bIns="46800" numCol="1" rtlCol="0"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b="1" dirty="0" smtClean="0">
            <a:ln w="28575">
              <a:noFill/>
            </a:ln>
            <a:latin typeface="Arial" pitchFamily="34" charset="0"/>
            <a:cs typeface="Arial" pitchFamily="34" charset="0"/>
          </a:defRPr>
        </a:defPPr>
      </a:lstStyle>
    </a:spDef>
    <a:lnDef>
      <a:spPr bwMode="auto">
        <a:solidFill>
          <a:schemeClr val="bg1"/>
        </a:solidFill>
        <a:ln w="25400" cap="flat" cmpd="sng" algn="ctr">
          <a:solidFill>
            <a:schemeClr val="tx1"/>
          </a:solidFill>
          <a:prstDash val="solid"/>
          <a:round/>
          <a:headEnd type="none" w="med" len="med"/>
          <a:tailEnd type="none" w="lg" len="med"/>
        </a:ln>
        <a:effectLst/>
      </a:spPr>
      <a:bodyPr/>
      <a:lstStyle/>
    </a:lnDef>
    <a:txDef>
      <a:spPr>
        <a:noFill/>
      </a:spPr>
      <a:bodyPr wrap="square" lIns="0" tIns="0" rIns="0" bIns="0" rtlCol="0">
        <a:spAutoFit/>
      </a:bodyPr>
      <a:lstStyle>
        <a:defPPr>
          <a:defRPr sz="1500" dirty="0" err="1" smtClean="0">
            <a:latin typeface="Arial" pitchFamily="34" charset="0"/>
            <a:cs typeface="Arial" pitchFamily="34" charset="0"/>
          </a:defRPr>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custClrLst>
    <a:custClr name="Grøn">
      <a:srgbClr val="00A267"/>
    </a:custClr>
    <a:custClr name="Lys Grøn">
      <a:srgbClr val="B3E3D2"/>
    </a:custClr>
    <a:custClr name="Rød">
      <a:srgbClr val="E40000"/>
    </a:custClr>
    <a:custClr name="Grå">
      <a:srgbClr val="868687"/>
    </a:custClr>
    <a:custClr name="Duegrå">
      <a:srgbClr val="E2E6EA"/>
    </a:custClr>
    <a:custClr name="Subtil Blå">
      <a:srgbClr val="F8F9FA"/>
    </a:custClr>
    <a:custClr name="Støvblå">
      <a:srgbClr val="B0D4E0"/>
    </a:custClr>
    <a:custClr name="Turkis">
      <a:srgbClr val="0099B8"/>
    </a:custClr>
    <a:custClr name="Lys Turkis">
      <a:srgbClr val="ACDBDF"/>
    </a:custClr>
    <a:custClr name="Subtil Cyan">
      <a:srgbClr val="E2F2F5"/>
    </a:custClr>
    <a:custClr name="Creme">
      <a:srgbClr val="F5EAD4"/>
    </a:custClr>
    <a:custClr name="Medium Blå">
      <a:srgbClr val="00469C"/>
    </a:custClr>
    <a:custClr name="Syren">
      <a:srgbClr val="B3B3CF"/>
    </a:custClr>
  </a:custClrLst>
  <a:extLst>
    <a:ext uri="{05A4C25C-085E-4340-85A3-A5531E510DB2}">
      <thm15:themeFamily xmlns:thm15="http://schemas.microsoft.com/office/thememl/2012/main" name="Blank.potm" id="{6727040D-9393-4516-A0A0-953B16A57DC3}" vid="{600F0FAE-0C4E-423C-A4DE-724D79C6EF21}"/>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8bc5b7e-0a27-4db4-81a9-11a4485a3672">
      <Terms xmlns="http://schemas.microsoft.com/office/infopath/2007/PartnerControls"/>
    </lcf76f155ced4ddcb4097134ff3c332f>
    <TaxCatchAll xmlns="105c1642-3494-413f-9486-5025b3f65e9f" xsi:nil="true"/>
    <Note xmlns="a8bc5b7e-0a27-4db4-81a9-11a4485a3672" xsi:nil="true"/>
    <Descriptiom xmlns="a8bc5b7e-0a27-4db4-81a9-11a4485a3672" xsi:nil="true"/>
    <Submissiondate xmlns="a8bc5b7e-0a27-4db4-81a9-11a4485a3672" xsi:nil="true"/>
    <Submission xmlns="a8bc5b7e-0a27-4db4-81a9-11a4485a3672" xsi:nil="true"/>
    <Reviewed xmlns="a8bc5b7e-0a27-4db4-81a9-11a4485a367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87495F08F28FED439FB73A5539D09BAC" ma:contentTypeVersion="21" ma:contentTypeDescription="Create a new document." ma:contentTypeScope="" ma:versionID="4fc956bb068a972d3beeef618bfd5673">
  <xsd:schema xmlns:xsd="http://www.w3.org/2001/XMLSchema" xmlns:xs="http://www.w3.org/2001/XMLSchema" xmlns:p="http://schemas.microsoft.com/office/2006/metadata/properties" xmlns:ns2="a8bc5b7e-0a27-4db4-81a9-11a4485a3672" xmlns:ns3="105c1642-3494-413f-9486-5025b3f65e9f" targetNamespace="http://schemas.microsoft.com/office/2006/metadata/properties" ma:root="true" ma:fieldsID="bf491163e0820cb6f0a396a0e859d829" ns2:_="" ns3:_="">
    <xsd:import namespace="a8bc5b7e-0a27-4db4-81a9-11a4485a3672"/>
    <xsd:import namespace="105c1642-3494-413f-9486-5025b3f65e9f"/>
    <xsd:element name="properties">
      <xsd:complexType>
        <xsd:sequence>
          <xsd:element name="documentManagement">
            <xsd:complexType>
              <xsd:all>
                <xsd:element ref="ns2:Submissiondate" minOccurs="0"/>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Descriptiom" minOccurs="0"/>
                <xsd:element ref="ns2:MediaServiceObjectDetectorVersions" minOccurs="0"/>
                <xsd:element ref="ns2:Submission" minOccurs="0"/>
                <xsd:element ref="ns2:Reviewed" minOccurs="0"/>
                <xsd:element ref="ns2:Not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bc5b7e-0a27-4db4-81a9-11a4485a3672" elementFormDefault="qualified">
    <xsd:import namespace="http://schemas.microsoft.com/office/2006/documentManagement/types"/>
    <xsd:import namespace="http://schemas.microsoft.com/office/infopath/2007/PartnerControls"/>
    <xsd:element name="Submissiondate" ma:index="3" nillable="true" ma:displayName="Submission date" ma:format="Dropdown" ma:internalName="Submissiondate">
      <xsd:simpleType>
        <xsd:restriction base="dms:Text">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e02596c1-105f-4828-89cd-39bc8b8f0cdb"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hidden="true" ma:internalName="MediaServiceOCR" ma:readOnly="true">
      <xsd:simpleType>
        <xsd:restriction base="dms:Note"/>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description="" ma:hidden="true" ma:indexed="true" ma:internalName="MediaServiceLocation" ma:readOnly="true">
      <xsd:simpleType>
        <xsd:restriction base="dms:Text"/>
      </xsd:simpleType>
    </xsd:element>
    <xsd:element name="Descriptiom" ma:index="21" nillable="true" ma:displayName="Descriptiom " ma:format="Dropdown" ma:hidden="true" ma:internalName="Descriptiom" ma:readOnly="false">
      <xsd:simpleType>
        <xsd:restriction base="dms:Text">
          <xsd:maxLength value="255"/>
        </xsd:restrictio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Submission" ma:index="23" nillable="true" ma:displayName="Submission" ma:format="Dropdown" ma:hidden="true" ma:internalName="Submission" ma:readOnly="false">
      <xsd:simpleType>
        <xsd:restriction base="dms:Text">
          <xsd:maxLength value="255"/>
        </xsd:restriction>
      </xsd:simpleType>
    </xsd:element>
    <xsd:element name="Reviewed" ma:index="25" nillable="true" ma:displayName="Reviewed" ma:format="Dropdown" ma:internalName="Reviewed">
      <xsd:complexType>
        <xsd:complexContent>
          <xsd:extension base="dms:MultiChoice">
            <xsd:sequence>
              <xsd:element name="Value" maxOccurs="unbounded" minOccurs="0" nillable="true">
                <xsd:simpleType>
                  <xsd:restriction base="dms:Choice">
                    <xsd:enumeration value="Lars Flygare"/>
                    <xsd:enumeration value="Pascal Sayah"/>
                    <xsd:enumeration value="See doc &quot;reviewed&quot;"/>
                  </xsd:restriction>
                </xsd:simpleType>
              </xsd:element>
            </xsd:sequence>
          </xsd:extension>
        </xsd:complexContent>
      </xsd:complexType>
    </xsd:element>
    <xsd:element name="Note" ma:index="26" nillable="true" ma:displayName="Note" ma:format="Dropdown" ma:internalName="Note">
      <xsd:simpleType>
        <xsd:restriction base="dms:Note">
          <xsd:maxLength value="255"/>
        </xsd:restriction>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05c1642-3494-413f-9486-5025b3f65e9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816c0c3a-9bd7-4dda-84f4-acada1c41271}" ma:internalName="TaxCatchAll" ma:readOnly="false" ma:showField="CatchAllData" ma:web="105c1642-3494-413f-9486-5025b3f65e9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750AC00-96EE-4A6C-BA0F-4742FFC8D91B}">
  <ds:schemaRefs>
    <ds:schemaRef ds:uri="http://schemas.microsoft.com/office/infopath/2007/PartnerControls"/>
    <ds:schemaRef ds:uri="http://schemas.microsoft.com/office/2006/metadata/properties"/>
    <ds:schemaRef ds:uri="http://www.w3.org/XML/1998/namespace"/>
    <ds:schemaRef ds:uri="http://schemas.openxmlformats.org/package/2006/metadata/core-properties"/>
    <ds:schemaRef ds:uri="http://purl.org/dc/terms/"/>
    <ds:schemaRef ds:uri="105c1642-3494-413f-9486-5025b3f65e9f"/>
    <ds:schemaRef ds:uri="http://schemas.microsoft.com/office/2006/documentManagement/types"/>
    <ds:schemaRef ds:uri="http://purl.org/dc/dcmitype/"/>
    <ds:schemaRef ds:uri="a8bc5b7e-0a27-4db4-81a9-11a4485a3672"/>
    <ds:schemaRef ds:uri="http://purl.org/dc/elements/1.1/"/>
  </ds:schemaRefs>
</ds:datastoreItem>
</file>

<file path=customXml/itemProps2.xml><?xml version="1.0" encoding="utf-8"?>
<ds:datastoreItem xmlns:ds="http://schemas.openxmlformats.org/officeDocument/2006/customXml" ds:itemID="{B0C9E5EA-C3BA-46C3-B00B-5AED27508930}">
  <ds:schemaRefs>
    <ds:schemaRef ds:uri="http://schemas.microsoft.com/sharepoint/v3/contenttype/forms"/>
  </ds:schemaRefs>
</ds:datastoreItem>
</file>

<file path=customXml/itemProps3.xml><?xml version="1.0" encoding="utf-8"?>
<ds:datastoreItem xmlns:ds="http://schemas.openxmlformats.org/officeDocument/2006/customXml" ds:itemID="{47A4C531-C80A-4BBF-A5DB-30A0C646B9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bc5b7e-0a27-4db4-81a9-11a4485a3672"/>
    <ds:schemaRef ds:uri="105c1642-3494-413f-9486-5025b3f65e9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blank</Template>
  <TotalTime>1031</TotalTime>
  <Words>3700</Words>
  <Application>Microsoft Office PowerPoint</Application>
  <PresentationFormat>Widescreen</PresentationFormat>
  <Paragraphs>492</Paragraphs>
  <Slides>30</Slides>
  <Notes>22</Notes>
  <HiddenSlides>12</HiddenSlides>
  <MMClips>0</MMClips>
  <ScaleCrop>false</ScaleCrop>
  <HeadingPairs>
    <vt:vector size="6" baseType="variant">
      <vt:variant>
        <vt:lpstr>Benyttede skrifttyper</vt:lpstr>
      </vt:variant>
      <vt:variant>
        <vt:i4>6</vt:i4>
      </vt:variant>
      <vt:variant>
        <vt:lpstr>Tema</vt:lpstr>
      </vt:variant>
      <vt:variant>
        <vt:i4>1</vt:i4>
      </vt:variant>
      <vt:variant>
        <vt:lpstr>Slidetitler</vt:lpstr>
      </vt:variant>
      <vt:variant>
        <vt:i4>30</vt:i4>
      </vt:variant>
    </vt:vector>
  </HeadingPairs>
  <TitlesOfParts>
    <vt:vector size="37" baseType="lpstr">
      <vt:lpstr>Aptos</vt:lpstr>
      <vt:lpstr>Arial</vt:lpstr>
      <vt:lpstr>Calibri</vt:lpstr>
      <vt:lpstr>Open Sans</vt:lpstr>
      <vt:lpstr>Symbol</vt:lpstr>
      <vt:lpstr>Wingdings</vt:lpstr>
      <vt:lpstr>Vejdirektoratet</vt:lpstr>
      <vt:lpstr>Anlæg af Nordhavnstunnelen</vt:lpstr>
      <vt:lpstr>Projektet</vt:lpstr>
      <vt:lpstr>Projektet</vt:lpstr>
      <vt:lpstr>Fakta om tunnelen</vt:lpstr>
      <vt:lpstr>4 aktører</vt:lpstr>
      <vt:lpstr>Første gang…</vt:lpstr>
      <vt:lpstr>Målet</vt:lpstr>
      <vt:lpstr>Projektets tidslinje</vt:lpstr>
      <vt:lpstr>Bæredygtighed på Nordhavnstunnelen </vt:lpstr>
      <vt:lpstr>Hvordan?</vt:lpstr>
      <vt:lpstr>InfraLCA</vt:lpstr>
      <vt:lpstr>InfraLCA værktøj</vt:lpstr>
      <vt:lpstr>InfraLCA værktøj</vt:lpstr>
      <vt:lpstr>Livscyklus for vejinfrastruktur</vt:lpstr>
      <vt:lpstr>Fordele ved InfraLCA</vt:lpstr>
      <vt:lpstr>Forskel på LCA på byggeri kontra infrastruktur</vt:lpstr>
      <vt:lpstr>Hvem, hvad &amp; hvor?</vt:lpstr>
      <vt:lpstr>LCA på Nordhavnstunnel </vt:lpstr>
      <vt:lpstr>Hvad bruges det til?</vt:lpstr>
      <vt:lpstr>CO2 overblik - budget </vt:lpstr>
      <vt:lpstr>CO2 overblik - budget </vt:lpstr>
      <vt:lpstr>Beton</vt:lpstr>
      <vt:lpstr>Beton </vt:lpstr>
      <vt:lpstr>Stål</vt:lpstr>
      <vt:lpstr>Stål</vt:lpstr>
      <vt:lpstr>Transport</vt:lpstr>
      <vt:lpstr>LCA på Nordhavnstunnel Hvor er projektet nu? </vt:lpstr>
      <vt:lpstr>LCA på Nordhavnstunnel Hvor er projektet nu? </vt:lpstr>
      <vt:lpstr>Læringen til dato</vt:lpstr>
      <vt:lpstr>Konklusioner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Anlæg af Nordhavnstunnelen</dc:title>
  <dc:creator>Anne-Mette Nyhuus</dc:creator>
  <cp:lastModifiedBy>Mette Stender</cp:lastModifiedBy>
  <cp:revision>5</cp:revision>
  <dcterms:created xsi:type="dcterms:W3CDTF">2024-11-13T09:18:47Z</dcterms:created>
  <dcterms:modified xsi:type="dcterms:W3CDTF">2024-11-27T09:55:00Z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fyTimeStamp">
    <vt:lpwstr>2023-04-24T14:01:33.2575530Z</vt:lpwstr>
  </property>
  <property fmtid="{D5CDD505-2E9C-101B-9397-08002B2CF9AE}" pid="3" name="MediaServiceImageTags">
    <vt:lpwstr/>
  </property>
  <property fmtid="{D5CDD505-2E9C-101B-9397-08002B2CF9AE}" pid="4" name="ContentTypeId">
    <vt:lpwstr>0x01010087495F08F28FED439FB73A5539D09BAC</vt:lpwstr>
  </property>
</Properties>
</file>