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74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187AF-F7BA-426C-BD94-2542A0EA80A4}" v="351" dt="2024-11-14T09:59:19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54" autoAdjust="0"/>
    <p:restoredTop sz="94660" autoAdjust="0"/>
  </p:normalViewPr>
  <p:slideViewPr>
    <p:cSldViewPr snapToGrid="0" showGuides="1">
      <p:cViewPr>
        <p:scale>
          <a:sx n="100" d="100"/>
          <a:sy n="100" d="100"/>
        </p:scale>
        <p:origin x="2970" y="15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63687BE-E0FD-6148-80CD-BD7B4B1E92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8E31E33-4A29-CBA7-7112-8FD018AD8B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20F88-8DD4-4125-AC5B-C528B80746FC}" type="datetimeFigureOut">
              <a:rPr lang="da-DK" smtClean="0"/>
              <a:t>22-11-2024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942CED-6688-078E-4F24-D90B2A2BBA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7979384-7051-72CD-A1C5-898262C37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9F800-EAB2-47F2-9769-04870CCDD5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873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3914B-D66E-470A-941E-A71A3463956C}" type="datetimeFigureOut">
              <a:rPr lang="da-DK" smtClean="0"/>
              <a:t>22-11-2024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8CBE6-FC7C-45AB-8E53-1ECF69BF37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859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 - evt. m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596430E8-6FBB-7A72-CB4F-93859253E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b="11734"/>
          <a:stretch>
            <a:fillRect/>
          </a:stretch>
        </p:blipFill>
        <p:spPr bwMode="auto">
          <a:xfrm>
            <a:off x="-14285" y="3019692"/>
            <a:ext cx="12215813" cy="4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ladsholder til billede 3">
            <a:extLst>
              <a:ext uri="{FF2B5EF4-FFF2-40B4-BE49-F238E27FC236}">
                <a16:creationId xmlns:a16="http://schemas.microsoft.com/office/drawing/2014/main" id="{53436481-4334-3B80-212A-FEF8F0CF4E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284" y="3019692"/>
            <a:ext cx="12215813" cy="4009708"/>
          </a:xfrm>
        </p:spPr>
        <p:txBody>
          <a:bodyPr tIns="97200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              ELLER slet pladsholderen for at bevare den blå baggrund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342900"/>
            <a:ext cx="11505484" cy="997868"/>
          </a:xfrm>
        </p:spPr>
        <p:txBody>
          <a:bodyPr anchor="ctr" anchorCtr="0"/>
          <a:lstStyle>
            <a:lvl1pPr>
              <a:lnSpc>
                <a:spcPct val="88000"/>
              </a:lnSpc>
              <a:defRPr sz="3700" b="1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2 linjer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1" y="1484784"/>
            <a:ext cx="11505484" cy="640884"/>
          </a:xfrm>
        </p:spPr>
        <p:txBody>
          <a:bodyPr anchor="t" anchorCtr="0"/>
          <a:lstStyle>
            <a:lvl1pPr marL="0" indent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Afsender / Dato / Arrangement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2 linjer</a:t>
            </a:r>
          </a:p>
        </p:txBody>
      </p: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619" y="2533404"/>
            <a:ext cx="1404000" cy="339637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8" y="2445509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6EECF010-C80C-1E56-F39D-6BF24673E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704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F - 2 spalter m/oversk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5C02AA6-7368-27BB-4937-77A75CD381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9207D6E-246B-5816-E83D-D0C8E7F4F20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88" y="816176"/>
            <a:ext cx="11511320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ACA11FA9-3BF5-CCF2-7C9C-22227E83E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68" y="1980046"/>
            <a:ext cx="5579998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lang="da-DK" sz="1999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7336" indent="0">
              <a:buNone/>
              <a:defRPr/>
            </a:lvl2pPr>
          </a:lstStyle>
          <a:p>
            <a:pPr lvl="0"/>
            <a:r>
              <a:rPr lang="en-US" dirty="0"/>
              <a:t>K</a:t>
            </a:r>
            <a:r>
              <a:rPr lang="da-DK" dirty="0"/>
              <a:t>lik for at tilføje Beskrivelse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BA0DEE0-368A-2251-075E-85F565706F3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0" y="2611671"/>
            <a:ext cx="5580000" cy="39034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2DDED442-6643-6459-33BC-59BBA262E7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9560" y="1980046"/>
            <a:ext cx="5578847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lang="da-DK" sz="1999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7336" indent="0">
              <a:buNone/>
              <a:defRPr/>
            </a:lvl2pPr>
          </a:lstStyle>
          <a:p>
            <a:pPr marL="35963" lvl="0" indent="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Tx/>
              <a:buNone/>
            </a:pPr>
            <a:r>
              <a:rPr lang="en-US" dirty="0"/>
              <a:t>K</a:t>
            </a:r>
            <a:r>
              <a:rPr lang="da-DK" dirty="0"/>
              <a:t>lik for at tilføje Beskrivelse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4332B3C-8262-404D-E0E1-439BDB55103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9565" y="2601879"/>
            <a:ext cx="5580000" cy="39034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3D1FA80-39A1-DF6E-2DD2-1871356E9C73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59822A84-2BB4-C30F-B39F-9899AC5931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VDLogoHide1">
            <a:extLst>
              <a:ext uri="{FF2B5EF4-FFF2-40B4-BE49-F238E27FC236}">
                <a16:creationId xmlns:a16="http://schemas.microsoft.com/office/drawing/2014/main" id="{6833DFE0-969C-E4AB-3358-F9992E2EF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G - 2 spalter m/beskrivels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5C02AA6-7368-27BB-4937-77A75CD381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9207D6E-246B-5816-E83D-D0C8E7F4F20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11507042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28295-661F-BB40-4E81-167D57B6699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0" y="1980045"/>
            <a:ext cx="5580000" cy="39034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ACA11FA9-3BF5-CCF2-7C9C-22227E83E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71" y="6048383"/>
            <a:ext cx="5579999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sz="1500"/>
            </a:lvl1pPr>
            <a:lvl2pPr marL="647336" indent="0">
              <a:buNone/>
              <a:defRPr/>
            </a:lvl2pPr>
          </a:lstStyle>
          <a:p>
            <a:pPr lvl="0"/>
            <a:r>
              <a:rPr lang="en-US" dirty="0"/>
              <a:t>K</a:t>
            </a:r>
            <a:r>
              <a:rPr lang="da-DK" dirty="0"/>
              <a:t>lik for at tilføje Beskrivelse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4FE98C7-D333-CBF4-CA23-12BD2CC92F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9565" y="1970247"/>
            <a:ext cx="5580000" cy="39066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0" name="Pladsholder til tekst 6">
            <a:extLst>
              <a:ext uri="{FF2B5EF4-FFF2-40B4-BE49-F238E27FC236}">
                <a16:creationId xmlns:a16="http://schemas.microsoft.com/office/drawing/2014/main" id="{87E2617E-0A77-B6A1-EE31-70AEF9372E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136" y="6048383"/>
            <a:ext cx="5569994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sz="1500"/>
            </a:lvl1pPr>
            <a:lvl2pPr marL="647336" indent="0">
              <a:buNone/>
              <a:defRPr/>
            </a:lvl2pPr>
          </a:lstStyle>
          <a:p>
            <a:pPr lvl="0"/>
            <a:r>
              <a:rPr lang="da-DK" dirty="0"/>
              <a:t>Klik for at tilføje Beskrivelse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3D1FA80-39A1-DF6E-2DD2-1871356E9C73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59822A84-2BB4-C30F-B39F-9899AC5931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VDLogoHide1">
            <a:extLst>
              <a:ext uri="{FF2B5EF4-FFF2-40B4-BE49-F238E27FC236}">
                <a16:creationId xmlns:a16="http://schemas.microsoft.com/office/drawing/2014/main" id="{6833DFE0-969C-E4AB-3358-F9992E2EF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H - 2 spalter, bred+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AC2CA68-7653-F6C1-8572-B6E1E4C34E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BA2FC797-B8A8-4C8E-1155-9E1C15C66E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11507042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1" y="1980039"/>
            <a:ext cx="6654455" cy="45350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647698" indent="-285748">
              <a:buFont typeface="Arial" panose="020B0604020202020204" pitchFamily="34" charset="0"/>
              <a:buChar char="•"/>
              <a:defRPr/>
            </a:lvl2pPr>
            <a:lvl3pPr marL="915986" indent="-285748">
              <a:buFont typeface="Arial" panose="020B0604020202020204" pitchFamily="34" charset="0"/>
              <a:buChar char="•"/>
              <a:defRPr/>
            </a:lvl3pPr>
            <a:lvl4pPr marL="1182685" indent="-285748">
              <a:buFont typeface="Arial" panose="020B0604020202020204" pitchFamily="34" charset="0"/>
              <a:buChar char="•"/>
              <a:defRPr/>
            </a:lvl4pPr>
            <a:lvl5pPr marL="1450973" indent="-28574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8AB7F8-1C1F-B485-8DCD-0DFDEDF0B49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335223" y="1970247"/>
            <a:ext cx="4514338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13FC3A3-99C6-1E25-3940-1FEC8E1743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2" name="VDLogoHide1">
            <a:extLst>
              <a:ext uri="{FF2B5EF4-FFF2-40B4-BE49-F238E27FC236}">
                <a16:creationId xmlns:a16="http://schemas.microsoft.com/office/drawing/2014/main" id="{45090B91-AC30-C4E1-674D-15C19DA65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A90CC055-968D-4185-5413-5D79A7F60BD9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59444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 -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F9CA3EA-71E7-EDF5-54FD-5AFEF3EC5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E6CF02B-F910-52F5-C1C2-C13D781AE59A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1" y="816176"/>
            <a:ext cx="11525659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6" y="1980039"/>
            <a:ext cx="361303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47316-8898-26C9-E19D-92E3C72A3CC2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93790" y="1980039"/>
            <a:ext cx="361303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E76ED40-2FA5-4A6C-53B0-5A305A1132F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249714" y="1970247"/>
            <a:ext cx="361303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04472-DB0F-D9DE-EEA0-0690C3C668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VDLogoHide1">
            <a:extLst>
              <a:ext uri="{FF2B5EF4-FFF2-40B4-BE49-F238E27FC236}">
                <a16:creationId xmlns:a16="http://schemas.microsoft.com/office/drawing/2014/main" id="{E007FAB5-62FE-6862-240B-017EF70E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F958B04C-CBF1-3F1B-BDD2-12E3FE150FBE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15834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3"/>
            <a:ext cx="12189600" cy="6858001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89907" tIns="46751" rIns="89907" bIns="467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3464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65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2599585"/>
            <a:ext cx="11505484" cy="1981549"/>
          </a:xfrm>
        </p:spPr>
        <p:txBody>
          <a:bodyPr anchor="t" anchorCtr="0"/>
          <a:lstStyle>
            <a:lvl1pPr>
              <a:lnSpc>
                <a:spcPct val="90000"/>
              </a:lnSpc>
              <a:defRPr sz="70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Break </a:t>
            </a:r>
            <a:br>
              <a:rPr lang="da-DK" dirty="0"/>
            </a:br>
            <a:r>
              <a:rPr lang="da-DK" dirty="0"/>
              <a:t>- Klik for at tilføje tekst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4" y="5157200"/>
            <a:ext cx="11505485" cy="1069875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700" b="1" spc="-100" baseline="0">
                <a:solidFill>
                  <a:schemeClr val="bg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tekst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9" y="1844824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2" name="VDLogoHide1">
            <a:extLst>
              <a:ext uri="{FF2B5EF4-FFF2-40B4-BE49-F238E27FC236}">
                <a16:creationId xmlns:a16="http://schemas.microsoft.com/office/drawing/2014/main" id="{3CF20BAE-35AB-5A77-29B2-6585C72AD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4488DA3-9FDC-B315-13B1-388DEF022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378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3"/>
            <a:ext cx="12189600" cy="6858001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89907" tIns="46751" rIns="89907" bIns="467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3464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65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2599585"/>
            <a:ext cx="11505484" cy="1981549"/>
          </a:xfrm>
        </p:spPr>
        <p:txBody>
          <a:bodyPr anchor="t" anchorCtr="0"/>
          <a:lstStyle>
            <a:lvl1pPr>
              <a:lnSpc>
                <a:spcPct val="90000"/>
              </a:lnSpc>
              <a:defRPr sz="70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Slut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Klik for at tilføje tekst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4" y="5157200"/>
            <a:ext cx="11505485" cy="1069875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700" b="1" spc="-100" baseline="0">
                <a:solidFill>
                  <a:schemeClr val="bg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tekst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9" y="1844824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/>
          <a:stretch/>
        </p:blipFill>
        <p:spPr>
          <a:xfrm>
            <a:off x="343619" y="260649"/>
            <a:ext cx="1404000" cy="33963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02412B1-B65A-507F-5733-8F4ED86EF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950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m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A0D56B75-68C0-DDAD-A688-72F4067A91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VDLogoHide1">
            <a:extLst>
              <a:ext uri="{FF2B5EF4-FFF2-40B4-BE49-F238E27FC236}">
                <a16:creationId xmlns:a16="http://schemas.microsoft.com/office/drawing/2014/main" id="{4BC3509C-3355-4FC9-F099-506A422C3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0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A0D56B75-68C0-DDAD-A688-72F4067A91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245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E38EE27-81A0-1A04-7109-E65A1C7FD80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88" y="816176"/>
            <a:ext cx="9877880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7" y="1980039"/>
            <a:ext cx="9877101" cy="45350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i="0"/>
            </a:lvl1pPr>
            <a:lvl2pPr marL="649350" indent="-285748">
              <a:buFont typeface="Arial" panose="020B0604020202020204" pitchFamily="34" charset="0"/>
              <a:buChar char="•"/>
              <a:defRPr/>
            </a:lvl2pPr>
            <a:lvl3pPr marL="915748" indent="-285748">
              <a:buFont typeface="Arial" panose="020B0604020202020204" pitchFamily="34" charset="0"/>
              <a:buChar char="•"/>
              <a:defRPr/>
            </a:lvl3pPr>
            <a:lvl4pPr marL="1185748" indent="-285748">
              <a:buFont typeface="Arial" panose="020B0604020202020204" pitchFamily="34" charset="0"/>
              <a:buChar char="•"/>
              <a:defRPr/>
            </a:lvl4pPr>
            <a:lvl5pPr marL="1452148" indent="-28574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noProof="0" dirty="0"/>
              <a:t>Klik for at indsætte (evt. billede skal venstrestilles)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A0D56B75-68C0-DDAD-A688-72F4067A91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VDLogoHide1">
            <a:extLst>
              <a:ext uri="{FF2B5EF4-FFF2-40B4-BE49-F238E27FC236}">
                <a16:creationId xmlns:a16="http://schemas.microsoft.com/office/drawing/2014/main" id="{4BC3509C-3355-4FC9-F099-506A422C3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7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 - evt. m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billede 5">
            <a:extLst>
              <a:ext uri="{FF2B5EF4-FFF2-40B4-BE49-F238E27FC236}">
                <a16:creationId xmlns:a16="http://schemas.microsoft.com/office/drawing/2014/main" id="{3BF0F14A-BC31-631D-1A35-9C0D2A64B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>
            <a:fillRect/>
          </a:stretch>
        </p:blipFill>
        <p:spPr bwMode="auto">
          <a:xfrm>
            <a:off x="4" y="1609460"/>
            <a:ext cx="12192001" cy="52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dsholder til billede 3">
            <a:extLst>
              <a:ext uri="{FF2B5EF4-FFF2-40B4-BE49-F238E27FC236}">
                <a16:creationId xmlns:a16="http://schemas.microsoft.com/office/drawing/2014/main" id="{2AD4EADA-180E-CA41-2E6B-DF742E407A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9046" y="1600154"/>
            <a:ext cx="12220575" cy="5273619"/>
          </a:xfrm>
        </p:spPr>
        <p:txBody>
          <a:bodyPr tIns="172800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              ELLER slet pladsholderen for at bevare den blå baggrund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40340135-6E5B-C30A-75FA-4B7B128547B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9363" y="816169"/>
            <a:ext cx="11504771" cy="4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Titel – kun 1 linje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18B58B-D14C-81EA-E702-414FE04A22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AFSENDER / DATO / ARRANGEMENT – kun 1 linje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20773" y="254038"/>
            <a:ext cx="1038352" cy="251291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8C17B54F-F76B-E2B7-E1F9-BDC9A4209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8642" y="330636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193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 - evt. m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B7D7DACD-54C6-5947-D215-217C5C002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r="23893"/>
          <a:stretch>
            <a:fillRect/>
          </a:stretch>
        </p:blipFill>
        <p:spPr bwMode="auto">
          <a:xfrm>
            <a:off x="4241416" y="342903"/>
            <a:ext cx="7950584" cy="65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F665C585-95B6-9ED0-757B-C5EE8ED46F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37553" y="342903"/>
            <a:ext cx="7950584" cy="6530867"/>
          </a:xfrm>
        </p:spPr>
        <p:txBody>
          <a:bodyPr tIns="1728000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ELLER slet pladsholderen for at bevare den blå baggrund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2" y="2547761"/>
            <a:ext cx="3520850" cy="2033366"/>
          </a:xfrm>
        </p:spPr>
        <p:txBody>
          <a:bodyPr anchor="t" anchorCtr="0"/>
          <a:lstStyle>
            <a:lvl1pPr>
              <a:lnSpc>
                <a:spcPct val="88000"/>
              </a:lnSpc>
              <a:defRPr sz="3700" b="1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op til</a:t>
            </a:r>
            <a:br>
              <a:rPr lang="da-DK" dirty="0"/>
            </a:br>
            <a:r>
              <a:rPr lang="da-DK" dirty="0"/>
              <a:t>4 linjer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3615" y="4725144"/>
            <a:ext cx="3520137" cy="936104"/>
          </a:xfrm>
        </p:spPr>
        <p:txBody>
          <a:bodyPr anchor="t" anchorCtr="0"/>
          <a:lstStyle>
            <a:lvl1pPr marL="0" indent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1500" b="0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</a:t>
            </a:r>
            <a:br>
              <a:rPr lang="da-DK" dirty="0"/>
            </a:br>
            <a:r>
              <a:rPr lang="da-DK" dirty="0"/>
              <a:t>Afsender / Dato / Arrangement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op til 4 linjer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3614" y="2204863"/>
            <a:ext cx="3545846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619" y="342904"/>
            <a:ext cx="1404000" cy="339637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49CD8D1-7F5B-95B4-9B29-E873E2CC6B0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3614" y="6492548"/>
            <a:ext cx="3545846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816B44AC-8B42-3110-8095-FD3C3BDC58FF}"/>
              </a:ext>
            </a:extLst>
          </p:cNvPr>
          <p:cNvSpPr/>
          <p:nvPr userDrawn="1"/>
        </p:nvSpPr>
        <p:spPr bwMode="auto">
          <a:xfrm>
            <a:off x="119340" y="6237320"/>
            <a:ext cx="3960440" cy="432047"/>
          </a:xfrm>
          <a:prstGeom prst="rect">
            <a:avLst/>
          </a:prstGeom>
          <a:solidFill>
            <a:schemeClr val="bg1"/>
          </a:solidFill>
          <a:ln w="25400" cap="sq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00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BB6827C6-BDD4-8906-546A-B4874478F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5292" y="462811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439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4 -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3"/>
            <a:ext cx="12189600" cy="6858001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89907" tIns="46751" rIns="89907" bIns="467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3464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65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2599585"/>
            <a:ext cx="11505484" cy="1981549"/>
          </a:xfrm>
        </p:spPr>
        <p:txBody>
          <a:bodyPr anchor="t" anchorCtr="0"/>
          <a:lstStyle>
            <a:lvl1pPr>
              <a:lnSpc>
                <a:spcPct val="90000"/>
              </a:lnSpc>
              <a:defRPr sz="70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2 linjer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4" y="5157200"/>
            <a:ext cx="11505485" cy="1069875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700" b="1" spc="-100" baseline="0">
                <a:solidFill>
                  <a:schemeClr val="bg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</a:t>
            </a:r>
            <a:br>
              <a:rPr lang="da-DK" dirty="0"/>
            </a:br>
            <a:r>
              <a:rPr lang="da-DK" dirty="0"/>
              <a:t>Afsender / Dato / Arrangement </a:t>
            </a:r>
            <a:r>
              <a:rPr lang="da-DK" noProof="0" dirty="0"/>
              <a:t>–</a:t>
            </a:r>
            <a:r>
              <a:rPr lang="da-DK" dirty="0"/>
              <a:t> evt. 2 linjer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D25A1F41-3612-A13F-EC03-063AB102B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0256" y="342901"/>
            <a:ext cx="3443098" cy="1285900"/>
          </a:xfrm>
        </p:spPr>
        <p:txBody>
          <a:bodyPr/>
          <a:lstStyle>
            <a:lvl1pPr marL="0" indent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evt. Ekstra noter.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9" y="1844824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/>
          <a:stretch/>
        </p:blipFill>
        <p:spPr>
          <a:xfrm>
            <a:off x="343619" y="260649"/>
            <a:ext cx="1404000" cy="33963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B13C690-078A-F83F-5CF2-A81A4CAA0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4778" y="348576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756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 - beskrivels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E4FA96D-DA08-12AC-D619-99AF675C46A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28613" y="1973263"/>
            <a:ext cx="11534775" cy="36877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br>
              <a:rPr lang="da-DK" dirty="0"/>
            </a:br>
            <a:br>
              <a:rPr lang="da-DK" dirty="0"/>
            </a:br>
            <a:r>
              <a:rPr lang="da-DK" dirty="0"/>
              <a:t>Klik for at indsætte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972865-8D49-B39C-FE4E-83DD7B94B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E78E121-7EBB-4C4D-9BB7-F91A76E46A3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11507042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ACA11FA9-3BF5-CCF2-7C9C-22227E83E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71" y="5829307"/>
            <a:ext cx="11524880" cy="676007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sz="1500"/>
            </a:lvl1pPr>
            <a:lvl2pPr marL="647336" indent="0">
              <a:buNone/>
              <a:defRPr/>
            </a:lvl2pPr>
          </a:lstStyle>
          <a:p>
            <a:pPr lvl="0"/>
            <a:r>
              <a:rPr lang="da-DK" dirty="0"/>
              <a:t>Klik for at tilføje Beskrivelse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378E7BF1-44DB-964E-8539-28A155943E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VDLogoHide1">
            <a:extLst>
              <a:ext uri="{FF2B5EF4-FFF2-40B4-BE49-F238E27FC236}">
                <a16:creationId xmlns:a16="http://schemas.microsoft.com/office/drawing/2014/main" id="{938C498A-48BA-0EA7-8B4B-C93FE0A16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FF200740-98C2-D4A9-739D-40C4E4D422E0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690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C - overskrift til venstre 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76C5CC3-07F0-A054-D0FA-B86C9171B2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64279" y="0"/>
            <a:ext cx="592772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Klik for at indsætte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9677E09-CA1A-19B6-9383-CEEE6DCCD9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4581059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21C2D79E-479D-5AB8-E045-44F2455DE70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5611813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8" y="1980039"/>
            <a:ext cx="558668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D13CBE3A-3ACE-BFCD-D607-CAE4E73B79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30677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VDLogoHide1">
            <a:extLst>
              <a:ext uri="{FF2B5EF4-FFF2-40B4-BE49-F238E27FC236}">
                <a16:creationId xmlns:a16="http://schemas.microsoft.com/office/drawing/2014/main" id="{1FB15BBA-57BD-8787-196B-42CD67186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5768790" y="275128"/>
            <a:ext cx="159553" cy="251291"/>
          </a:xfrm>
          <a:prstGeom prst="rect">
            <a:avLst/>
          </a:prstGeom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F3C5F4D8-53E7-62D2-40C4-9570116CE49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57980" y="620688"/>
            <a:ext cx="5590925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984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D - overskrift til venstr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81F9B43F-DECC-0311-C995-E75F81E0D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31483"/>
          <a:stretch>
            <a:fillRect/>
          </a:stretch>
        </p:blipFill>
        <p:spPr bwMode="auto">
          <a:xfrm>
            <a:off x="6263665" y="3"/>
            <a:ext cx="59221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9677E09-CA1A-19B6-9383-CEEE6DCCD9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4581059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21C2D79E-479D-5AB8-E045-44F2455DE70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5611813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8" y="1980039"/>
            <a:ext cx="558668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129010D-26E1-AA28-0F33-15792F4893B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58827" y="-1"/>
            <a:ext cx="5938927" cy="6858001"/>
          </a:xfrm>
          <a:noFill/>
        </p:spPr>
        <p:txBody>
          <a:bodyPr tIns="1332000"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br>
              <a:rPr lang="da-DK" noProof="0" dirty="0"/>
            </a:br>
            <a:br>
              <a:rPr lang="da-DK" noProof="0" dirty="0"/>
            </a:b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ELLER slet pladsholderen for at bevare den blå baggrund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D13CBE3A-3ACE-BFCD-D607-CAE4E73B79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30677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VDLogoHide1">
            <a:extLst>
              <a:ext uri="{FF2B5EF4-FFF2-40B4-BE49-F238E27FC236}">
                <a16:creationId xmlns:a16="http://schemas.microsoft.com/office/drawing/2014/main" id="{1FB15BBA-57BD-8787-196B-42CD67186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4634"/>
          <a:stretch/>
        </p:blipFill>
        <p:spPr>
          <a:xfrm>
            <a:off x="5768790" y="275128"/>
            <a:ext cx="159553" cy="251291"/>
          </a:xfrm>
          <a:prstGeom prst="rect">
            <a:avLst/>
          </a:prstGeom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F3C5F4D8-53E7-62D2-40C4-9570116CE49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57980" y="620688"/>
            <a:ext cx="5590925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758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E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F9CA3EA-71E7-EDF5-54FD-5AFEF3EC5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E6CF02B-F910-52F5-C1C2-C13D781AE59A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1" y="816176"/>
            <a:ext cx="11525659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0" y="1980039"/>
            <a:ext cx="5580000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1A0FBD7-5C67-667D-A68F-86F6D12435F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9565" y="1970247"/>
            <a:ext cx="5580000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04472-DB0F-D9DE-EEA0-0690C3C668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VDLogoHide1">
            <a:extLst>
              <a:ext uri="{FF2B5EF4-FFF2-40B4-BE49-F238E27FC236}">
                <a16:creationId xmlns:a16="http://schemas.microsoft.com/office/drawing/2014/main" id="{E007FAB5-62FE-6862-240B-017EF70E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F958B04C-CBF1-3F1B-BDD2-12E3FE150FBE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442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36314" y="804424"/>
            <a:ext cx="9878657" cy="10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315" y="1987972"/>
            <a:ext cx="9878657" cy="452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4"/>
            <a:r>
              <a:rPr lang="da-DK" noProof="0" dirty="0"/>
              <a:t>Sjette niveau</a:t>
            </a:r>
          </a:p>
          <a:p>
            <a:pPr lvl="4"/>
            <a:r>
              <a:rPr lang="da-DK" noProof="0" dirty="0"/>
              <a:t>Syvende niveau</a:t>
            </a:r>
          </a:p>
          <a:p>
            <a:pPr lvl="4"/>
            <a:r>
              <a:rPr lang="da-DK" noProof="0" dirty="0"/>
              <a:t>Ottende niveau</a:t>
            </a:r>
          </a:p>
          <a:p>
            <a:pPr lvl="4"/>
            <a:r>
              <a:rPr lang="da-DK" noProof="0" dirty="0"/>
              <a:t>Niende niveau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57A9DA8-C49D-C21B-EBFC-43F75ABD8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B9871E0-DE49-D6C2-90D3-AC3BA4F31A60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4" name="VDLogoHide1">
            <a:extLst>
              <a:ext uri="{FF2B5EF4-FFF2-40B4-BE49-F238E27FC236}">
                <a16:creationId xmlns:a16="http://schemas.microsoft.com/office/drawing/2014/main" id="{2F0A22B7-2C5D-DB23-B911-219DC8DFD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84634"/>
          <a:stretch/>
        </p:blipFill>
        <p:spPr>
          <a:xfrm>
            <a:off x="11670580" y="286550"/>
            <a:ext cx="136760" cy="2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0" r:id="rId6"/>
    <p:sldLayoutId id="2147483677" r:id="rId7"/>
    <p:sldLayoutId id="2147483671" r:id="rId8"/>
    <p:sldLayoutId id="2147483666" r:id="rId9"/>
    <p:sldLayoutId id="2147483667" r:id="rId10"/>
    <p:sldLayoutId id="2147483668" r:id="rId11"/>
    <p:sldLayoutId id="2147483669" r:id="rId12"/>
    <p:sldLayoutId id="2147483674" r:id="rId13"/>
    <p:sldLayoutId id="2147483672" r:id="rId14"/>
    <p:sldLayoutId id="2147483673" r:id="rId15"/>
    <p:sldLayoutId id="2147483675" r:id="rId16"/>
    <p:sldLayoutId id="2147483676" r:id="rId17"/>
  </p:sldLayoutIdLst>
  <p:hf hdr="0" ftr="0" dt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700" b="1" spc="-100" baseline="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5pPr>
      <a:lvl6pPr marL="608957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6pPr>
      <a:lvl7pPr marL="1217918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7pPr>
      <a:lvl8pPr marL="1826876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8pPr>
      <a:lvl9pPr marL="2435834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SzPct val="100000"/>
        <a:buFont typeface="Arial" panose="020B0604020202020204" pitchFamily="34" charset="0"/>
        <a:buChar char="•"/>
        <a:defRPr sz="1999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47698" indent="-285748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SzPct val="100000"/>
        <a:buFont typeface="Arial" panose="020B0604020202020204" pitchFamily="34" charset="0"/>
        <a:buChar char="•"/>
        <a:defRPr sz="1799">
          <a:solidFill>
            <a:schemeClr val="tx1"/>
          </a:solidFill>
          <a:latin typeface="+mn-lt"/>
          <a:cs typeface="Arial" pitchFamily="34" charset="0"/>
        </a:defRPr>
      </a:lvl2pPr>
      <a:lvl3pPr marL="915986" indent="-285748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SzPct val="100000"/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  <a:cs typeface="Arial" pitchFamily="34" charset="0"/>
        </a:defRPr>
      </a:lvl3pPr>
      <a:lvl4pPr marL="1182685" indent="-285748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  <a:cs typeface="Arial" charset="0"/>
        </a:defRPr>
      </a:lvl4pPr>
      <a:lvl5pPr marL="1450973" marR="0" indent="-285748" algn="l" defTabSz="914398" rtl="0" eaLnBrk="1" fontAlgn="base" latinLnBrk="0" hangingPunct="1">
        <a:lnSpc>
          <a:spcPct val="100000"/>
        </a:lnSpc>
        <a:spcBef>
          <a:spcPts val="599"/>
        </a:spcBef>
        <a:spcAft>
          <a:spcPts val="599"/>
        </a:spcAft>
        <a:buClrTx/>
        <a:buSzTx/>
        <a:buFont typeface="Arial" panose="020B0604020202020204" pitchFamily="34" charset="0"/>
        <a:buChar char="•"/>
        <a:tabLst/>
        <a:defRPr sz="1599" i="1">
          <a:solidFill>
            <a:schemeClr val="tx1"/>
          </a:solidFill>
          <a:latin typeface="+mn-lt"/>
          <a:cs typeface="Arial" charset="0"/>
        </a:defRPr>
      </a:lvl5pPr>
      <a:lvl6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6pPr>
      <a:lvl7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7pPr>
      <a:lvl8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8pPr>
      <a:lvl9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8957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7918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6876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5834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4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3751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0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0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92" userDrawn="1">
          <p15:clr>
            <a:srgbClr val="000000"/>
          </p15:clr>
        </p15:guide>
        <p15:guide id="2" pos="3840" userDrawn="1">
          <p15:clr>
            <a:srgbClr val="000000"/>
          </p15:clr>
        </p15:guide>
        <p15:guide id="5" pos="507" userDrawn="1">
          <p15:clr>
            <a:srgbClr val="000000"/>
          </p15:clr>
        </p15:guide>
        <p15:guide id="6" pos="7171" userDrawn="1">
          <p15:clr>
            <a:srgbClr val="000000"/>
          </p15:clr>
        </p15:guide>
        <p15:guide id="7" orient="horz" pos="981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733EFD2A-A85A-6946-A497-DF59FF5006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6" b="6544"/>
          <a:stretch/>
        </p:blipFill>
        <p:spPr/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6B66F196-FE59-D20B-8BDB-63A1A1BAE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1" y="414818"/>
            <a:ext cx="11505484" cy="997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4000" dirty="0"/>
              <a:t>DDI nr. 2 – Hvad er nyt?</a:t>
            </a:r>
            <a:br>
              <a:rPr lang="da-DK" sz="4000" dirty="0"/>
            </a:br>
            <a:r>
              <a:rPr lang="da-DK" sz="3200" b="0" dirty="0"/>
              <a:t>Præsentation Vejforum 2024</a:t>
            </a:r>
            <a:endParaRPr lang="da-DK" b="0" dirty="0"/>
          </a:p>
        </p:txBody>
      </p:sp>
      <p:sp>
        <p:nvSpPr>
          <p:cNvPr id="12" name="Undertitel 11">
            <a:extLst>
              <a:ext uri="{FF2B5EF4-FFF2-40B4-BE49-F238E27FC236}">
                <a16:creationId xmlns:a16="http://schemas.microsoft.com/office/drawing/2014/main" id="{989BF5ED-5BA2-F629-9065-591C995A6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1726056"/>
            <a:ext cx="11505484" cy="522899"/>
          </a:xfrm>
        </p:spPr>
        <p:txBody>
          <a:bodyPr/>
          <a:lstStyle/>
          <a:p>
            <a:r>
              <a:rPr lang="da-DK" sz="1800" dirty="0"/>
              <a:t>Ditte Bøgh Asaa, </a:t>
            </a:r>
            <a:r>
              <a:rPr lang="da-DK" sz="1800" b="0" dirty="0"/>
              <a:t>projektleder </a:t>
            </a:r>
            <a:br>
              <a:rPr lang="da-DK" sz="1800" dirty="0"/>
            </a:br>
            <a:r>
              <a:rPr lang="da-DK" sz="1800" b="0" dirty="0"/>
              <a:t>og</a:t>
            </a:r>
            <a:r>
              <a:rPr lang="da-DK" sz="1800" dirty="0"/>
              <a:t> Vivi Foder Moth</a:t>
            </a:r>
            <a:r>
              <a:rPr lang="da-DK" sz="1800" b="0" dirty="0"/>
              <a:t>, fagprojektleder 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70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82B3E79-1796-71E7-8074-9A31C59B9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b="546"/>
          <a:stretch/>
        </p:blipFill>
        <p:spPr>
          <a:xfrm>
            <a:off x="0" y="624618"/>
            <a:ext cx="12192000" cy="6223108"/>
          </a:xfrm>
          <a:prstGeom prst="rect">
            <a:avLst/>
          </a:prstGeom>
        </p:spPr>
      </p:pic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DDI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3EC4337-AD1D-5844-CB86-08E3B958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09" y="3494588"/>
            <a:ext cx="3409210" cy="302818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94DF4073-3084-ADE2-E6C0-670661A9068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9843" y="1226355"/>
            <a:ext cx="3597349" cy="1567179"/>
          </a:xfrm>
          <a:solidFill>
            <a:schemeClr val="accent1"/>
          </a:solidFill>
        </p:spPr>
        <p:txBody>
          <a:bodyPr lIns="144000" tIns="108000" rIns="144000" bIns="144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1600" b="1" dirty="0">
                <a:solidFill>
                  <a:schemeClr val="bg1"/>
                </a:solidFill>
              </a:rPr>
              <a:t>Skærbækvej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Signalreguleret – 2 kryds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1 spor i hver retning over broen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Flere opmarchstrækninger er 2-sporet.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397285C5-F3D0-AF18-8F1D-65F3679BA3DA}"/>
              </a:ext>
            </a:extLst>
          </p:cNvPr>
          <p:cNvSpPr txBox="1">
            <a:spLocks/>
          </p:cNvSpPr>
          <p:nvPr/>
        </p:nvSpPr>
        <p:spPr bwMode="auto">
          <a:xfrm>
            <a:off x="357981" y="5064558"/>
            <a:ext cx="4121552" cy="14505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Til- og frakørselsramper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Fletter sammen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”</a:t>
            </a:r>
            <a:r>
              <a:rPr lang="da-DK" sz="1600" kern="0" dirty="0" err="1">
                <a:solidFill>
                  <a:schemeClr val="bg1"/>
                </a:solidFill>
              </a:rPr>
              <a:t>Højresvingende</a:t>
            </a:r>
            <a:r>
              <a:rPr lang="da-DK" sz="1600" kern="0" dirty="0">
                <a:solidFill>
                  <a:schemeClr val="bg1"/>
                </a:solidFill>
              </a:rPr>
              <a:t>” fordele til alle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Kun </a:t>
            </a:r>
            <a:r>
              <a:rPr lang="da-DK" sz="1600" kern="0" dirty="0" err="1">
                <a:solidFill>
                  <a:schemeClr val="bg1"/>
                </a:solidFill>
              </a:rPr>
              <a:t>ligeudkørende</a:t>
            </a:r>
            <a:r>
              <a:rPr lang="da-DK" sz="1600" kern="0" dirty="0">
                <a:solidFill>
                  <a:schemeClr val="bg1"/>
                </a:solidFill>
              </a:rPr>
              <a:t> har konflikter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3B72FCDC-EA26-A7DD-0FB6-562EE8FC4379}"/>
              </a:ext>
            </a:extLst>
          </p:cNvPr>
          <p:cNvSpPr txBox="1">
            <a:spLocks/>
          </p:cNvSpPr>
          <p:nvPr/>
        </p:nvSpPr>
        <p:spPr bwMode="auto">
          <a:xfrm>
            <a:off x="8424809" y="837889"/>
            <a:ext cx="3430102" cy="14505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Cykelstier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Cykelsti fra dobbeltrettet til enkeltrettede, placeret i midten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Cyklister signalreguleret</a:t>
            </a:r>
          </a:p>
        </p:txBody>
      </p:sp>
    </p:spTree>
    <p:extLst>
      <p:ext uri="{BB962C8B-B14F-4D97-AF65-F5344CB8AC3E}">
        <p14:creationId xmlns:p14="http://schemas.microsoft.com/office/powerpoint/2010/main" val="41123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Skærbækvej syd for motorvejen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0A1C051-0AC1-9771-946E-20621016A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/>
        </p:blipFill>
        <p:spPr>
          <a:xfrm>
            <a:off x="0" y="1545137"/>
            <a:ext cx="12192001" cy="5312861"/>
          </a:xfrm>
          <a:prstGeom prst="rect">
            <a:avLst/>
          </a:prstGeom>
        </p:spPr>
      </p:pic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7D1C21C6-4F3A-7FE0-4801-82D47181C48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088" y="1545137"/>
            <a:ext cx="3947236" cy="1465191"/>
          </a:xfrm>
          <a:solidFill>
            <a:schemeClr val="accent1"/>
          </a:solidFill>
        </p:spPr>
        <p:txBody>
          <a:bodyPr lIns="144000" tIns="108000" rIns="144000" bIns="144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1600" b="1" dirty="0">
                <a:solidFill>
                  <a:schemeClr val="bg1"/>
                </a:solidFill>
              </a:rPr>
              <a:t>Adelvej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Ny placering, tilsluttes det nye kryds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Cykelsti i begge sider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Regnvandsbassin + lysvold</a:t>
            </a:r>
          </a:p>
        </p:txBody>
      </p:sp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F06A3268-CBC9-C393-092F-05D760031E17}"/>
              </a:ext>
            </a:extLst>
          </p:cNvPr>
          <p:cNvSpPr txBox="1">
            <a:spLocks/>
          </p:cNvSpPr>
          <p:nvPr/>
        </p:nvSpPr>
        <p:spPr bwMode="auto">
          <a:xfrm>
            <a:off x="337088" y="3282573"/>
            <a:ext cx="2623581" cy="1130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 err="1">
                <a:solidFill>
                  <a:schemeClr val="bg1"/>
                </a:solidFill>
              </a:rPr>
              <a:t>Samkørselsplads</a:t>
            </a:r>
            <a:endParaRPr lang="da-DK" sz="1600" b="1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2 eksisterende fjernes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1 ny stor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a-DK" sz="1600" kern="0" dirty="0">
              <a:solidFill>
                <a:schemeClr val="bg1"/>
              </a:solidFill>
            </a:endParaRP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F6E27AA4-5C81-7D36-323B-D6CC548E7E76}"/>
              </a:ext>
            </a:extLst>
          </p:cNvPr>
          <p:cNvSpPr txBox="1">
            <a:spLocks/>
          </p:cNvSpPr>
          <p:nvPr/>
        </p:nvSpPr>
        <p:spPr bwMode="auto">
          <a:xfrm>
            <a:off x="7679932" y="621917"/>
            <a:ext cx="4195528" cy="174257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Skærbækvej syd for motorvejen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Ny dobbeltrettet cykelsti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Mindre sideudvidelser, kørebane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Rundkørsel ombygges til signalanlæg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Dronnings Kvarter tilpasses til krydset</a:t>
            </a:r>
          </a:p>
        </p:txBody>
      </p:sp>
    </p:spTree>
    <p:extLst>
      <p:ext uri="{BB962C8B-B14F-4D97-AF65-F5344CB8AC3E}">
        <p14:creationId xmlns:p14="http://schemas.microsoft.com/office/powerpoint/2010/main" val="278829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F36772-5E74-D3F8-F5BD-9984AF1DE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b="3061"/>
          <a:stretch/>
        </p:blipFill>
        <p:spPr>
          <a:xfrm>
            <a:off x="1" y="1545136"/>
            <a:ext cx="12192000" cy="5312863"/>
          </a:xfrm>
          <a:prstGeom prst="rect">
            <a:avLst/>
          </a:prstGeom>
        </p:spPr>
      </p:pic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Skærbækvej nord for motorvejen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7D1C21C6-4F3A-7FE0-4801-82D47181C48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928224" y="618458"/>
            <a:ext cx="3947236" cy="1128150"/>
          </a:xfrm>
          <a:solidFill>
            <a:schemeClr val="accent1"/>
          </a:solidFill>
        </p:spPr>
        <p:txBody>
          <a:bodyPr lIns="144000" tIns="108000" rIns="144000" bIns="144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1600" b="1" dirty="0">
                <a:solidFill>
                  <a:schemeClr val="bg1"/>
                </a:solidFill>
              </a:rPr>
              <a:t>Europavej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1 ekstra svingbane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Cykelsti i begge sider, forlænges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81669C42-2BE3-88B0-7A4F-DE3974EA6D3A}"/>
              </a:ext>
            </a:extLst>
          </p:cNvPr>
          <p:cNvSpPr txBox="1">
            <a:spLocks/>
          </p:cNvSpPr>
          <p:nvPr/>
        </p:nvSpPr>
        <p:spPr bwMode="auto">
          <a:xfrm>
            <a:off x="7928224" y="1850432"/>
            <a:ext cx="3947236" cy="1128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Skærbækvej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Signalanlæg opgraderes, flere spor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Eksisterende cykelstisystem tilrettes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A5970807-26C2-7C38-70E4-FFD0AC806062}"/>
              </a:ext>
            </a:extLst>
          </p:cNvPr>
          <p:cNvSpPr txBox="1">
            <a:spLocks/>
          </p:cNvSpPr>
          <p:nvPr/>
        </p:nvSpPr>
        <p:spPr bwMode="auto">
          <a:xfrm>
            <a:off x="7928224" y="3073416"/>
            <a:ext cx="3947236" cy="134447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 err="1">
                <a:solidFill>
                  <a:schemeClr val="bg1"/>
                </a:solidFill>
              </a:rPr>
              <a:t>Nordensvej</a:t>
            </a:r>
            <a:endParaRPr lang="da-DK" sz="1600" b="1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Tilslutning til rundkørsel lukkes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Ny </a:t>
            </a:r>
            <a:r>
              <a:rPr lang="da-DK" sz="1600" kern="0" dirty="0" err="1">
                <a:solidFill>
                  <a:schemeClr val="bg1"/>
                </a:solidFill>
              </a:rPr>
              <a:t>Nordensvej</a:t>
            </a:r>
            <a:r>
              <a:rPr lang="da-DK" sz="1600" kern="0" dirty="0">
                <a:solidFill>
                  <a:schemeClr val="bg1"/>
                </a:solidFill>
              </a:rPr>
              <a:t> tilsluttes ved Europavej (er udført)</a:t>
            </a:r>
          </a:p>
        </p:txBody>
      </p:sp>
    </p:spTree>
    <p:extLst>
      <p:ext uri="{BB962C8B-B14F-4D97-AF65-F5344CB8AC3E}">
        <p14:creationId xmlns:p14="http://schemas.microsoft.com/office/powerpoint/2010/main" val="1731093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lede 24" descr="Et billede, der indeholder kort, tekst, diagram&#10;&#10;Automatisk genereret beskrivelse">
            <a:extLst>
              <a:ext uri="{FF2B5EF4-FFF2-40B4-BE49-F238E27FC236}">
                <a16:creationId xmlns:a16="http://schemas.microsoft.com/office/drawing/2014/main" id="{EF74D6A3-E63C-D226-467B-AD41C9777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5" t="52580" r="14632" b="12613"/>
          <a:stretch/>
        </p:blipFill>
        <p:spPr>
          <a:xfrm>
            <a:off x="19050" y="1554211"/>
            <a:ext cx="12173946" cy="5303789"/>
          </a:xfrm>
          <a:prstGeom prst="rect">
            <a:avLst/>
          </a:prstGeom>
          <a:ln w="3175">
            <a:noFill/>
          </a:ln>
        </p:spPr>
      </p:pic>
      <p:pic>
        <p:nvPicPr>
          <p:cNvPr id="23" name="Billede 22" descr="Et billede, der indeholder kort, tekst, diagram&#10;&#10;Automatisk genereret beskrivelse">
            <a:extLst>
              <a:ext uri="{FF2B5EF4-FFF2-40B4-BE49-F238E27FC236}">
                <a16:creationId xmlns:a16="http://schemas.microsoft.com/office/drawing/2014/main" id="{B251464A-E4E1-DA9B-5E88-C51D604BA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5" t="52580" r="14632" b="12613"/>
          <a:stretch/>
        </p:blipFill>
        <p:spPr>
          <a:xfrm>
            <a:off x="10911" y="1554211"/>
            <a:ext cx="12173946" cy="5303789"/>
          </a:xfrm>
          <a:prstGeom prst="rect">
            <a:avLst/>
          </a:prstGeom>
          <a:ln>
            <a:noFill/>
          </a:ln>
        </p:spPr>
      </p:pic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DDI – turen igennem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7" name="Billede 6" descr="Et billede, der indeholder kort, tekst, diagram&#10;&#10;Automatisk genereret beskrivelse">
            <a:extLst>
              <a:ext uri="{FF2B5EF4-FFF2-40B4-BE49-F238E27FC236}">
                <a16:creationId xmlns:a16="http://schemas.microsoft.com/office/drawing/2014/main" id="{1EFBD427-6436-779A-B0C2-6423413754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52607" r="14631" b="12614"/>
          <a:stretch/>
        </p:blipFill>
        <p:spPr>
          <a:xfrm>
            <a:off x="19050" y="1554213"/>
            <a:ext cx="12173946" cy="5303786"/>
          </a:xfrm>
          <a:prstGeom prst="rect">
            <a:avLst/>
          </a:prstGeom>
          <a:ln>
            <a:noFill/>
          </a:ln>
        </p:spPr>
      </p:pic>
      <p:grpSp>
        <p:nvGrpSpPr>
          <p:cNvPr id="26" name="Gruppe 25">
            <a:extLst>
              <a:ext uri="{FF2B5EF4-FFF2-40B4-BE49-F238E27FC236}">
                <a16:creationId xmlns:a16="http://schemas.microsoft.com/office/drawing/2014/main" id="{19D2383C-4ED6-0E75-99F3-87B242EE2D60}"/>
              </a:ext>
            </a:extLst>
          </p:cNvPr>
          <p:cNvGrpSpPr/>
          <p:nvPr/>
        </p:nvGrpSpPr>
        <p:grpSpPr>
          <a:xfrm>
            <a:off x="5902953" y="1664068"/>
            <a:ext cx="957796" cy="747110"/>
            <a:chOff x="7106342" y="1602681"/>
            <a:chExt cx="957796" cy="747110"/>
          </a:xfrm>
        </p:grpSpPr>
        <p:sp>
          <p:nvSpPr>
            <p:cNvPr id="27" name="Pil: højre 26">
              <a:extLst>
                <a:ext uri="{FF2B5EF4-FFF2-40B4-BE49-F238E27FC236}">
                  <a16:creationId xmlns:a16="http://schemas.microsoft.com/office/drawing/2014/main" id="{7B66445B-F772-C383-43E3-C65FC9684B97}"/>
                </a:ext>
              </a:extLst>
            </p:cNvPr>
            <p:cNvSpPr/>
            <p:nvPr/>
          </p:nvSpPr>
          <p:spPr bwMode="auto">
            <a:xfrm rot="16200000">
              <a:off x="7227590" y="1783177"/>
              <a:ext cx="715299" cy="354307"/>
            </a:xfrm>
            <a:prstGeom prst="rightArrow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45F9D82D-82B1-9241-74B0-DF1CFC835CFB}"/>
                </a:ext>
              </a:extLst>
            </p:cNvPr>
            <p:cNvSpPr/>
            <p:nvPr/>
          </p:nvSpPr>
          <p:spPr bwMode="auto">
            <a:xfrm>
              <a:off x="7106342" y="2011680"/>
              <a:ext cx="957796" cy="338111"/>
            </a:xfrm>
            <a:prstGeom prst="rect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itel 2">
              <a:extLst>
                <a:ext uri="{FF2B5EF4-FFF2-40B4-BE49-F238E27FC236}">
                  <a16:creationId xmlns:a16="http://schemas.microsoft.com/office/drawing/2014/main" id="{8A8A7EB6-2B0A-DA73-D717-3CAB2CA88FC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8758" y="2088591"/>
              <a:ext cx="860032" cy="198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defRPr sz="3700" b="1" spc="-100" baseline="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60895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6pPr>
              <a:lvl7pPr marL="121791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7pPr>
              <a:lvl8pPr marL="182687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8pPr>
              <a:lvl9pPr marL="243583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a-DK" sz="1800" kern="0" spc="0" dirty="0">
                  <a:solidFill>
                    <a:schemeClr val="bg1"/>
                  </a:solidFill>
                </a:rPr>
                <a:t>Kolding</a:t>
              </a: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601B6213-E8BF-BD55-5DF7-3EEC9E5EA567}"/>
              </a:ext>
            </a:extLst>
          </p:cNvPr>
          <p:cNvGrpSpPr/>
          <p:nvPr/>
        </p:nvGrpSpPr>
        <p:grpSpPr>
          <a:xfrm rot="1547750">
            <a:off x="10357551" y="4132721"/>
            <a:ext cx="1702035" cy="396526"/>
            <a:chOff x="7317066" y="2743205"/>
            <a:chExt cx="1702035" cy="396526"/>
          </a:xfrm>
        </p:grpSpPr>
        <p:sp>
          <p:nvSpPr>
            <p:cNvPr id="31" name="Pil: højre 30">
              <a:extLst>
                <a:ext uri="{FF2B5EF4-FFF2-40B4-BE49-F238E27FC236}">
                  <a16:creationId xmlns:a16="http://schemas.microsoft.com/office/drawing/2014/main" id="{796BFCEF-3984-C3AA-C88D-6B47B239C578}"/>
                </a:ext>
              </a:extLst>
            </p:cNvPr>
            <p:cNvSpPr/>
            <p:nvPr/>
          </p:nvSpPr>
          <p:spPr bwMode="auto">
            <a:xfrm>
              <a:off x="8303802" y="2768278"/>
              <a:ext cx="715299" cy="354307"/>
            </a:xfrm>
            <a:prstGeom prst="rightArrow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17616D50-6D2D-DF23-E22E-F9FF19B0AE49}"/>
                </a:ext>
              </a:extLst>
            </p:cNvPr>
            <p:cNvSpPr/>
            <p:nvPr/>
          </p:nvSpPr>
          <p:spPr bwMode="auto">
            <a:xfrm>
              <a:off x="7317066" y="2743205"/>
              <a:ext cx="1264959" cy="396526"/>
            </a:xfrm>
            <a:prstGeom prst="rect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itel 2">
              <a:extLst>
                <a:ext uri="{FF2B5EF4-FFF2-40B4-BE49-F238E27FC236}">
                  <a16:creationId xmlns:a16="http://schemas.microsoft.com/office/drawing/2014/main" id="{B9EF4D68-CD37-3CF5-420D-F0E17C7845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17066" y="2856770"/>
              <a:ext cx="1264959" cy="18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defRPr sz="3700" b="1" spc="-100" baseline="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60895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6pPr>
              <a:lvl7pPr marL="121791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7pPr>
              <a:lvl8pPr marL="182687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8pPr>
              <a:lvl9pPr marL="243583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a-DK" sz="1800" kern="0" spc="0" dirty="0">
                  <a:solidFill>
                    <a:schemeClr val="bg1"/>
                  </a:solidFill>
                </a:rPr>
                <a:t>Fredericia</a:t>
              </a:r>
            </a:p>
          </p:txBody>
        </p:sp>
      </p:grp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C237EEA4-5F7F-44A5-8ACE-1317088FB903}"/>
              </a:ext>
            </a:extLst>
          </p:cNvPr>
          <p:cNvGrpSpPr/>
          <p:nvPr/>
        </p:nvGrpSpPr>
        <p:grpSpPr>
          <a:xfrm rot="21070503">
            <a:off x="142288" y="4713499"/>
            <a:ext cx="1567828" cy="396526"/>
            <a:chOff x="7370352" y="3471868"/>
            <a:chExt cx="1567828" cy="396526"/>
          </a:xfrm>
        </p:grpSpPr>
        <p:sp>
          <p:nvSpPr>
            <p:cNvPr id="35" name="Pil: højre 34">
              <a:extLst>
                <a:ext uri="{FF2B5EF4-FFF2-40B4-BE49-F238E27FC236}">
                  <a16:creationId xmlns:a16="http://schemas.microsoft.com/office/drawing/2014/main" id="{C1DCC55C-9075-62F4-340B-A4EB66D94551}"/>
                </a:ext>
              </a:extLst>
            </p:cNvPr>
            <p:cNvSpPr/>
            <p:nvPr/>
          </p:nvSpPr>
          <p:spPr bwMode="auto">
            <a:xfrm rot="10800000">
              <a:off x="7370352" y="3496941"/>
              <a:ext cx="715299" cy="354307"/>
            </a:xfrm>
            <a:prstGeom prst="rightArrow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FB20BAFB-6E6C-15CF-DC1D-3AD01F13B0D5}"/>
                </a:ext>
              </a:extLst>
            </p:cNvPr>
            <p:cNvSpPr/>
            <p:nvPr/>
          </p:nvSpPr>
          <p:spPr bwMode="auto">
            <a:xfrm>
              <a:off x="7786687" y="3471868"/>
              <a:ext cx="1151493" cy="396526"/>
            </a:xfrm>
            <a:prstGeom prst="rect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itel 2">
              <a:extLst>
                <a:ext uri="{FF2B5EF4-FFF2-40B4-BE49-F238E27FC236}">
                  <a16:creationId xmlns:a16="http://schemas.microsoft.com/office/drawing/2014/main" id="{69645F45-C757-1608-3537-DBC7F77400D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36177" y="3585433"/>
              <a:ext cx="1052512" cy="18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defRPr sz="3700" b="1" spc="-100" baseline="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60895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6pPr>
              <a:lvl7pPr marL="121791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7pPr>
              <a:lvl8pPr marL="182687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8pPr>
              <a:lvl9pPr marL="243583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a-DK" sz="1800" kern="0" spc="0" dirty="0">
                  <a:solidFill>
                    <a:schemeClr val="bg1"/>
                  </a:solidFill>
                </a:rPr>
                <a:t>Skærbæk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DBE4989D-6586-0B20-4493-1BEAD6297FD4}"/>
              </a:ext>
            </a:extLst>
          </p:cNvPr>
          <p:cNvGrpSpPr/>
          <p:nvPr/>
        </p:nvGrpSpPr>
        <p:grpSpPr>
          <a:xfrm>
            <a:off x="6815401" y="5912862"/>
            <a:ext cx="860032" cy="770400"/>
            <a:chOff x="7158758" y="2011680"/>
            <a:chExt cx="860032" cy="770400"/>
          </a:xfrm>
        </p:grpSpPr>
        <p:sp>
          <p:nvSpPr>
            <p:cNvPr id="6" name="Pil: højre 5">
              <a:extLst>
                <a:ext uri="{FF2B5EF4-FFF2-40B4-BE49-F238E27FC236}">
                  <a16:creationId xmlns:a16="http://schemas.microsoft.com/office/drawing/2014/main" id="{5460C86D-B395-F8D8-8700-A551A3BC92C5}"/>
                </a:ext>
              </a:extLst>
            </p:cNvPr>
            <p:cNvSpPr/>
            <p:nvPr/>
          </p:nvSpPr>
          <p:spPr bwMode="auto">
            <a:xfrm rot="5400000">
              <a:off x="7227590" y="2247277"/>
              <a:ext cx="715299" cy="354307"/>
            </a:xfrm>
            <a:prstGeom prst="rightArrow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DA89B36E-8FF3-96F7-A574-66900350339C}"/>
                </a:ext>
              </a:extLst>
            </p:cNvPr>
            <p:cNvSpPr/>
            <p:nvPr/>
          </p:nvSpPr>
          <p:spPr bwMode="auto">
            <a:xfrm>
              <a:off x="7257213" y="2011680"/>
              <a:ext cx="656052" cy="338111"/>
            </a:xfrm>
            <a:prstGeom prst="rect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itel 2">
              <a:extLst>
                <a:ext uri="{FF2B5EF4-FFF2-40B4-BE49-F238E27FC236}">
                  <a16:creationId xmlns:a16="http://schemas.microsoft.com/office/drawing/2014/main" id="{F9AB5D48-9FF6-7113-3DB5-E980D1E9B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8758" y="2088591"/>
              <a:ext cx="860032" cy="198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defRPr sz="3700" b="1" spc="-100" baseline="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60895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6pPr>
              <a:lvl7pPr marL="121791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7pPr>
              <a:lvl8pPr marL="182687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8pPr>
              <a:lvl9pPr marL="243583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a-DK" sz="1800" kern="0" spc="0" dirty="0">
                  <a:solidFill>
                    <a:schemeClr val="bg1"/>
                  </a:solidFill>
                </a:rPr>
                <a:t>Fyn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4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DDI – cyklister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14</a:t>
            </a:fld>
            <a:endParaRPr lang="da-DK" dirty="0"/>
          </a:p>
        </p:txBody>
      </p:sp>
      <p:pic>
        <p:nvPicPr>
          <p:cNvPr id="7" name="Billede 6" descr="Et billede, der indeholder kort, tekst, diagram&#10;&#10;Automatisk genereret beskrivelse">
            <a:extLst>
              <a:ext uri="{FF2B5EF4-FFF2-40B4-BE49-F238E27FC236}">
                <a16:creationId xmlns:a16="http://schemas.microsoft.com/office/drawing/2014/main" id="{FCEEDEED-CF55-B96C-BB1A-5310CD5C2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52708" r="14907" b="16701"/>
          <a:stretch/>
        </p:blipFill>
        <p:spPr>
          <a:xfrm>
            <a:off x="0" y="1562668"/>
            <a:ext cx="12191999" cy="5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Rampekvadranter og helleanlæg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7D1C21C6-4F3A-7FE0-4801-82D47181C48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81764" y="3394484"/>
            <a:ext cx="3666408" cy="3283718"/>
          </a:xfrm>
          <a:solidFill>
            <a:schemeClr val="accent1"/>
          </a:solidFill>
        </p:spPr>
        <p:txBody>
          <a:bodyPr lIns="144000" tIns="108000" rIns="144000" bIns="144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1600" b="1" dirty="0">
                <a:solidFill>
                  <a:schemeClr val="bg1"/>
                </a:solidFill>
              </a:rPr>
              <a:t>Kvadranter: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Næringsrigt miljø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Indbygning af ren overskudsmuld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Rydning af beplantning – fastholder dødt ved, sten, mv i området, insekter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Ny blandet beplantning – træer og selvsåning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Lavninger der giver mindre vandhuller, nedsiver/fordamper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(ingen vejvand)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084CC32-06B0-BF21-6905-B7B2AC31C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4" b="273"/>
          <a:stretch/>
        </p:blipFill>
        <p:spPr>
          <a:xfrm>
            <a:off x="316540" y="1545136"/>
            <a:ext cx="7611684" cy="3756329"/>
          </a:xfrm>
          <a:prstGeom prst="rect">
            <a:avLst/>
          </a:prstGeom>
        </p:spPr>
      </p:pic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01B60B10-EC4B-64E5-9133-E4922AA4F840}"/>
              </a:ext>
            </a:extLst>
          </p:cNvPr>
          <p:cNvSpPr txBox="1">
            <a:spLocks/>
          </p:cNvSpPr>
          <p:nvPr/>
        </p:nvSpPr>
        <p:spPr bwMode="auto">
          <a:xfrm>
            <a:off x="316540" y="5563132"/>
            <a:ext cx="7611684" cy="111507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Formål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Volde – skal visuelt lede trafikken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Indbygning af overskudsjord</a:t>
            </a:r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F2CF1ADE-6291-47C4-F614-8DD7748578F4}"/>
              </a:ext>
            </a:extLst>
          </p:cNvPr>
          <p:cNvSpPr txBox="1">
            <a:spLocks/>
          </p:cNvSpPr>
          <p:nvPr/>
        </p:nvSpPr>
        <p:spPr bwMode="auto">
          <a:xfrm>
            <a:off x="8381764" y="1371601"/>
            <a:ext cx="3666408" cy="1675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Helleanlæg i DDI: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Næringsfattigt miljø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Indbygning overskudsgrus/ sand/opbrudte vejmaterialer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Frøblanding med minimal drift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a-DK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2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Fordele/ulemper ved DDI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7D1C21C6-4F3A-7FE0-4801-82D47181C48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7981" y="1787141"/>
            <a:ext cx="5614580" cy="2589650"/>
          </a:xfrm>
          <a:solidFill>
            <a:srgbClr val="00A267">
              <a:alpha val="60000"/>
            </a:srgbClr>
          </a:solidFill>
        </p:spPr>
        <p:txBody>
          <a:bodyPr lIns="144000" tIns="108000" rIns="144000" bIns="144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2000" b="1" dirty="0">
                <a:solidFill>
                  <a:schemeClr val="bg1"/>
                </a:solidFill>
              </a:rPr>
              <a:t>Fordele: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Meget stor kapacitet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Fremkommelighed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Større trafiksikkerhed (færre konfliktpunkter)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Kan aflaste nærliggende knudepunkter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Færre uheld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Hastighed </a:t>
            </a:r>
          </a:p>
        </p:txBody>
      </p:sp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13463150-27F7-DA1C-C636-8877C210D38F}"/>
              </a:ext>
            </a:extLst>
          </p:cNvPr>
          <p:cNvSpPr txBox="1">
            <a:spLocks/>
          </p:cNvSpPr>
          <p:nvPr/>
        </p:nvSpPr>
        <p:spPr bwMode="auto">
          <a:xfrm>
            <a:off x="6219441" y="1787141"/>
            <a:ext cx="5614580" cy="2589650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2000" b="1" kern="0" dirty="0">
                <a:solidFill>
                  <a:schemeClr val="bg1"/>
                </a:solidFill>
              </a:rPr>
              <a:t>Ulemper: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Fylder meget – i </a:t>
            </a:r>
            <a:r>
              <a:rPr lang="da-DK" sz="1600" kern="0" dirty="0" err="1">
                <a:solidFill>
                  <a:schemeClr val="bg1"/>
                </a:solidFill>
              </a:rPr>
              <a:t>fht</a:t>
            </a:r>
            <a:r>
              <a:rPr lang="da-DK" sz="1600" kern="0" dirty="0">
                <a:solidFill>
                  <a:schemeClr val="bg1"/>
                </a:solidFill>
              </a:rPr>
              <a:t>. alm ruderanlæg. </a:t>
            </a:r>
            <a:br>
              <a:rPr lang="da-DK" sz="1600" kern="0" dirty="0">
                <a:solidFill>
                  <a:schemeClr val="bg1"/>
                </a:solidFill>
              </a:rPr>
            </a:br>
            <a:r>
              <a:rPr lang="da-DK" sz="1600" kern="0" dirty="0">
                <a:solidFill>
                  <a:schemeClr val="bg1"/>
                </a:solidFill>
              </a:rPr>
              <a:t>Og mere jo højere hastighed.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Selvforklarende anlæg – store heller  – men ikke overkørbare anlæg, begrænser evt. særtransporter.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Hvis kun 1 spor i hver retning over broen og en cykelsti – beredskab og drift begrænset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Evt. mange bløde trafikanter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54AB660A-01FE-FFD3-20F0-280E2F2A8F22}"/>
              </a:ext>
            </a:extLst>
          </p:cNvPr>
          <p:cNvSpPr txBox="1">
            <a:spLocks/>
          </p:cNvSpPr>
          <p:nvPr/>
        </p:nvSpPr>
        <p:spPr bwMode="auto">
          <a:xfrm>
            <a:off x="357981" y="4590274"/>
            <a:ext cx="11476040" cy="192482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2000" b="1" kern="0" dirty="0">
                <a:solidFill>
                  <a:schemeClr val="bg1"/>
                </a:solidFill>
              </a:rPr>
              <a:t>Ting til opfølgning i Taulov: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Ingen </a:t>
            </a:r>
            <a:r>
              <a:rPr lang="da-DK" sz="1600" kern="0" dirty="0" err="1">
                <a:solidFill>
                  <a:schemeClr val="bg1"/>
                </a:solidFill>
              </a:rPr>
              <a:t>blændskærme</a:t>
            </a:r>
            <a:r>
              <a:rPr lang="da-DK" sz="1600" kern="0" dirty="0">
                <a:solidFill>
                  <a:schemeClr val="bg1"/>
                </a:solidFill>
              </a:rPr>
              <a:t> – måske eftermonteres?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Hastighed – bliver den overholdt?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Cyklisterne – flere/færre?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Trafik fra andre anlæg?</a:t>
            </a:r>
          </a:p>
        </p:txBody>
      </p:sp>
    </p:spTree>
    <p:extLst>
      <p:ext uri="{BB962C8B-B14F-4D97-AF65-F5344CB8AC3E}">
        <p14:creationId xmlns:p14="http://schemas.microsoft.com/office/powerpoint/2010/main" val="311725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B81A221-3FA9-9F84-7C6A-932B1D42E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1" y="2599585"/>
            <a:ext cx="11505484" cy="1171031"/>
          </a:xfrm>
        </p:spPr>
        <p:txBody>
          <a:bodyPr/>
          <a:lstStyle/>
          <a:p>
            <a:r>
              <a:rPr lang="da-DK" dirty="0"/>
              <a:t>Spørgsmål?</a:t>
            </a:r>
          </a:p>
        </p:txBody>
      </p:sp>
      <p:sp>
        <p:nvSpPr>
          <p:cNvPr id="7" name="Undertitel 6">
            <a:extLst>
              <a:ext uri="{FF2B5EF4-FFF2-40B4-BE49-F238E27FC236}">
                <a16:creationId xmlns:a16="http://schemas.microsoft.com/office/drawing/2014/main" id="{F2019533-92C6-A9FF-C05E-DC91BB849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4" y="4643919"/>
            <a:ext cx="11505485" cy="1778365"/>
          </a:xfrm>
        </p:spPr>
        <p:txBody>
          <a:bodyPr/>
          <a:lstStyle/>
          <a:p>
            <a:r>
              <a:rPr lang="da-DK" sz="2700" spc="0" dirty="0"/>
              <a:t>Løbende information og nyheder på projekthjemmeside:</a:t>
            </a:r>
          </a:p>
          <a:p>
            <a:r>
              <a:rPr lang="da-DK" sz="2700" b="0" spc="0" dirty="0"/>
              <a:t>www.vejdirektoratet.</a:t>
            </a:r>
            <a:r>
              <a:rPr lang="da-DK" sz="2700" b="0" spc="0"/>
              <a:t>dk/taulov</a:t>
            </a:r>
            <a:endParaRPr lang="da-DK" sz="2700" b="0" spc="0" dirty="0"/>
          </a:p>
          <a:p>
            <a:endParaRPr lang="da-DK" sz="2400" b="0" spc="0" dirty="0"/>
          </a:p>
          <a:p>
            <a:r>
              <a:rPr lang="da-DK" sz="2000" spc="0" dirty="0"/>
              <a:t>Ditte Bøgh Asaa</a:t>
            </a:r>
            <a:r>
              <a:rPr lang="da-DK" sz="2000" b="0" spc="0" dirty="0"/>
              <a:t> 	diba@vd.dk  	   </a:t>
            </a:r>
            <a:r>
              <a:rPr lang="da-DK" sz="2000" b="0" spc="0" dirty="0" err="1"/>
              <a:t>tlf</a:t>
            </a:r>
            <a:r>
              <a:rPr lang="da-DK" sz="2000" b="0" spc="0" dirty="0"/>
              <a:t>: 7244 2594</a:t>
            </a:r>
          </a:p>
          <a:p>
            <a:pPr>
              <a:lnSpc>
                <a:spcPct val="150000"/>
              </a:lnSpc>
            </a:pPr>
            <a:r>
              <a:rPr lang="da-DK" sz="2000" spc="0" dirty="0"/>
              <a:t>Vivi Foder Moth</a:t>
            </a:r>
            <a:r>
              <a:rPr lang="da-DK" sz="2000" b="0" spc="0" dirty="0"/>
              <a:t> 	vifm@vd.dk 	   </a:t>
            </a:r>
            <a:r>
              <a:rPr lang="da-DK" sz="2000" b="0" spc="0" dirty="0" err="1"/>
              <a:t>tlf</a:t>
            </a:r>
            <a:r>
              <a:rPr lang="da-DK" sz="2000" b="0" spc="0" dirty="0"/>
              <a:t>: 7244 2350 </a:t>
            </a:r>
          </a:p>
          <a:p>
            <a:endParaRPr lang="da-DK" sz="2400" b="0" spc="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4F8A1F1-A8AA-2256-A7E4-143F0B916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4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121194-3E08-46B4-51DD-BCD809617F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673144"/>
            <a:ext cx="7589391" cy="453506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/>
              <a:t>Hvad?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Vi vil gerne fortælle om vores projekt ved Taulov, som er det andet </a:t>
            </a:r>
            <a:br>
              <a:rPr lang="da-DK" sz="1600" dirty="0"/>
            </a:br>
            <a:r>
              <a:rPr lang="da-DK" sz="1600" dirty="0"/>
              <a:t>DDI i Danmark, sammenlignet med det anlæg der er etableret.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da-DK" b="1" dirty="0"/>
              <a:t>Hvorfor?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Der er kommet nyt i håndbogen for to-</a:t>
            </a:r>
            <a:r>
              <a:rPr lang="da-DK" sz="1600" dirty="0" err="1"/>
              <a:t>planskryds</a:t>
            </a:r>
            <a:r>
              <a:rPr lang="da-DK" sz="1600" dirty="0"/>
              <a:t>, </a:t>
            </a:r>
            <a:br>
              <a:rPr lang="da-DK" sz="1600" dirty="0"/>
            </a:br>
            <a:r>
              <a:rPr lang="da-DK" sz="1600" dirty="0"/>
              <a:t>der nu også omfatter DDI, august 2024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Der kan komme flere anlæg – alle to-</a:t>
            </a:r>
            <a:r>
              <a:rPr lang="da-DK" sz="1600" dirty="0" err="1"/>
              <a:t>planskryds</a:t>
            </a:r>
            <a:r>
              <a:rPr lang="da-DK" sz="1600" dirty="0"/>
              <a:t> kan </a:t>
            </a:r>
            <a:br>
              <a:rPr lang="da-DK" sz="1600" dirty="0"/>
            </a:br>
            <a:r>
              <a:rPr lang="da-DK" sz="1600" dirty="0"/>
              <a:t>i princippet være DDI, også kommunale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da-DK" b="1" dirty="0"/>
              <a:t>Hvordan?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Hvad er DDI?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Sammenligning de to anlæg: </a:t>
            </a:r>
            <a:br>
              <a:rPr lang="da-DK" sz="1600" dirty="0"/>
            </a:br>
            <a:r>
              <a:rPr lang="da-DK" sz="1600" dirty="0"/>
              <a:t>- Det første anlæg, TSA 52 Odense, åbnede i 2017</a:t>
            </a:r>
            <a:br>
              <a:rPr lang="da-DK" sz="1600" dirty="0"/>
            </a:br>
            <a:r>
              <a:rPr lang="da-DK" sz="1600" dirty="0"/>
              <a:t>- TSA 61 Taulov, er under udførelse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Hvad er nyt i Taulov?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da-DK" b="1" dirty="0"/>
              <a:t>Hvem?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Vejdirektoratet har projekteret og udført, samarbejde Fredericia kommune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a-DK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a-DK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a-DK" dirty="0"/>
          </a:p>
          <a:p>
            <a:pPr marL="0" indent="0">
              <a:spcBef>
                <a:spcPts val="0"/>
              </a:spcBef>
              <a:buNone/>
            </a:pP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0BF6B23-D67A-9238-A09C-DB5ABC92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861" r="1323" b="644"/>
          <a:stretch/>
        </p:blipFill>
        <p:spPr>
          <a:xfrm>
            <a:off x="7819900" y="773723"/>
            <a:ext cx="4034233" cy="574137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75387FB-FC79-3D11-6D85-D3F3A6A7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1063">
            <a:off x="7190050" y="2628605"/>
            <a:ext cx="3576637" cy="26241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173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Hvad er DDI?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121194-3E08-46B4-51DD-BCD809617F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673144"/>
            <a:ext cx="5254040" cy="45350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DDI er et rampekryds, hvor trafikken flyttes </a:t>
            </a:r>
            <a:br>
              <a:rPr lang="da-DK" sz="1800" dirty="0"/>
            </a:br>
            <a:r>
              <a:rPr lang="da-DK" sz="1800" dirty="0"/>
              <a:t>over i den modsatte side.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Teorien bag DDI er anvendt i praksis mange steder i især USA, hvor Vejdirektoratets inspiration og viden er fra. Nu suppleret </a:t>
            </a:r>
            <a:br>
              <a:rPr lang="da-DK" sz="1800" dirty="0"/>
            </a:br>
            <a:r>
              <a:rPr lang="da-DK" sz="1800" dirty="0"/>
              <a:t>med erfaringer fra Odense.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Titlen DDI er også lånt fra amerikansk: </a:t>
            </a:r>
            <a:r>
              <a:rPr lang="da-DK" sz="1800" b="1" dirty="0" err="1"/>
              <a:t>D</a:t>
            </a:r>
            <a:r>
              <a:rPr lang="da-DK" sz="1800" dirty="0" err="1"/>
              <a:t>iverging</a:t>
            </a:r>
            <a:r>
              <a:rPr lang="da-DK" sz="1800" dirty="0"/>
              <a:t> </a:t>
            </a:r>
            <a:r>
              <a:rPr lang="da-DK" sz="1800" b="1" dirty="0"/>
              <a:t>D</a:t>
            </a:r>
            <a:r>
              <a:rPr lang="da-DK" sz="1800" dirty="0"/>
              <a:t>iamond </a:t>
            </a:r>
            <a:r>
              <a:rPr lang="da-DK" sz="1800" b="1" dirty="0"/>
              <a:t>I</a:t>
            </a:r>
            <a:r>
              <a:rPr lang="da-DK" sz="1800" dirty="0"/>
              <a:t>nterchange.  </a:t>
            </a:r>
            <a:br>
              <a:rPr lang="da-DK" sz="1800" dirty="0"/>
            </a:br>
            <a:r>
              <a:rPr lang="da-DK" sz="1800" dirty="0"/>
              <a:t>På dansk – Dynamisk ruderanlæg.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973DEB9-5BD4-C2B9-3993-0D1F46E7F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5340" r="24603" b="19692"/>
          <a:stretch/>
        </p:blipFill>
        <p:spPr>
          <a:xfrm>
            <a:off x="6299746" y="1711148"/>
            <a:ext cx="5554386" cy="34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6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Hvad er DDI?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121194-3E08-46B4-51DD-BCD809617F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673144"/>
            <a:ext cx="6699930" cy="213685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dirty="0"/>
              <a:t>Ved et DDI byttes rundt på kørselsretningerne på den underordnede vej, mellem rampekrydsene.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F77925F-45A1-D410-D744-926D530E1A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b="5725"/>
          <a:stretch/>
        </p:blipFill>
        <p:spPr>
          <a:xfrm>
            <a:off x="357981" y="2706073"/>
            <a:ext cx="8746480" cy="3499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7D7DF159-C24A-53D6-F1C5-E433E5F15D0A}"/>
              </a:ext>
            </a:extLst>
          </p:cNvPr>
          <p:cNvSpPr txBox="1">
            <a:spLocks/>
          </p:cNvSpPr>
          <p:nvPr/>
        </p:nvSpPr>
        <p:spPr bwMode="auto">
          <a:xfrm>
            <a:off x="9317046" y="2658019"/>
            <a:ext cx="2662621" cy="37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a-DK" sz="1800" kern="0" dirty="0"/>
              <a:t>Alle de svingende er taget ud af konfliktpunkter, og de </a:t>
            </a:r>
            <a:r>
              <a:rPr lang="da-DK" sz="1800" kern="0" dirty="0" err="1"/>
              <a:t>ligeudkørende</a:t>
            </a:r>
            <a:r>
              <a:rPr lang="da-DK" sz="1800" kern="0" dirty="0"/>
              <a:t> skal kun krydse hinanden.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da-DK" sz="1800" kern="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a-DK" sz="1800" kern="0" dirty="0"/>
              <a:t>Venstresvingende ikke skal holde tilbage for modkørende – har samme fordel som højre-svingende normalt har. Uden at fratage de højre-svingende deres fordel. </a:t>
            </a:r>
          </a:p>
        </p:txBody>
      </p:sp>
    </p:spTree>
    <p:extLst>
      <p:ext uri="{BB962C8B-B14F-4D97-AF65-F5344CB8AC3E}">
        <p14:creationId xmlns:p14="http://schemas.microsoft.com/office/powerpoint/2010/main" val="129212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Hvorfor vælge DDI?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121194-3E08-46B4-51DD-BCD809617F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673144"/>
            <a:ext cx="4307874" cy="45350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Giver samlet set færre konfliktpunkter, mindre risiko for uheld, mere effektiv afvikling af trafik.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Kapaciteten gennem anlægget øges betragteligt.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Bedre fremkommelighed.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Relevant hvor der er en del venstresvingende trafik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Hvis der er meget trafik på både overordnet og underordnet vej</a:t>
            </a:r>
            <a:br>
              <a:rPr lang="da-DK" sz="1800" dirty="0"/>
            </a:br>
            <a:endParaRPr lang="da-DK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 dirty="0"/>
              <a:t>Skal være udformet selvforklarende.  Det skal der være plads til.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999BCE5-9BBE-AFCA-91C6-05073F35C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29436"/>
          <a:stretch/>
        </p:blipFill>
        <p:spPr>
          <a:xfrm>
            <a:off x="5608190" y="897211"/>
            <a:ext cx="6245942" cy="53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3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6">
            <a:extLst>
              <a:ext uri="{FF2B5EF4-FFF2-40B4-BE49-F238E27FC236}">
                <a16:creationId xmlns:a16="http://schemas.microsoft.com/office/drawing/2014/main" id="{3043A724-D7B5-45D4-0A6E-65C91A386C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08FD223-9476-AF4B-34A2-1CE4A265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2" y="816176"/>
            <a:ext cx="4625740" cy="592295"/>
          </a:xfrm>
        </p:spPr>
        <p:txBody>
          <a:bodyPr/>
          <a:lstStyle/>
          <a:p>
            <a:r>
              <a:rPr lang="da-DK" dirty="0"/>
              <a:t>TSA 52 Odense 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9483F639-4B6C-74C8-889E-EFFF1CE8117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092" y="1551231"/>
            <a:ext cx="5580000" cy="2785638"/>
          </a:xfrm>
        </p:spPr>
        <p:txBody>
          <a:bodyPr/>
          <a:lstStyle/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2 spor i hver retning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Ingen cyklister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 err="1"/>
              <a:t>Blændskærme</a:t>
            </a:r>
            <a:r>
              <a:rPr lang="da-DK" sz="1600" dirty="0"/>
              <a:t> i midten på broen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Hastighed 40 km/t (byzone)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Kørebaneafmærkning </a:t>
            </a:r>
            <a:br>
              <a:rPr lang="da-DK" sz="1600" dirty="0"/>
            </a:br>
            <a:r>
              <a:rPr lang="da-DK" sz="1600" dirty="0"/>
              <a:t>– pile og rutenumre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Dimensionsgivende køretøj </a:t>
            </a:r>
            <a:br>
              <a:rPr lang="da-DK" sz="1600" dirty="0"/>
            </a:br>
            <a:r>
              <a:rPr lang="da-DK" sz="1600" dirty="0"/>
              <a:t>– SVT og MVT</a:t>
            </a: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72B824EE-C762-5142-13D9-44EE5D51B0C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74908" y="1551231"/>
            <a:ext cx="5580000" cy="2785638"/>
          </a:xfrm>
        </p:spPr>
        <p:txBody>
          <a:bodyPr/>
          <a:lstStyle/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1 spor i hver retning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Cyklister igennem anlægget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Ingen </a:t>
            </a:r>
            <a:r>
              <a:rPr lang="da-DK" sz="1600" dirty="0" err="1"/>
              <a:t>blændskærme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Hastighed 50 km/t (åbent land)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Kørebaneafmærkning – rutenumre ikke medtaget, pile begrænset,  blot alm skiltning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Dimensionsgivende køretøj – SVT og MVT. Ingen særtransporter igennem anlægget.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1E12E64-BC5D-19F6-1B9F-D7C4CFF542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5288BF3-C27D-08E6-D5AB-42791C3C0E56}"/>
              </a:ext>
            </a:extLst>
          </p:cNvPr>
          <p:cNvSpPr txBox="1">
            <a:spLocks/>
          </p:cNvSpPr>
          <p:nvPr/>
        </p:nvSpPr>
        <p:spPr bwMode="auto">
          <a:xfrm>
            <a:off x="6269565" y="816176"/>
            <a:ext cx="4625740" cy="59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700" b="1" spc="-100" baseline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608957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6pPr>
            <a:lvl7pPr marL="1217918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7pPr>
            <a:lvl8pPr marL="1826876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8pPr>
            <a:lvl9pPr marL="2435834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9pPr>
          </a:lstStyle>
          <a:p>
            <a:r>
              <a:rPr lang="da-DK" kern="0" dirty="0"/>
              <a:t>TSA 61 Taulov</a:t>
            </a:r>
          </a:p>
        </p:txBody>
      </p:sp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80A77FB5-AB29-9EB2-E3BF-FEED1A737492}"/>
              </a:ext>
            </a:extLst>
          </p:cNvPr>
          <p:cNvSpPr txBox="1">
            <a:spLocks/>
          </p:cNvSpPr>
          <p:nvPr/>
        </p:nvSpPr>
        <p:spPr bwMode="auto">
          <a:xfrm>
            <a:off x="357981" y="4563753"/>
            <a:ext cx="4368356" cy="18457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769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986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2685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0973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9090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1" dirty="0">
                <a:solidFill>
                  <a:schemeClr val="accent1"/>
                </a:solidFill>
              </a:rPr>
              <a:t>Erfaringer fra TSA 52 Odense:</a:t>
            </a:r>
          </a:p>
          <a:p>
            <a:pPr marL="9090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Færre ulykker i tilslutningsanlægget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Målt hastighedsprofil i 2022: hastigheden bliver overholdt</a:t>
            </a:r>
            <a:br>
              <a:rPr lang="da-DK" sz="1600" dirty="0"/>
            </a:br>
            <a:endParaRPr lang="da-DK" sz="1600" dirty="0"/>
          </a:p>
          <a:p>
            <a:pPr indent="-2520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600" dirty="0"/>
              <a:t>Ændret trafikmønster – flere bruger TSA 52 end før</a:t>
            </a:r>
          </a:p>
        </p:txBody>
      </p:sp>
    </p:spTree>
    <p:extLst>
      <p:ext uri="{BB962C8B-B14F-4D97-AF65-F5344CB8AC3E}">
        <p14:creationId xmlns:p14="http://schemas.microsoft.com/office/powerpoint/2010/main" val="287442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Området- Taulov- Skærbæk-Fredericia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8904B6A-C5E8-B15F-8CFD-F2AC8D26E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648" b="3615"/>
          <a:stretch/>
        </p:blipFill>
        <p:spPr>
          <a:xfrm>
            <a:off x="0" y="1545139"/>
            <a:ext cx="12191999" cy="531286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E82C421-BC2B-C030-3B0E-EA5862397459}"/>
              </a:ext>
            </a:extLst>
          </p:cNvPr>
          <p:cNvSpPr/>
          <p:nvPr/>
        </p:nvSpPr>
        <p:spPr bwMode="auto">
          <a:xfrm>
            <a:off x="4449156" y="4610390"/>
            <a:ext cx="961121" cy="1041215"/>
          </a:xfrm>
          <a:prstGeom prst="ellipse">
            <a:avLst/>
          </a:prstGeom>
          <a:noFill/>
          <a:ln w="25400" cap="sq" cmpd="sng" algn="ctr">
            <a:solidFill>
              <a:srgbClr val="E4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4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83C91B-B83D-0491-C34F-E42254C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816177"/>
            <a:ext cx="9877880" cy="555424"/>
          </a:xfrm>
        </p:spPr>
        <p:txBody>
          <a:bodyPr/>
          <a:lstStyle/>
          <a:p>
            <a:r>
              <a:rPr lang="da-DK" dirty="0"/>
              <a:t>Formål med projektet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121194-3E08-46B4-51DD-BCD809617F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088" y="4883288"/>
            <a:ext cx="6258921" cy="14050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/>
              <a:t>Der er problemer med fremkommeligheden – til og fra motorvejen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/>
              <a:t>Ofte er der kø ned ad ramperne og helt ned på motorvejen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/>
              <a:t>Stor risiko for uheld – der har været flere uheld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/>
              <a:t>Årsagen er meget trafik på Skærbækvej – trafikken fra motorvejen kan ikke komme af, da trafikken på Skærbækvej blokerer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6" name="Picture 2" descr="Skråfoto af tilslutningsanlæg 61 ved Taulov. Indeholder data fra Styrelsen for Dataforsyning og Infrastruktur">
            <a:extLst>
              <a:ext uri="{FF2B5EF4-FFF2-40B4-BE49-F238E27FC236}">
                <a16:creationId xmlns:a16="http://schemas.microsoft.com/office/drawing/2014/main" id="{E6D2E514-FC68-D43E-CBD7-7DE41E5D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7" y="1499187"/>
            <a:ext cx="11517826" cy="23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3B38ED86-7EB6-2E50-E90D-AEFCA0B0AF29}"/>
              </a:ext>
            </a:extLst>
          </p:cNvPr>
          <p:cNvSpPr txBox="1">
            <a:spLocks/>
          </p:cNvSpPr>
          <p:nvPr/>
        </p:nvSpPr>
        <p:spPr bwMode="auto">
          <a:xfrm>
            <a:off x="337087" y="4026321"/>
            <a:ext cx="10296665" cy="60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 kern="0" dirty="0"/>
              <a:t>Formål:  At forbedre kapaciteten i rampekrydset TSA 61, og undgå tilbagestuvning på motorvejen. Dermed øges fremkommeligheden og trafiksikkerheden</a:t>
            </a:r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7D9C02E4-19A7-85D0-214E-3F408956D8CE}"/>
              </a:ext>
            </a:extLst>
          </p:cNvPr>
          <p:cNvSpPr txBox="1">
            <a:spLocks/>
          </p:cNvSpPr>
          <p:nvPr/>
        </p:nvSpPr>
        <p:spPr bwMode="auto">
          <a:xfrm>
            <a:off x="7171362" y="4883288"/>
            <a:ext cx="4683552" cy="140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/>
              <a:t>Undersøgt forskellige muligheder – ombygge rundkørsler til signalanlæg – almindeligt ruderanlæg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/>
              <a:t>DDI har størst kapacitet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/>
              <a:t>Forudsætter ombygning af flere af Fredericia Kommunes veje, medfinansiering 50/50</a:t>
            </a:r>
          </a:p>
        </p:txBody>
      </p:sp>
      <p:pic>
        <p:nvPicPr>
          <p:cNvPr id="10" name="Picture 4" descr="Presse | fredericia.dk">
            <a:extLst>
              <a:ext uri="{FF2B5EF4-FFF2-40B4-BE49-F238E27FC236}">
                <a16:creationId xmlns:a16="http://schemas.microsoft.com/office/drawing/2014/main" id="{20198124-3D16-D4BE-0A5F-00FA33C8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958" y="816177"/>
            <a:ext cx="1562954" cy="5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3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6582F62-B7E4-1A8B-16AE-DC112B5D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Ombygning af TSA 61 Taulov til DDI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8528E5-B9A6-2FAE-0D3C-8C70D47B2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91A5EB0-F8F0-8A00-DC8F-21811AE6C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2898" b="5643"/>
          <a:stretch/>
        </p:blipFill>
        <p:spPr>
          <a:xfrm>
            <a:off x="0" y="848901"/>
            <a:ext cx="12192000" cy="6009099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B7BC8E69-3C93-465E-4366-1E925FDA48E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7981" y="1095480"/>
            <a:ext cx="3669489" cy="1445593"/>
          </a:xfrm>
          <a:solidFill>
            <a:schemeClr val="accent1"/>
          </a:solidFill>
        </p:spPr>
        <p:txBody>
          <a:bodyPr lIns="144000" tIns="108000" rIns="144000" bIns="144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1600" b="1" dirty="0">
                <a:solidFill>
                  <a:schemeClr val="bg1"/>
                </a:solidFill>
              </a:rPr>
              <a:t>Anlægsprojektets omfang: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Ombygning af TSA61 til DDI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påvirker kommunale kryds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dirty="0">
                <a:solidFill>
                  <a:schemeClr val="bg1"/>
                </a:solidFill>
              </a:rPr>
              <a:t>Fra Kolding Landevej til TSA 60b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D57A2410-804B-19A3-812B-C6D53818EA79}"/>
              </a:ext>
            </a:extLst>
          </p:cNvPr>
          <p:cNvSpPr txBox="1">
            <a:spLocks/>
          </p:cNvSpPr>
          <p:nvPr/>
        </p:nvSpPr>
        <p:spPr bwMode="auto">
          <a:xfrm>
            <a:off x="5979560" y="1095480"/>
            <a:ext cx="6212442" cy="2664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44000" tIns="108000" rIns="144000" bIns="144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999" i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9350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799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91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185748" indent="-285748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52148" marR="0" indent="-285748" algn="l" defTabSz="914398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6pPr>
            <a:lvl7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7pPr>
            <a:lvl8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8pPr>
            <a:lvl9pPr marL="2157782" indent="-251740" algn="l" rtl="0" eaLnBrk="1" fontAlgn="base" hangingPunct="1">
              <a:spcBef>
                <a:spcPts val="599"/>
              </a:spcBef>
              <a:spcAft>
                <a:spcPts val="599"/>
              </a:spcAft>
              <a:buFont typeface="Arial" panose="020B0604020202020204" pitchFamily="34" charset="0"/>
              <a:buChar char="•"/>
              <a:defRPr sz="1599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1600" b="1" kern="0" dirty="0">
                <a:solidFill>
                  <a:schemeClr val="bg1"/>
                </a:solidFill>
              </a:rPr>
              <a:t>Anlægsprojektet omfatter: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Skærbækvej ombygges/udvides – 3 rundkørsler nedlægges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Adelvej og Nordens Vej forlægges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Ombygning/opgradering af eksisterende kommuneveje (Europavej, Dronnings Kvarter)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1 nyt signalanlæg og ombygning af eksisterende signalanlæg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2 pendlerpladser nedlægges – 1 ny </a:t>
            </a:r>
            <a:r>
              <a:rPr lang="da-DK" sz="1600" kern="0" dirty="0" err="1">
                <a:solidFill>
                  <a:schemeClr val="bg1"/>
                </a:solidFill>
              </a:rPr>
              <a:t>samkørselsplads</a:t>
            </a:r>
            <a:endParaRPr lang="da-DK" sz="1600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600" kern="0" dirty="0">
                <a:solidFill>
                  <a:schemeClr val="bg1"/>
                </a:solidFill>
              </a:rPr>
              <a:t>TSA ombygges til DDI-anlæg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E032B4A-77AD-8FC0-E9A3-7A3529D110FC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0C0931EA-5D2C-7875-F386-D332724F101B}"/>
              </a:ext>
            </a:extLst>
          </p:cNvPr>
          <p:cNvGrpSpPr/>
          <p:nvPr/>
        </p:nvGrpSpPr>
        <p:grpSpPr>
          <a:xfrm>
            <a:off x="4807578" y="1095480"/>
            <a:ext cx="957796" cy="747110"/>
            <a:chOff x="7106342" y="1602681"/>
            <a:chExt cx="957796" cy="747110"/>
          </a:xfrm>
        </p:grpSpPr>
        <p:sp>
          <p:nvSpPr>
            <p:cNvPr id="12" name="Pil: højre 11">
              <a:extLst>
                <a:ext uri="{FF2B5EF4-FFF2-40B4-BE49-F238E27FC236}">
                  <a16:creationId xmlns:a16="http://schemas.microsoft.com/office/drawing/2014/main" id="{CE2F8428-0A44-8DA1-F5A7-464AB15D0803}"/>
                </a:ext>
              </a:extLst>
            </p:cNvPr>
            <p:cNvSpPr/>
            <p:nvPr/>
          </p:nvSpPr>
          <p:spPr bwMode="auto">
            <a:xfrm rot="16200000">
              <a:off x="7227590" y="1783177"/>
              <a:ext cx="715299" cy="354307"/>
            </a:xfrm>
            <a:prstGeom prst="rightArrow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8F4123A0-2356-E201-CF4D-524A8F228A42}"/>
                </a:ext>
              </a:extLst>
            </p:cNvPr>
            <p:cNvSpPr/>
            <p:nvPr/>
          </p:nvSpPr>
          <p:spPr bwMode="auto">
            <a:xfrm>
              <a:off x="7106342" y="2011680"/>
              <a:ext cx="957796" cy="338111"/>
            </a:xfrm>
            <a:prstGeom prst="rect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itel 2">
              <a:extLst>
                <a:ext uri="{FF2B5EF4-FFF2-40B4-BE49-F238E27FC236}">
                  <a16:creationId xmlns:a16="http://schemas.microsoft.com/office/drawing/2014/main" id="{40BA6778-34C7-FF07-C468-4D7B86D729F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8758" y="2088591"/>
              <a:ext cx="860032" cy="198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defRPr sz="3700" b="1" spc="-100" baseline="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60895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6pPr>
              <a:lvl7pPr marL="121791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7pPr>
              <a:lvl8pPr marL="182687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8pPr>
              <a:lvl9pPr marL="243583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a-DK" sz="1800" kern="0" spc="0" dirty="0">
                  <a:solidFill>
                    <a:schemeClr val="bg1"/>
                  </a:solidFill>
                </a:rPr>
                <a:t>Kolding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507383A3-2073-B941-A17E-E37CC96B5BAD}"/>
              </a:ext>
            </a:extLst>
          </p:cNvPr>
          <p:cNvGrpSpPr/>
          <p:nvPr/>
        </p:nvGrpSpPr>
        <p:grpSpPr>
          <a:xfrm>
            <a:off x="6314958" y="5849984"/>
            <a:ext cx="860032" cy="770400"/>
            <a:chOff x="7158758" y="2011680"/>
            <a:chExt cx="860032" cy="770400"/>
          </a:xfrm>
        </p:grpSpPr>
        <p:sp>
          <p:nvSpPr>
            <p:cNvPr id="16" name="Pil: højre 15">
              <a:extLst>
                <a:ext uri="{FF2B5EF4-FFF2-40B4-BE49-F238E27FC236}">
                  <a16:creationId xmlns:a16="http://schemas.microsoft.com/office/drawing/2014/main" id="{1BA39689-B36B-FA7C-7C5D-D983F99F034E}"/>
                </a:ext>
              </a:extLst>
            </p:cNvPr>
            <p:cNvSpPr/>
            <p:nvPr/>
          </p:nvSpPr>
          <p:spPr bwMode="auto">
            <a:xfrm rot="5400000">
              <a:off x="7227590" y="2247277"/>
              <a:ext cx="715299" cy="354307"/>
            </a:xfrm>
            <a:prstGeom prst="rightArrow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A4CB4FD0-0B1B-84A0-BDC7-4E6B5C6F463C}"/>
                </a:ext>
              </a:extLst>
            </p:cNvPr>
            <p:cNvSpPr/>
            <p:nvPr/>
          </p:nvSpPr>
          <p:spPr bwMode="auto">
            <a:xfrm>
              <a:off x="7257213" y="2011680"/>
              <a:ext cx="656052" cy="338111"/>
            </a:xfrm>
            <a:prstGeom prst="rect">
              <a:avLst/>
            </a:prstGeom>
            <a:solidFill>
              <a:srgbClr val="00469C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 b="1" dirty="0">
                <a:ln w="28575"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itel 2">
              <a:extLst>
                <a:ext uri="{FF2B5EF4-FFF2-40B4-BE49-F238E27FC236}">
                  <a16:creationId xmlns:a16="http://schemas.microsoft.com/office/drawing/2014/main" id="{D42CC168-F094-204D-C9EB-835405E7DC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8758" y="2088591"/>
              <a:ext cx="860032" cy="198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defRPr sz="3700" b="1" spc="-100" baseline="0">
                  <a:solidFill>
                    <a:schemeClr val="accent1"/>
                  </a:solidFill>
                  <a:latin typeface="+mj-lt"/>
                  <a:ea typeface="+mj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528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60895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6pPr>
              <a:lvl7pPr marL="121791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7pPr>
              <a:lvl8pPr marL="182687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8pPr>
              <a:lvl9pPr marL="243583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931">
                  <a:solidFill>
                    <a:srgbClr val="50504B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a-DK" sz="1800" kern="0" spc="0" dirty="0">
                  <a:solidFill>
                    <a:schemeClr val="bg1"/>
                  </a:solidFill>
                </a:rPr>
                <a:t>Fyn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2619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144803046350160"/>
</p:tagLst>
</file>

<file path=ppt/theme/theme1.xml><?xml version="1.0" encoding="utf-8"?>
<a:theme xmlns:a="http://schemas.openxmlformats.org/drawingml/2006/main" name="Vejdirektoratet">
  <a:themeElements>
    <a:clrScheme name="Vejdirektoratet">
      <a:dk1>
        <a:srgbClr val="000000"/>
      </a:dk1>
      <a:lt1>
        <a:srgbClr val="FFFFFF"/>
      </a:lt1>
      <a:dk2>
        <a:srgbClr val="FCC349"/>
      </a:dk2>
      <a:lt2>
        <a:srgbClr val="9BD7F7"/>
      </a:lt2>
      <a:accent1>
        <a:srgbClr val="005EB8"/>
      </a:accent1>
      <a:accent2>
        <a:srgbClr val="0ABAEE"/>
      </a:accent2>
      <a:accent3>
        <a:srgbClr val="00005E"/>
      </a:accent3>
      <a:accent4>
        <a:srgbClr val="F2CECD"/>
      </a:accent4>
      <a:accent5>
        <a:srgbClr val="FFDD00"/>
      </a:accent5>
      <a:accent6>
        <a:srgbClr val="A1CDC4"/>
      </a:accent6>
      <a:hlink>
        <a:srgbClr val="005EB8"/>
      </a:hlink>
      <a:folHlink>
        <a:srgbClr val="005EB8"/>
      </a:folHlink>
    </a:clrScheme>
    <a:fontScheme name="Vejdirektora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sq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b="1" dirty="0" smtClean="0">
            <a:ln w="28575">
              <a:noFill/>
            </a:ln>
            <a:latin typeface="Arial" pitchFamily="34" charset="0"/>
            <a:cs typeface="Arial" pitchFamily="34" charset="0"/>
          </a:defRPr>
        </a:defPPr>
      </a:lstStyle>
    </a:spDef>
    <a:lnDef>
      <a:spPr bwMode="auto">
        <a:solidFill>
          <a:schemeClr val="bg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5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øn">
      <a:srgbClr val="00A267"/>
    </a:custClr>
    <a:custClr name="Lys Grøn">
      <a:srgbClr val="B3E3D2"/>
    </a:custClr>
    <a:custClr name="Rød">
      <a:srgbClr val="E40000"/>
    </a:custClr>
    <a:custClr name="Grå">
      <a:srgbClr val="868687"/>
    </a:custClr>
    <a:custClr name="Duegrå">
      <a:srgbClr val="E2E6EA"/>
    </a:custClr>
    <a:custClr name="Subtil Blå">
      <a:srgbClr val="F8F9FA"/>
    </a:custClr>
    <a:custClr name="Støvblå">
      <a:srgbClr val="B0D4E0"/>
    </a:custClr>
    <a:custClr name="Turkis">
      <a:srgbClr val="0099B8"/>
    </a:custClr>
    <a:custClr name="Lys Turkis">
      <a:srgbClr val="ACDBDF"/>
    </a:custClr>
    <a:custClr name="Subtil Cyan">
      <a:srgbClr val="E2F2F5"/>
    </a:custClr>
    <a:custClr name="Creme">
      <a:srgbClr val="F5EAD4"/>
    </a:custClr>
    <a:custClr name="Medium Blå">
      <a:srgbClr val="00469C"/>
    </a:custClr>
    <a:custClr name="Syren">
      <a:srgbClr val="B3B3CF"/>
    </a:custClr>
  </a:custClrLst>
  <a:extLst>
    <a:ext uri="{05A4C25C-085E-4340-85A3-A5531E510DB2}">
      <thm15:themeFamily xmlns:thm15="http://schemas.microsoft.com/office/thememl/2012/main" name="Blank.potm" id="{6727040D-9393-4516-A0A0-953B16A57DC3}" vid="{600F0FAE-0C4E-423C-A4DE-724D79C6EF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16A684F50F9644ADA7186C7FA154E4" ma:contentTypeVersion="24" ma:contentTypeDescription="Create a new document." ma:contentTypeScope="" ma:versionID="7c79165e721dacf92d87dfe17b7b4e9a">
  <xsd:schema xmlns:xsd="http://www.w3.org/2001/XMLSchema" xmlns:xs="http://www.w3.org/2001/XMLSchema" xmlns:p="http://schemas.microsoft.com/office/2006/metadata/properties" xmlns:ns2="adc6f7d2-2fd4-4c58-add3-50ea831b733c" xmlns:ns3="fe0e463f-46c1-4b5a-aeae-2e65b5901510" targetNamespace="http://schemas.microsoft.com/office/2006/metadata/properties" ma:root="true" ma:fieldsID="1fd17e7feb7504d3020626d53967afbf" ns2:_="" ns3:_="">
    <xsd:import namespace="adc6f7d2-2fd4-4c58-add3-50ea831b733c"/>
    <xsd:import namespace="fe0e463f-46c1-4b5a-aeae-2e65b59015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Picture" minOccurs="0"/>
                <xsd:element ref="ns3:Hyperlink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6f7d2-2fd4-4c58-add3-50ea831b73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75e6fd2e-4630-419c-b64a-3467c503b8ee}" ma:internalName="TaxCatchAll" ma:showField="CatchAllData" ma:web="adc6f7d2-2fd4-4c58-add3-50ea831b73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e463f-46c1-4b5a-aeae-2e65b59015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icture" ma:index="18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Hyperlink" ma:index="19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882721a9-3f3d-4779-b4f8-53221ef4f4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e0e463f-46c1-4b5a-aeae-2e65b5901510" xsi:nil="true"/>
    <Picture xmlns="fe0e463f-46c1-4b5a-aeae-2e65b5901510">
      <Url xsi:nil="true"/>
      <Description xsi:nil="true"/>
    </Picture>
    <Hyperlink xmlns="fe0e463f-46c1-4b5a-aeae-2e65b5901510">
      <Url xsi:nil="true"/>
      <Description xsi:nil="true"/>
    </Hyperlink>
    <lcf76f155ced4ddcb4097134ff3c332f xmlns="fe0e463f-46c1-4b5a-aeae-2e65b5901510">
      <Terms xmlns="http://schemas.microsoft.com/office/infopath/2007/PartnerControls"/>
    </lcf76f155ced4ddcb4097134ff3c332f>
    <TaxCatchAll xmlns="adc6f7d2-2fd4-4c58-add3-50ea831b733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F0785A-E810-44C0-84E9-993F2E40B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c6f7d2-2fd4-4c58-add3-50ea831b733c"/>
    <ds:schemaRef ds:uri="fe0e463f-46c1-4b5a-aeae-2e65b59015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50AC00-96EE-4A6C-BA0F-4742FFC8D91B}">
  <ds:schemaRefs>
    <ds:schemaRef ds:uri="http://schemas.microsoft.com/office/2006/metadata/properties"/>
    <ds:schemaRef ds:uri="http://schemas.microsoft.com/office/infopath/2007/PartnerControls"/>
    <ds:schemaRef ds:uri="fe0e463f-46c1-4b5a-aeae-2e65b5901510"/>
    <ds:schemaRef ds:uri="adc6f7d2-2fd4-4c58-add3-50ea831b733c"/>
  </ds:schemaRefs>
</ds:datastoreItem>
</file>

<file path=customXml/itemProps3.xml><?xml version="1.0" encoding="utf-8"?>
<ds:datastoreItem xmlns:ds="http://schemas.openxmlformats.org/officeDocument/2006/customXml" ds:itemID="{B0C9E5EA-C3BA-46C3-B00B-5AED275089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504</TotalTime>
  <Words>1119</Words>
  <Application>Microsoft Office PowerPoint</Application>
  <PresentationFormat>Widescreen</PresentationFormat>
  <Paragraphs>183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0" baseType="lpstr">
      <vt:lpstr>Arial</vt:lpstr>
      <vt:lpstr>Calibri</vt:lpstr>
      <vt:lpstr>Vejdirektoratet</vt:lpstr>
      <vt:lpstr>DDI nr. 2 – Hvad er nyt? Præsentation Vejforum 2024</vt:lpstr>
      <vt:lpstr>Dagsorden</vt:lpstr>
      <vt:lpstr>Hvad er DDI?</vt:lpstr>
      <vt:lpstr>Hvad er DDI?</vt:lpstr>
      <vt:lpstr>Hvorfor vælge DDI?</vt:lpstr>
      <vt:lpstr>TSA 52 Odense </vt:lpstr>
      <vt:lpstr>Området- Taulov- Skærbæk-Fredericia</vt:lpstr>
      <vt:lpstr>Formål med projektet</vt:lpstr>
      <vt:lpstr>PowerPoint-præsentation</vt:lpstr>
      <vt:lpstr>DDI</vt:lpstr>
      <vt:lpstr>Skærbækvej syd for motorvejen</vt:lpstr>
      <vt:lpstr>Skærbækvej nord for motorvejen</vt:lpstr>
      <vt:lpstr>DDI – turen igennem</vt:lpstr>
      <vt:lpstr>DDI – cyklister</vt:lpstr>
      <vt:lpstr>Rampekvadranter og helleanlæg</vt:lpstr>
      <vt:lpstr>Fordele/ulemper ved DDI</vt:lpstr>
      <vt:lpstr>Spørgsmål?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DDI nr. 2 – Hvad er nyt? Præsentation Vejforum 2024</dc:title>
  <dc:creator>Julius Sørup Lorenzen</dc:creator>
  <cp:lastModifiedBy>Julius Sørup Lorenzen</cp:lastModifiedBy>
  <cp:revision>16</cp:revision>
  <dcterms:created xsi:type="dcterms:W3CDTF">2024-11-13T10:14:07Z</dcterms:created>
  <dcterms:modified xsi:type="dcterms:W3CDTF">2024-11-22T09:09:17Z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2023-04-24T14:01:33.2575530Z</vt:lpwstr>
  </property>
  <property fmtid="{D5CDD505-2E9C-101B-9397-08002B2CF9AE}" pid="3" name="ContentTypeId">
    <vt:lpwstr>0x010100DE16A684F50F9644ADA7186C7FA154E4</vt:lpwstr>
  </property>
</Properties>
</file>