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76" r:id="rId2"/>
    <p:sldId id="277" r:id="rId3"/>
    <p:sldId id="318" r:id="rId4"/>
    <p:sldId id="312"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Biro Script Plus" panose="020B0604020202020204" charset="0"/>
      <p:regular r:id="rId26"/>
    </p:embeddedFont>
    <p:embeddedFont>
      <p:font typeface="Inter" panose="020B0604020202020204" charset="0"/>
      <p:regular r:id="rId27"/>
    </p:embeddedFont>
    <p:embeddedFont>
      <p:font typeface="Inter Bold Italics" panose="020B0604020202020204" charset="0"/>
      <p:regular r:id="rId28"/>
    </p:embeddedFont>
    <p:embeddedFont>
      <p:font typeface="Inter Italics" panose="020B0604020202020204" charset="0"/>
      <p:regular r:id="rId29"/>
    </p:embeddedFont>
    <p:embeddedFont>
      <p:font typeface="Inter Light" panose="020B0604020202020204" charset="0"/>
      <p:regular r:id="rId30"/>
    </p:embeddedFont>
    <p:embeddedFont>
      <p:font typeface="Open Sans" panose="020B0606030504020204" pitchFamily="34" charset="0"/>
      <p:regular r:id="rId31"/>
    </p:embeddedFont>
    <p:embeddedFont>
      <p:font typeface="Open Sans Italics" panose="020B0604020202020204" charset="0"/>
      <p:regular r:id="rId32"/>
    </p:embeddedFont>
    <p:embeddedFont>
      <p:font typeface="Poppins" panose="00000500000000000000" pitchFamily="2" charset="0"/>
      <p:regular r:id="rId33"/>
    </p:embeddedFont>
    <p:embeddedFont>
      <p:font typeface="Poppins Bold" panose="00000800000000000000" charset="0"/>
      <p:regular r:id="rId34"/>
    </p:embeddedFont>
    <p:embeddedFont>
      <p:font typeface="Poppins Light" panose="00000400000000000000" pitchFamily="2" charset="0"/>
      <p:regular r:id="rId35"/>
    </p:embeddedFont>
    <p:embeddedFont>
      <p:font typeface="Poppins Light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5651B6-AF76-4D22-B881-1AD1F125FD93}" v="1" dt="2024-11-18T14:04:38.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1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Møllenborg" userId="cf2d6fc8-39b5-47fd-ab6a-f12d094099d0" providerId="ADAL" clId="{5C5651B6-AF76-4D22-B881-1AD1F125FD93}"/>
    <pc:docChg chg="custSel addSld delSld modSld">
      <pc:chgData name="Andreas Møllenborg" userId="cf2d6fc8-39b5-47fd-ab6a-f12d094099d0" providerId="ADAL" clId="{5C5651B6-AF76-4D22-B881-1AD1F125FD93}" dt="2024-11-18T14:05:12.184" v="4" actId="47"/>
      <pc:docMkLst>
        <pc:docMk/>
      </pc:docMkLst>
      <pc:sldChg chg="add">
        <pc:chgData name="Andreas Møllenborg" userId="cf2d6fc8-39b5-47fd-ab6a-f12d094099d0" providerId="ADAL" clId="{5C5651B6-AF76-4D22-B881-1AD1F125FD93}" dt="2024-11-18T14:04:38.407" v="0"/>
        <pc:sldMkLst>
          <pc:docMk/>
          <pc:sldMk cId="1551937752" sldId="276"/>
        </pc:sldMkLst>
      </pc:sldChg>
      <pc:sldChg chg="modSp add mod">
        <pc:chgData name="Andreas Møllenborg" userId="cf2d6fc8-39b5-47fd-ab6a-f12d094099d0" providerId="ADAL" clId="{5C5651B6-AF76-4D22-B881-1AD1F125FD93}" dt="2024-11-18T14:04:56.964" v="3" actId="166"/>
        <pc:sldMkLst>
          <pc:docMk/>
          <pc:sldMk cId="1435257341" sldId="277"/>
        </pc:sldMkLst>
        <pc:spChg chg="mod">
          <ac:chgData name="Andreas Møllenborg" userId="cf2d6fc8-39b5-47fd-ab6a-f12d094099d0" providerId="ADAL" clId="{5C5651B6-AF76-4D22-B881-1AD1F125FD93}" dt="2024-11-18T14:04:38.628" v="1" actId="27636"/>
          <ac:spMkLst>
            <pc:docMk/>
            <pc:sldMk cId="1435257341" sldId="277"/>
            <ac:spMk id="3" creationId="{5130FF94-0D49-1311-9F88-C02A6D38650A}"/>
          </ac:spMkLst>
        </pc:spChg>
        <pc:spChg chg="ord">
          <ac:chgData name="Andreas Møllenborg" userId="cf2d6fc8-39b5-47fd-ab6a-f12d094099d0" providerId="ADAL" clId="{5C5651B6-AF76-4D22-B881-1AD1F125FD93}" dt="2024-11-18T14:04:56.964" v="3" actId="166"/>
          <ac:spMkLst>
            <pc:docMk/>
            <pc:sldMk cId="1435257341" sldId="277"/>
            <ac:spMk id="4" creationId="{0F79C93E-2A0A-4926-42C0-40AA94EC262C}"/>
          </ac:spMkLst>
        </pc:spChg>
      </pc:sldChg>
      <pc:sldChg chg="modSp add mod">
        <pc:chgData name="Andreas Møllenborg" userId="cf2d6fc8-39b5-47fd-ab6a-f12d094099d0" providerId="ADAL" clId="{5C5651B6-AF76-4D22-B881-1AD1F125FD93}" dt="2024-11-18T14:04:38.637" v="2" actId="27636"/>
        <pc:sldMkLst>
          <pc:docMk/>
          <pc:sldMk cId="1525979308" sldId="312"/>
        </pc:sldMkLst>
        <pc:spChg chg="mod">
          <ac:chgData name="Andreas Møllenborg" userId="cf2d6fc8-39b5-47fd-ab6a-f12d094099d0" providerId="ADAL" clId="{5C5651B6-AF76-4D22-B881-1AD1F125FD93}" dt="2024-11-18T14:04:38.637" v="2" actId="27636"/>
          <ac:spMkLst>
            <pc:docMk/>
            <pc:sldMk cId="1525979308" sldId="312"/>
            <ac:spMk id="2" creationId="{FC0BA3F7-48B1-09AB-1D77-AE9192593B2A}"/>
          </ac:spMkLst>
        </pc:spChg>
      </pc:sldChg>
      <pc:sldChg chg="add del">
        <pc:chgData name="Andreas Møllenborg" userId="cf2d6fc8-39b5-47fd-ab6a-f12d094099d0" providerId="ADAL" clId="{5C5651B6-AF76-4D22-B881-1AD1F125FD93}" dt="2024-11-18T14:05:12.184" v="4" actId="47"/>
        <pc:sldMkLst>
          <pc:docMk/>
          <pc:sldMk cId="247435642" sldId="317"/>
        </pc:sldMkLst>
      </pc:sldChg>
      <pc:sldChg chg="add">
        <pc:chgData name="Andreas Møllenborg" userId="cf2d6fc8-39b5-47fd-ab6a-f12d094099d0" providerId="ADAL" clId="{5C5651B6-AF76-4D22-B881-1AD1F125FD93}" dt="2024-11-18T14:04:38.407" v="0"/>
        <pc:sldMkLst>
          <pc:docMk/>
          <pc:sldMk cId="1689295668" sldId="3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559F-F652-42B3-934D-EF6E3A062437}" type="datetimeFigureOut">
              <a:rPr lang="da-DK" smtClean="0"/>
              <a:t>18-11-2024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B541E-5266-47FA-AF9C-EFFF7365EDB3}" type="slidenum">
              <a:rPr lang="da-DK" smtClean="0"/>
              <a:t>‹nr.›</a:t>
            </a:fld>
            <a:endParaRPr lang="da-DK"/>
          </a:p>
        </p:txBody>
      </p:sp>
    </p:spTree>
    <p:extLst>
      <p:ext uri="{BB962C8B-B14F-4D97-AF65-F5344CB8AC3E}">
        <p14:creationId xmlns:p14="http://schemas.microsoft.com/office/powerpoint/2010/main" val="894411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4552">
              <a:buFont typeface="Symbol" panose="05050102010706020507" pitchFamily="18" charset="2"/>
              <a:buChar char=""/>
            </a:pPr>
            <a:r>
              <a:rPr lang="da-DK" sz="1200" dirty="0">
                <a:latin typeface="Arial" panose="020B0604020202020204" pitchFamily="34" charset="0"/>
                <a:cs typeface="Times New Roman" panose="02020603050405020304" pitchFamily="18" charset="0"/>
              </a:rPr>
              <a:t>Udarbejdes af repræsentanter for vejsektoren</a:t>
            </a:r>
          </a:p>
          <a:p>
            <a:pPr marL="344552">
              <a:buFont typeface="Symbol" panose="05050102010706020507" pitchFamily="18" charset="2"/>
              <a:buChar char=""/>
            </a:pPr>
            <a:r>
              <a:rPr lang="da-DK" sz="1200" dirty="0">
                <a:latin typeface="Arial" panose="020B0604020202020204" pitchFamily="34" charset="0"/>
                <a:cs typeface="Times New Roman" panose="02020603050405020304" pitchFamily="18" charset="0"/>
              </a:rPr>
              <a:t>Understøtter udvikling og formidling af nye teknikker, metoder og </a:t>
            </a:r>
            <a:r>
              <a:rPr lang="da-DK" sz="1200" dirty="0" err="1">
                <a:latin typeface="Arial" panose="020B0604020202020204" pitchFamily="34" charset="0"/>
                <a:cs typeface="Times New Roman" panose="02020603050405020304" pitchFamily="18" charset="0"/>
              </a:rPr>
              <a:t>best</a:t>
            </a:r>
            <a:r>
              <a:rPr lang="da-DK" sz="1200" dirty="0">
                <a:latin typeface="Arial" panose="020B0604020202020204" pitchFamily="34" charset="0"/>
                <a:cs typeface="Times New Roman" panose="02020603050405020304" pitchFamily="18" charset="0"/>
              </a:rPr>
              <a:t> </a:t>
            </a:r>
            <a:r>
              <a:rPr lang="da-DK" sz="1200" dirty="0" err="1">
                <a:latin typeface="Arial" panose="020B0604020202020204" pitchFamily="34" charset="0"/>
                <a:cs typeface="Times New Roman" panose="02020603050405020304" pitchFamily="18" charset="0"/>
              </a:rPr>
              <a:t>practise</a:t>
            </a:r>
            <a:endParaRPr lang="da-DK" sz="1200" dirty="0">
              <a:latin typeface="Arial" panose="020B0604020202020204" pitchFamily="34" charset="0"/>
              <a:cs typeface="Times New Roman" panose="02020603050405020304" pitchFamily="18" charset="0"/>
            </a:endParaRPr>
          </a:p>
          <a:p>
            <a:pPr marL="344552">
              <a:buFont typeface="Symbol" panose="05050102010706020507" pitchFamily="18" charset="2"/>
              <a:buChar char=""/>
            </a:pPr>
            <a:r>
              <a:rPr lang="da-DK" sz="1200" dirty="0">
                <a:latin typeface="Arial" panose="020B0604020202020204" pitchFamily="34" charset="0"/>
                <a:cs typeface="Times New Roman" panose="02020603050405020304" pitchFamily="18" charset="0"/>
              </a:rPr>
              <a:t>Sikrer en ensartet opgaveløsning</a:t>
            </a:r>
          </a:p>
          <a:p>
            <a:pPr marL="344552">
              <a:buFont typeface="Symbol" panose="05050102010706020507" pitchFamily="18" charset="2"/>
              <a:buChar char=""/>
            </a:pPr>
            <a:r>
              <a:rPr lang="da-DK" sz="1200" dirty="0">
                <a:latin typeface="Arial" panose="020B0604020202020204" pitchFamily="34" charset="0"/>
                <a:cs typeface="Times New Roman" panose="02020603050405020304" pitchFamily="18" charset="0"/>
              </a:rPr>
              <a:t>Understøtte vejsektorens arbejde med at planlægge, projektere, udbyde og gennemføre opgaver af såvel anlægsteknisk som driftsmæssig karakter</a:t>
            </a:r>
          </a:p>
          <a:p>
            <a:endParaRPr lang="da-DK" dirty="0"/>
          </a:p>
        </p:txBody>
      </p:sp>
      <p:sp>
        <p:nvSpPr>
          <p:cNvPr id="4" name="Pladsholder til slidenummer 3"/>
          <p:cNvSpPr>
            <a:spLocks noGrp="1"/>
          </p:cNvSpPr>
          <p:nvPr>
            <p:ph type="sldNum" sz="quarter" idx="5"/>
          </p:nvPr>
        </p:nvSpPr>
        <p:spPr/>
        <p:txBody>
          <a:bodyPr/>
          <a:lstStyle/>
          <a:p>
            <a:fld id="{3BA714E7-9A5E-4DB0-8CCE-A50B4DBCD94B}" type="slidenum">
              <a:rPr lang="da-DK" smtClean="0"/>
              <a:t>2</a:t>
            </a:fld>
            <a:endParaRPr lang="da-DK"/>
          </a:p>
        </p:txBody>
      </p:sp>
    </p:spTree>
    <p:extLst>
      <p:ext uri="{BB962C8B-B14F-4D97-AF65-F5344CB8AC3E}">
        <p14:creationId xmlns:p14="http://schemas.microsoft.com/office/powerpoint/2010/main" val="1015439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orside 1 - evt. m/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596430E8-6FBB-7A72-CB4F-93859253E3D9}"/>
              </a:ext>
            </a:extLst>
          </p:cNvPr>
          <p:cNvPicPr>
            <a:picLocks noChangeAspect="1"/>
          </p:cNvPicPr>
          <p:nvPr userDrawn="1"/>
        </p:nvPicPr>
        <p:blipFill>
          <a:blip r:embed="rId2">
            <a:extLst>
              <a:ext uri="{28A0092B-C50C-407E-A947-70E740481C1C}">
                <a14:useLocalDpi xmlns:a14="http://schemas.microsoft.com/office/drawing/2010/main" val="0"/>
              </a:ext>
            </a:extLst>
          </a:blip>
          <a:srcRect t="11734" b="11734"/>
          <a:stretch>
            <a:fillRect/>
          </a:stretch>
        </p:blipFill>
        <p:spPr bwMode="auto">
          <a:xfrm>
            <a:off x="-21427" y="4529538"/>
            <a:ext cx="18323720" cy="60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ladsholder til billede 3">
            <a:extLst>
              <a:ext uri="{FF2B5EF4-FFF2-40B4-BE49-F238E27FC236}">
                <a16:creationId xmlns:a16="http://schemas.microsoft.com/office/drawing/2014/main" id="{53436481-4334-3B80-212A-FEF8F0CF4E2E}"/>
              </a:ext>
            </a:extLst>
          </p:cNvPr>
          <p:cNvSpPr>
            <a:spLocks noGrp="1"/>
          </p:cNvSpPr>
          <p:nvPr>
            <p:ph type="pic" sz="quarter" idx="11" hasCustomPrompt="1"/>
          </p:nvPr>
        </p:nvSpPr>
        <p:spPr>
          <a:xfrm>
            <a:off x="-21426" y="4529538"/>
            <a:ext cx="18323720" cy="6014562"/>
          </a:xfrm>
        </p:spPr>
        <p:txBody>
          <a:bodyPr tIns="972000"/>
          <a:lstStyle>
            <a:lvl1pPr marL="0" indent="0" algn="ctr">
              <a:buNone/>
              <a:defRPr sz="3600">
                <a:solidFill>
                  <a:schemeClr val="bg1"/>
                </a:solidFill>
              </a:defRPr>
            </a:lvl1pPr>
          </a:lstStyle>
          <a:p>
            <a:pPr marL="0" marR="0" lvl="0" indent="0" algn="ctr" defTabSz="1371600" rtl="0" eaLnBrk="1" fontAlgn="base" latinLnBrk="0" hangingPunct="1">
              <a:lnSpc>
                <a:spcPct val="100000"/>
              </a:lnSpc>
              <a:spcBef>
                <a:spcPts val="899"/>
              </a:spcBef>
              <a:spcAft>
                <a:spcPts val="899"/>
              </a:spcAft>
              <a:buClrTx/>
              <a:buSzPct val="100000"/>
              <a:buFont typeface="Arial" panose="020B0604020202020204" pitchFamily="34" charset="0"/>
              <a:buNone/>
              <a:tabLst/>
              <a:defRPr/>
            </a:pPr>
            <a:r>
              <a:rPr lang="da-DK" noProof="0" dirty="0"/>
              <a:t>📸 </a:t>
            </a:r>
            <a:br>
              <a:rPr lang="da-DK" noProof="0" dirty="0"/>
            </a:br>
            <a:r>
              <a:rPr lang="da-DK" noProof="0" dirty="0"/>
              <a:t>1. Klik på kameraet for at markere pladsholderen      .   </a:t>
            </a:r>
            <a:br>
              <a:rPr lang="da-DK" noProof="0" dirty="0"/>
            </a:br>
            <a:r>
              <a:rPr lang="da-DK" noProof="0" dirty="0"/>
              <a:t>2. Vælg et billede fra </a:t>
            </a:r>
            <a:r>
              <a:rPr lang="da-DK" noProof="0" dirty="0" err="1"/>
              <a:t>Skyfish</a:t>
            </a:r>
            <a:r>
              <a:rPr lang="da-DK" noProof="0" dirty="0"/>
              <a:t> i Templafy opgaveruden </a:t>
            </a:r>
            <a:br>
              <a:rPr lang="da-DK" noProof="0" dirty="0"/>
            </a:br>
            <a:r>
              <a:rPr lang="da-DK" noProof="0" dirty="0"/>
              <a:t>               ELLER slet pladsholderen for at bevare den blå baggrund</a:t>
            </a:r>
          </a:p>
        </p:txBody>
      </p:sp>
      <p:sp>
        <p:nvSpPr>
          <p:cNvPr id="12" name="Title 1"/>
          <p:cNvSpPr>
            <a:spLocks noGrp="1"/>
          </p:cNvSpPr>
          <p:nvPr>
            <p:ph type="ctrTitle" hasCustomPrompt="1"/>
          </p:nvPr>
        </p:nvSpPr>
        <p:spPr>
          <a:xfrm>
            <a:off x="514352" y="514350"/>
            <a:ext cx="17258226" cy="1496802"/>
          </a:xfrm>
        </p:spPr>
        <p:txBody>
          <a:bodyPr anchor="ctr" anchorCtr="0"/>
          <a:lstStyle>
            <a:lvl1pPr>
              <a:lnSpc>
                <a:spcPct val="88000"/>
              </a:lnSpc>
              <a:defRPr sz="5550" b="1" spc="-150" baseline="0">
                <a:solidFill>
                  <a:schemeClr val="accent1"/>
                </a:solidFill>
                <a:latin typeface="+mj-lt"/>
              </a:defRPr>
            </a:lvl1pPr>
          </a:lstStyle>
          <a:p>
            <a:r>
              <a:rPr lang="da-DK" dirty="0"/>
              <a:t>Klik for at tilføje Titel </a:t>
            </a:r>
            <a:br>
              <a:rPr lang="da-DK" dirty="0"/>
            </a:br>
            <a:r>
              <a:rPr lang="da-DK" noProof="0" dirty="0"/>
              <a:t>–</a:t>
            </a:r>
            <a:r>
              <a:rPr lang="da-DK" dirty="0"/>
              <a:t> evt. 2 linjer </a:t>
            </a:r>
          </a:p>
        </p:txBody>
      </p:sp>
      <p:sp>
        <p:nvSpPr>
          <p:cNvPr id="8" name="Subtitle 2"/>
          <p:cNvSpPr>
            <a:spLocks noGrp="1"/>
          </p:cNvSpPr>
          <p:nvPr>
            <p:ph type="subTitle" idx="1" hasCustomPrompt="1"/>
          </p:nvPr>
        </p:nvSpPr>
        <p:spPr>
          <a:xfrm>
            <a:off x="514352" y="2227176"/>
            <a:ext cx="17258226" cy="961326"/>
          </a:xfrm>
        </p:spPr>
        <p:txBody>
          <a:bodyPr anchor="t" anchorCtr="0"/>
          <a:lstStyle>
            <a:lvl1pPr marL="0" indent="0" algn="l">
              <a:lnSpc>
                <a:spcPct val="98000"/>
              </a:lnSpc>
              <a:spcBef>
                <a:spcPts val="0"/>
              </a:spcBef>
              <a:spcAft>
                <a:spcPts val="0"/>
              </a:spcAft>
              <a:buNone/>
              <a:defRPr sz="3000" b="1" baseline="0">
                <a:solidFill>
                  <a:schemeClr val="accent1"/>
                </a:solidFill>
                <a:latin typeface="+mj-lt"/>
              </a:defRPr>
            </a:lvl1pPr>
            <a:lvl2pPr marL="913436" indent="0" algn="ctr">
              <a:buNone/>
              <a:defRPr>
                <a:solidFill>
                  <a:schemeClr val="tx1">
                    <a:tint val="75000"/>
                  </a:schemeClr>
                </a:solidFill>
              </a:defRPr>
            </a:lvl2pPr>
            <a:lvl3pPr marL="1826877" indent="0" algn="ctr">
              <a:buNone/>
              <a:defRPr>
                <a:solidFill>
                  <a:schemeClr val="tx1">
                    <a:tint val="75000"/>
                  </a:schemeClr>
                </a:solidFill>
              </a:defRPr>
            </a:lvl3pPr>
            <a:lvl4pPr marL="2740314" indent="0" algn="ctr">
              <a:buNone/>
              <a:defRPr>
                <a:solidFill>
                  <a:schemeClr val="tx1">
                    <a:tint val="75000"/>
                  </a:schemeClr>
                </a:solidFill>
              </a:defRPr>
            </a:lvl4pPr>
            <a:lvl5pPr marL="3653751" indent="0" algn="ctr">
              <a:buNone/>
              <a:defRPr>
                <a:solidFill>
                  <a:schemeClr val="tx1">
                    <a:tint val="75000"/>
                  </a:schemeClr>
                </a:solidFill>
              </a:defRPr>
            </a:lvl5pPr>
            <a:lvl6pPr marL="4567191" indent="0" algn="ctr">
              <a:buNone/>
              <a:defRPr>
                <a:solidFill>
                  <a:schemeClr val="tx1">
                    <a:tint val="75000"/>
                  </a:schemeClr>
                </a:solidFill>
              </a:defRPr>
            </a:lvl6pPr>
            <a:lvl7pPr marL="5480627" indent="0" algn="ctr">
              <a:buNone/>
              <a:defRPr>
                <a:solidFill>
                  <a:schemeClr val="tx1">
                    <a:tint val="75000"/>
                  </a:schemeClr>
                </a:solidFill>
              </a:defRPr>
            </a:lvl7pPr>
            <a:lvl8pPr marL="6394065" indent="0" algn="ctr">
              <a:buNone/>
              <a:defRPr>
                <a:solidFill>
                  <a:schemeClr val="tx1">
                    <a:tint val="75000"/>
                  </a:schemeClr>
                </a:solidFill>
              </a:defRPr>
            </a:lvl8pPr>
            <a:lvl9pPr marL="7307505" indent="0" algn="ctr">
              <a:buNone/>
              <a:defRPr>
                <a:solidFill>
                  <a:schemeClr val="tx1">
                    <a:tint val="75000"/>
                  </a:schemeClr>
                </a:solidFill>
              </a:defRPr>
            </a:lvl9pPr>
          </a:lstStyle>
          <a:p>
            <a:r>
              <a:rPr lang="da-DK" dirty="0"/>
              <a:t>Klik for at tilføje Undertitel / Afsender / Dato / Arrangement</a:t>
            </a:r>
            <a:br>
              <a:rPr lang="da-DK" dirty="0"/>
            </a:br>
            <a:r>
              <a:rPr lang="da-DK" noProof="0" dirty="0"/>
              <a:t>–</a:t>
            </a:r>
            <a:r>
              <a:rPr lang="da-DK" dirty="0"/>
              <a:t> evt. 2 linjer</a:t>
            </a:r>
          </a:p>
        </p:txBody>
      </p: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515429" y="3800107"/>
            <a:ext cx="2106000" cy="509456"/>
          </a:xfrm>
          <a:prstGeom prst="rect">
            <a:avLst/>
          </a:prstGeom>
        </p:spPr>
      </p:pic>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515428" y="3668264"/>
            <a:ext cx="17257157"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2" name="Slide Number Placeholder 8">
            <a:extLst>
              <a:ext uri="{FF2B5EF4-FFF2-40B4-BE49-F238E27FC236}">
                <a16:creationId xmlns:a16="http://schemas.microsoft.com/office/drawing/2014/main" id="{6EECF010-C80C-1E56-F39D-6BF24673EAF7}"/>
              </a:ext>
            </a:extLst>
          </p:cNvPr>
          <p:cNvSpPr>
            <a:spLocks noGrp="1"/>
          </p:cNvSpPr>
          <p:nvPr>
            <p:ph type="sldNum" sz="quarter" idx="4"/>
          </p:nvPr>
        </p:nvSpPr>
        <p:spPr>
          <a:xfrm>
            <a:off x="16812852" y="514349"/>
            <a:ext cx="507696" cy="257601"/>
          </a:xfrm>
          <a:prstGeom prst="rect">
            <a:avLst/>
          </a:prstGeom>
        </p:spPr>
        <p:txBody>
          <a:bodyPr lIns="0" tIns="0" rIns="0" bIns="0" anchor="ctr" anchorCtr="0"/>
          <a:lstStyle>
            <a:lvl1pPr algn="r">
              <a:defRPr lang="da-DK" sz="1500"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dirty="0"/>
          </a:p>
        </p:txBody>
      </p:sp>
    </p:spTree>
    <p:extLst>
      <p:ext uri="{BB962C8B-B14F-4D97-AF65-F5344CB8AC3E}">
        <p14:creationId xmlns:p14="http://schemas.microsoft.com/office/powerpoint/2010/main" val="4233677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ide E - 2 spalter">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F9CA3EA-71E7-EDF5-54FD-5AFEF3EC52B8}"/>
              </a:ext>
            </a:extLst>
          </p:cNvPr>
          <p:cNvSpPr>
            <a:spLocks noGrp="1"/>
          </p:cNvSpPr>
          <p:nvPr>
            <p:ph type="subTitle" idx="1" hasCustomPrompt="1"/>
          </p:nvPr>
        </p:nvSpPr>
        <p:spPr>
          <a:xfrm>
            <a:off x="536972" y="514350"/>
            <a:ext cx="14785487" cy="257601"/>
          </a:xfrm>
        </p:spPr>
        <p:txBody>
          <a:bodyPr anchor="ctr" anchorCtr="0"/>
          <a:lstStyle>
            <a:lvl1pPr marL="0" indent="0" algn="l">
              <a:spcBef>
                <a:spcPts val="0"/>
              </a:spcBef>
              <a:spcAft>
                <a:spcPts val="0"/>
              </a:spcAft>
              <a:buNone/>
              <a:defRPr sz="1500" b="0" cap="all" baseline="0">
                <a:solidFill>
                  <a:schemeClr val="accent1"/>
                </a:solidFill>
                <a:latin typeface="+mj-lt"/>
              </a:defRPr>
            </a:lvl1pPr>
            <a:lvl2pPr marL="913436" indent="0" algn="ctr">
              <a:buNone/>
              <a:defRPr>
                <a:solidFill>
                  <a:schemeClr val="tx1">
                    <a:tint val="75000"/>
                  </a:schemeClr>
                </a:solidFill>
              </a:defRPr>
            </a:lvl2pPr>
            <a:lvl3pPr marL="1826877" indent="0" algn="ctr">
              <a:buNone/>
              <a:defRPr>
                <a:solidFill>
                  <a:schemeClr val="tx1">
                    <a:tint val="75000"/>
                  </a:schemeClr>
                </a:solidFill>
              </a:defRPr>
            </a:lvl3pPr>
            <a:lvl4pPr marL="2740314" indent="0" algn="ctr">
              <a:buNone/>
              <a:defRPr>
                <a:solidFill>
                  <a:schemeClr val="tx1">
                    <a:tint val="75000"/>
                  </a:schemeClr>
                </a:solidFill>
              </a:defRPr>
            </a:lvl4pPr>
            <a:lvl5pPr marL="3653751" indent="0" algn="ctr">
              <a:buNone/>
              <a:defRPr>
                <a:solidFill>
                  <a:schemeClr val="tx1">
                    <a:tint val="75000"/>
                  </a:schemeClr>
                </a:solidFill>
              </a:defRPr>
            </a:lvl5pPr>
            <a:lvl6pPr marL="4567191" indent="0" algn="ctr">
              <a:buNone/>
              <a:defRPr>
                <a:solidFill>
                  <a:schemeClr val="tx1">
                    <a:tint val="75000"/>
                  </a:schemeClr>
                </a:solidFill>
              </a:defRPr>
            </a:lvl6pPr>
            <a:lvl7pPr marL="5480627" indent="0" algn="ctr">
              <a:buNone/>
              <a:defRPr>
                <a:solidFill>
                  <a:schemeClr val="tx1">
                    <a:tint val="75000"/>
                  </a:schemeClr>
                </a:solidFill>
              </a:defRPr>
            </a:lvl7pPr>
            <a:lvl8pPr marL="6394065" indent="0" algn="ctr">
              <a:buNone/>
              <a:defRPr>
                <a:solidFill>
                  <a:schemeClr val="tx1">
                    <a:tint val="75000"/>
                  </a:schemeClr>
                </a:solidFill>
              </a:defRPr>
            </a:lvl8pPr>
            <a:lvl9pPr marL="7307505" indent="0" algn="ctr">
              <a:buNone/>
              <a:defRPr>
                <a:solidFill>
                  <a:schemeClr val="tx1">
                    <a:tint val="75000"/>
                  </a:schemeClr>
                </a:solidFill>
              </a:defRPr>
            </a:lvl9pPr>
          </a:lstStyle>
          <a:p>
            <a:r>
              <a:rPr lang="da-DK" dirty="0"/>
              <a:t>Klik for at tilføje TEMAOVERSKRIFT – kun 1 linje</a:t>
            </a:r>
          </a:p>
        </p:txBody>
      </p:sp>
      <p:sp>
        <p:nvSpPr>
          <p:cNvPr id="20" name="Title Placeholder 1">
            <a:extLst>
              <a:ext uri="{FF2B5EF4-FFF2-40B4-BE49-F238E27FC236}">
                <a16:creationId xmlns:a16="http://schemas.microsoft.com/office/drawing/2014/main" id="{FE6CF02B-F910-52F5-C1C2-C13D781AE59A}"/>
              </a:ext>
            </a:extLst>
          </p:cNvPr>
          <p:cNvSpPr>
            <a:spLocks noGrp="1" noChangeArrowheads="1"/>
          </p:cNvSpPr>
          <p:nvPr>
            <p:ph type="title" hasCustomPrompt="1"/>
          </p:nvPr>
        </p:nvSpPr>
        <p:spPr bwMode="auto">
          <a:xfrm>
            <a:off x="505637" y="1224264"/>
            <a:ext cx="17288489" cy="145258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506805" y="2970059"/>
            <a:ext cx="8370000" cy="6802590"/>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2" name="Content Placeholder 3">
            <a:extLst>
              <a:ext uri="{FF2B5EF4-FFF2-40B4-BE49-F238E27FC236}">
                <a16:creationId xmlns:a16="http://schemas.microsoft.com/office/drawing/2014/main" id="{51A0FBD7-5C67-667D-A68F-86F6D12435FB}"/>
              </a:ext>
            </a:extLst>
          </p:cNvPr>
          <p:cNvSpPr>
            <a:spLocks noGrp="1"/>
          </p:cNvSpPr>
          <p:nvPr>
            <p:ph sz="quarter" idx="22" hasCustomPrompt="1"/>
          </p:nvPr>
        </p:nvSpPr>
        <p:spPr>
          <a:xfrm>
            <a:off x="9404348" y="2955371"/>
            <a:ext cx="8370000" cy="6802590"/>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Slide Number Placeholder 8">
            <a:extLst>
              <a:ext uri="{FF2B5EF4-FFF2-40B4-BE49-F238E27FC236}">
                <a16:creationId xmlns:a16="http://schemas.microsoft.com/office/drawing/2014/main" id="{42804472-DB0F-D9DE-EEA0-0690C3C6689D}"/>
              </a:ext>
            </a:extLst>
          </p:cNvPr>
          <p:cNvSpPr>
            <a:spLocks noGrp="1"/>
          </p:cNvSpPr>
          <p:nvPr>
            <p:ph type="sldNum" sz="quarter" idx="14"/>
          </p:nvPr>
        </p:nvSpPr>
        <p:spPr>
          <a:xfrm>
            <a:off x="16812852" y="514349"/>
            <a:ext cx="507696" cy="257601"/>
          </a:xfrm>
          <a:prstGeom prst="rect">
            <a:avLst/>
          </a:prstGeom>
        </p:spPr>
        <p:txBody>
          <a:bodyPr lIns="0" tIns="0" rIns="0" bIns="0" anchor="ctr" anchorCtr="0"/>
          <a:lstStyle>
            <a:lvl1pPr algn="r">
              <a:defRPr lang="da-DK" sz="15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10" name="VDLogoHide1">
            <a:extLst>
              <a:ext uri="{FF2B5EF4-FFF2-40B4-BE49-F238E27FC236}">
                <a16:creationId xmlns:a16="http://schemas.microsoft.com/office/drawing/2014/main" id="{E007FAB5-62FE-6862-240B-017EF70E5A73}"/>
              </a:ext>
            </a:extLst>
          </p:cNvPr>
          <p:cNvPicPr>
            <a:picLocks noChangeAspect="1"/>
          </p:cNvPicPr>
          <p:nvPr userDrawn="1"/>
        </p:nvPicPr>
        <p:blipFill rotWithShape="1">
          <a:blip r:embed="rId2"/>
          <a:srcRect r="84634"/>
          <a:stretch/>
        </p:blipFill>
        <p:spPr>
          <a:xfrm>
            <a:off x="17505877" y="412693"/>
            <a:ext cx="239330" cy="376937"/>
          </a:xfrm>
          <a:prstGeom prst="rect">
            <a:avLst/>
          </a:prstGeom>
        </p:spPr>
      </p:pic>
      <p:cxnSp>
        <p:nvCxnSpPr>
          <p:cNvPr id="12" name="Lige forbindelse 11">
            <a:extLst>
              <a:ext uri="{FF2B5EF4-FFF2-40B4-BE49-F238E27FC236}">
                <a16:creationId xmlns:a16="http://schemas.microsoft.com/office/drawing/2014/main" id="{F958B04C-CBF1-3F1B-BDD2-12E3FE150FBE}"/>
              </a:ext>
            </a:extLst>
          </p:cNvPr>
          <p:cNvCxnSpPr/>
          <p:nvPr userDrawn="1"/>
        </p:nvCxnSpPr>
        <p:spPr bwMode="auto">
          <a:xfrm>
            <a:off x="536971" y="931032"/>
            <a:ext cx="17257157"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612757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ide B - beskrivelse under">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AE4FA96D-DA08-12AC-D619-99AF675C46A3}"/>
              </a:ext>
            </a:extLst>
          </p:cNvPr>
          <p:cNvSpPr>
            <a:spLocks noGrp="1"/>
          </p:cNvSpPr>
          <p:nvPr>
            <p:ph sz="quarter" idx="25" hasCustomPrompt="1"/>
          </p:nvPr>
        </p:nvSpPr>
        <p:spPr>
          <a:xfrm>
            <a:off x="492920" y="2959895"/>
            <a:ext cx="17302163" cy="5531643"/>
          </a:xfrm>
        </p:spPr>
        <p:txBody>
          <a:bodyPr/>
          <a:lstStyle>
            <a:lvl1pPr marL="0" indent="0" algn="ctr">
              <a:buNone/>
              <a:defRPr/>
            </a:lvl1pPr>
          </a:lstStyle>
          <a:p>
            <a:pPr lvl="0"/>
            <a:br>
              <a:rPr lang="da-DK" dirty="0"/>
            </a:br>
            <a:br>
              <a:rPr lang="da-DK" dirty="0"/>
            </a:br>
            <a:r>
              <a:rPr lang="da-DK" dirty="0"/>
              <a:t>Klik for at indsætte</a:t>
            </a:r>
          </a:p>
        </p:txBody>
      </p:sp>
      <p:sp>
        <p:nvSpPr>
          <p:cNvPr id="2" name="Subtitle 2">
            <a:extLst>
              <a:ext uri="{FF2B5EF4-FFF2-40B4-BE49-F238E27FC236}">
                <a16:creationId xmlns:a16="http://schemas.microsoft.com/office/drawing/2014/main" id="{D0972865-8D49-B39C-FE4E-83DD7B94B6C9}"/>
              </a:ext>
            </a:extLst>
          </p:cNvPr>
          <p:cNvSpPr>
            <a:spLocks noGrp="1"/>
          </p:cNvSpPr>
          <p:nvPr>
            <p:ph type="subTitle" idx="1" hasCustomPrompt="1"/>
          </p:nvPr>
        </p:nvSpPr>
        <p:spPr>
          <a:xfrm>
            <a:off x="536972" y="514350"/>
            <a:ext cx="14785487" cy="257601"/>
          </a:xfrm>
        </p:spPr>
        <p:txBody>
          <a:bodyPr anchor="ctr" anchorCtr="0"/>
          <a:lstStyle>
            <a:lvl1pPr marL="0" indent="0" algn="l">
              <a:spcBef>
                <a:spcPts val="0"/>
              </a:spcBef>
              <a:spcAft>
                <a:spcPts val="0"/>
              </a:spcAft>
              <a:buNone/>
              <a:defRPr sz="1500" b="0" cap="all" baseline="0">
                <a:solidFill>
                  <a:schemeClr val="accent1"/>
                </a:solidFill>
                <a:latin typeface="+mj-lt"/>
              </a:defRPr>
            </a:lvl1pPr>
            <a:lvl2pPr marL="913436" indent="0" algn="ctr">
              <a:buNone/>
              <a:defRPr>
                <a:solidFill>
                  <a:schemeClr val="tx1">
                    <a:tint val="75000"/>
                  </a:schemeClr>
                </a:solidFill>
              </a:defRPr>
            </a:lvl2pPr>
            <a:lvl3pPr marL="1826877" indent="0" algn="ctr">
              <a:buNone/>
              <a:defRPr>
                <a:solidFill>
                  <a:schemeClr val="tx1">
                    <a:tint val="75000"/>
                  </a:schemeClr>
                </a:solidFill>
              </a:defRPr>
            </a:lvl3pPr>
            <a:lvl4pPr marL="2740314" indent="0" algn="ctr">
              <a:buNone/>
              <a:defRPr>
                <a:solidFill>
                  <a:schemeClr val="tx1">
                    <a:tint val="75000"/>
                  </a:schemeClr>
                </a:solidFill>
              </a:defRPr>
            </a:lvl4pPr>
            <a:lvl5pPr marL="3653751" indent="0" algn="ctr">
              <a:buNone/>
              <a:defRPr>
                <a:solidFill>
                  <a:schemeClr val="tx1">
                    <a:tint val="75000"/>
                  </a:schemeClr>
                </a:solidFill>
              </a:defRPr>
            </a:lvl5pPr>
            <a:lvl6pPr marL="4567191" indent="0" algn="ctr">
              <a:buNone/>
              <a:defRPr>
                <a:solidFill>
                  <a:schemeClr val="tx1">
                    <a:tint val="75000"/>
                  </a:schemeClr>
                </a:solidFill>
              </a:defRPr>
            </a:lvl6pPr>
            <a:lvl7pPr marL="5480627" indent="0" algn="ctr">
              <a:buNone/>
              <a:defRPr>
                <a:solidFill>
                  <a:schemeClr val="tx1">
                    <a:tint val="75000"/>
                  </a:schemeClr>
                </a:solidFill>
              </a:defRPr>
            </a:lvl7pPr>
            <a:lvl8pPr marL="6394065" indent="0" algn="ctr">
              <a:buNone/>
              <a:defRPr>
                <a:solidFill>
                  <a:schemeClr val="tx1">
                    <a:tint val="75000"/>
                  </a:schemeClr>
                </a:solidFill>
              </a:defRPr>
            </a:lvl8pPr>
            <a:lvl9pPr marL="7307505" indent="0" algn="ctr">
              <a:buNone/>
              <a:defRPr>
                <a:solidFill>
                  <a:schemeClr val="tx1">
                    <a:tint val="75000"/>
                  </a:schemeClr>
                </a:solidFill>
              </a:defRPr>
            </a:lvl9pPr>
          </a:lstStyle>
          <a:p>
            <a:r>
              <a:rPr lang="da-DK" dirty="0"/>
              <a:t>Klik for at tilføje TEMAOVERSKRIFT – kun 1 linje</a:t>
            </a:r>
          </a:p>
        </p:txBody>
      </p:sp>
      <p:sp>
        <p:nvSpPr>
          <p:cNvPr id="16" name="Title Placeholder 1">
            <a:extLst>
              <a:ext uri="{FF2B5EF4-FFF2-40B4-BE49-F238E27FC236}">
                <a16:creationId xmlns:a16="http://schemas.microsoft.com/office/drawing/2014/main" id="{AE78E121-7EBB-4C4D-9BB7-F91A76E46A3B}"/>
              </a:ext>
            </a:extLst>
          </p:cNvPr>
          <p:cNvSpPr>
            <a:spLocks noGrp="1" noChangeArrowheads="1"/>
          </p:cNvSpPr>
          <p:nvPr>
            <p:ph type="title" hasCustomPrompt="1"/>
          </p:nvPr>
        </p:nvSpPr>
        <p:spPr bwMode="auto">
          <a:xfrm>
            <a:off x="505638" y="1224264"/>
            <a:ext cx="17260563" cy="145258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9" name="Pladsholder til tekst 6">
            <a:extLst>
              <a:ext uri="{FF2B5EF4-FFF2-40B4-BE49-F238E27FC236}">
                <a16:creationId xmlns:a16="http://schemas.microsoft.com/office/drawing/2014/main" id="{ACA11FA9-3BF5-CCF2-7C9C-22227E83E1C6}"/>
              </a:ext>
            </a:extLst>
          </p:cNvPr>
          <p:cNvSpPr>
            <a:spLocks noGrp="1"/>
          </p:cNvSpPr>
          <p:nvPr>
            <p:ph type="body" sz="quarter" idx="16" hasCustomPrompt="1"/>
          </p:nvPr>
        </p:nvSpPr>
        <p:spPr>
          <a:xfrm>
            <a:off x="506807" y="8743961"/>
            <a:ext cx="17287320" cy="1014011"/>
          </a:xfrm>
        </p:spPr>
        <p:txBody>
          <a:bodyPr/>
          <a:lstStyle>
            <a:lvl1pPr marL="53945" indent="0">
              <a:lnSpc>
                <a:spcPct val="100000"/>
              </a:lnSpc>
              <a:buFontTx/>
              <a:buNone/>
              <a:defRPr sz="2250"/>
            </a:lvl1pPr>
            <a:lvl2pPr marL="971004" indent="0">
              <a:buNone/>
              <a:defRPr/>
            </a:lvl2pPr>
          </a:lstStyle>
          <a:p>
            <a:pPr lvl="0"/>
            <a:r>
              <a:rPr lang="da-DK" dirty="0"/>
              <a:t>Klik for at tilføje Beskrivelse</a:t>
            </a:r>
          </a:p>
        </p:txBody>
      </p:sp>
      <p:sp>
        <p:nvSpPr>
          <p:cNvPr id="5" name="Slide Number Placeholder 8">
            <a:extLst>
              <a:ext uri="{FF2B5EF4-FFF2-40B4-BE49-F238E27FC236}">
                <a16:creationId xmlns:a16="http://schemas.microsoft.com/office/drawing/2014/main" id="{378E7BF1-44DB-964E-8539-28A155943E25}"/>
              </a:ext>
            </a:extLst>
          </p:cNvPr>
          <p:cNvSpPr>
            <a:spLocks noGrp="1"/>
          </p:cNvSpPr>
          <p:nvPr>
            <p:ph type="sldNum" sz="quarter" idx="14"/>
          </p:nvPr>
        </p:nvSpPr>
        <p:spPr>
          <a:xfrm>
            <a:off x="16812852" y="514349"/>
            <a:ext cx="507696" cy="257601"/>
          </a:xfrm>
          <a:prstGeom prst="rect">
            <a:avLst/>
          </a:prstGeom>
        </p:spPr>
        <p:txBody>
          <a:bodyPr lIns="0" tIns="0" rIns="0" bIns="0" anchor="ctr" anchorCtr="0"/>
          <a:lstStyle>
            <a:lvl1pPr algn="r">
              <a:defRPr lang="da-DK" sz="15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7" name="VDLogoHide1">
            <a:extLst>
              <a:ext uri="{FF2B5EF4-FFF2-40B4-BE49-F238E27FC236}">
                <a16:creationId xmlns:a16="http://schemas.microsoft.com/office/drawing/2014/main" id="{938C498A-48BA-0EA7-8B4B-C93FE0A16230}"/>
              </a:ext>
            </a:extLst>
          </p:cNvPr>
          <p:cNvPicPr>
            <a:picLocks noChangeAspect="1"/>
          </p:cNvPicPr>
          <p:nvPr userDrawn="1"/>
        </p:nvPicPr>
        <p:blipFill rotWithShape="1">
          <a:blip r:embed="rId2"/>
          <a:srcRect r="84634"/>
          <a:stretch/>
        </p:blipFill>
        <p:spPr>
          <a:xfrm>
            <a:off x="17505877" y="412693"/>
            <a:ext cx="239330" cy="376937"/>
          </a:xfrm>
          <a:prstGeom prst="rect">
            <a:avLst/>
          </a:prstGeom>
        </p:spPr>
      </p:pic>
      <p:cxnSp>
        <p:nvCxnSpPr>
          <p:cNvPr id="11" name="Lige forbindelse 10">
            <a:extLst>
              <a:ext uri="{FF2B5EF4-FFF2-40B4-BE49-F238E27FC236}">
                <a16:creationId xmlns:a16="http://schemas.microsoft.com/office/drawing/2014/main" id="{FF200740-98C2-D4A9-739D-40C4E4D422E0}"/>
              </a:ext>
            </a:extLst>
          </p:cNvPr>
          <p:cNvCxnSpPr/>
          <p:nvPr userDrawn="1"/>
        </p:nvCxnSpPr>
        <p:spPr bwMode="auto">
          <a:xfrm>
            <a:off x="536971" y="931032"/>
            <a:ext cx="17257157"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373339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6.png"/><Relationship Id="rId4" Type="http://schemas.openxmlformats.org/officeDocument/2006/relationships/image" Target="../media/image43.jpeg"/><Relationship Id="rId9"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jpeg"/><Relationship Id="rId3" Type="http://schemas.openxmlformats.org/officeDocument/2006/relationships/image" Target="../media/image50.svg"/><Relationship Id="rId7" Type="http://schemas.openxmlformats.org/officeDocument/2006/relationships/image" Target="../media/image54.jpeg"/><Relationship Id="rId12" Type="http://schemas.openxmlformats.org/officeDocument/2006/relationships/image" Target="../media/image58.jpeg"/><Relationship Id="rId17" Type="http://schemas.openxmlformats.org/officeDocument/2006/relationships/image" Target="../media/image6.png"/><Relationship Id="rId2" Type="http://schemas.openxmlformats.org/officeDocument/2006/relationships/image" Target="../media/image49.png"/><Relationship Id="rId16"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7.jpeg"/><Relationship Id="rId5" Type="http://schemas.openxmlformats.org/officeDocument/2006/relationships/image" Target="../media/image52.png"/><Relationship Id="rId15" Type="http://schemas.openxmlformats.org/officeDocument/2006/relationships/image" Target="../media/image61.jpeg"/><Relationship Id="rId10" Type="http://schemas.openxmlformats.org/officeDocument/2006/relationships/image" Target="../media/image12.pn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0.jpeg"/></Relationships>
</file>

<file path=ppt/slides/_rels/slide12.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6.png"/><Relationship Id="rId2" Type="http://schemas.openxmlformats.org/officeDocument/2006/relationships/image" Target="../media/image63.png"/><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svg"/><Relationship Id="rId18" Type="http://schemas.openxmlformats.org/officeDocument/2006/relationships/image" Target="../media/image98.svg"/><Relationship Id="rId3" Type="http://schemas.openxmlformats.org/officeDocument/2006/relationships/image" Target="../media/image85.png"/><Relationship Id="rId21" Type="http://schemas.openxmlformats.org/officeDocument/2006/relationships/image" Target="../media/image101.svg"/><Relationship Id="rId7" Type="http://schemas.openxmlformats.org/officeDocument/2006/relationships/image" Target="../media/image89.sv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image" Target="../media/image84.png"/><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21.svg"/><Relationship Id="rId5" Type="http://schemas.openxmlformats.org/officeDocument/2006/relationships/image" Target="../media/image87.svg"/><Relationship Id="rId15" Type="http://schemas.openxmlformats.org/officeDocument/2006/relationships/image" Target="../media/image95.svg"/><Relationship Id="rId10" Type="http://schemas.openxmlformats.org/officeDocument/2006/relationships/image" Target="../media/image20.png"/><Relationship Id="rId19" Type="http://schemas.openxmlformats.org/officeDocument/2006/relationships/image" Target="../media/image99.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4.png"/></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svg"/><Relationship Id="rId18" Type="http://schemas.openxmlformats.org/officeDocument/2006/relationships/image" Target="../media/image118.png"/><Relationship Id="rId3" Type="http://schemas.openxmlformats.org/officeDocument/2006/relationships/image" Target="../media/image103.png"/><Relationship Id="rId7" Type="http://schemas.openxmlformats.org/officeDocument/2006/relationships/image" Target="../media/image107.sv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102.png"/><Relationship Id="rId16" Type="http://schemas.openxmlformats.org/officeDocument/2006/relationships/image" Target="../media/image116.jpeg"/><Relationship Id="rId20" Type="http://schemas.openxmlformats.org/officeDocument/2006/relationships/image" Target="../media/image120.sv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svg"/><Relationship Id="rId15" Type="http://schemas.openxmlformats.org/officeDocument/2006/relationships/image" Target="../media/image115.sv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22.png"/></Relationships>
</file>

<file path=ppt/slides/_rels/slide1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6.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31.png"/><Relationship Id="rId9" Type="http://schemas.openxmlformats.org/officeDocument/2006/relationships/image" Target="../media/image136.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6.png"/><Relationship Id="rId3" Type="http://schemas.openxmlformats.org/officeDocument/2006/relationships/image" Target="../media/image79.png"/><Relationship Id="rId7" Type="http://schemas.openxmlformats.org/officeDocument/2006/relationships/image" Target="../media/image144.svg"/><Relationship Id="rId12" Type="http://schemas.openxmlformats.org/officeDocument/2006/relationships/image" Target="../media/image147.pn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6.svg"/><Relationship Id="rId5" Type="http://schemas.openxmlformats.org/officeDocument/2006/relationships/image" Target="../media/image142.jpeg"/><Relationship Id="rId10" Type="http://schemas.openxmlformats.org/officeDocument/2006/relationships/image" Target="../media/image145.png"/><Relationship Id="rId4" Type="http://schemas.openxmlformats.org/officeDocument/2006/relationships/image" Target="../media/image141.jpeg"/><Relationship Id="rId9" Type="http://schemas.openxmlformats.org/officeDocument/2006/relationships/image" Target="../media/image91.sv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49.svg"/><Relationship Id="rId4" Type="http://schemas.openxmlformats.org/officeDocument/2006/relationships/image" Target="../media/image14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image" Target="../media/image20.png"/><Relationship Id="rId21" Type="http://schemas.openxmlformats.org/officeDocument/2006/relationships/image" Target="../media/image31.png"/><Relationship Id="rId7" Type="http://schemas.openxmlformats.org/officeDocument/2006/relationships/image" Target="../media/image15.png"/><Relationship Id="rId12" Type="http://schemas.openxmlformats.org/officeDocument/2006/relationships/image" Target="../media/image23.svg"/><Relationship Id="rId17" Type="http://schemas.openxmlformats.org/officeDocument/2006/relationships/image" Target="../media/image10.png"/><Relationship Id="rId2" Type="http://schemas.openxmlformats.org/officeDocument/2006/relationships/image" Target="../media/image19.jpeg"/><Relationship Id="rId16" Type="http://schemas.openxmlformats.org/officeDocument/2006/relationships/image" Target="../media/image27.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2.png"/><Relationship Id="rId5" Type="http://schemas.openxmlformats.org/officeDocument/2006/relationships/image" Target="../media/image13.png"/><Relationship Id="rId15" Type="http://schemas.openxmlformats.org/officeDocument/2006/relationships/image" Target="../media/image26.png"/><Relationship Id="rId23" Type="http://schemas.openxmlformats.org/officeDocument/2006/relationships/image" Target="../media/image6.png"/><Relationship Id="rId10" Type="http://schemas.openxmlformats.org/officeDocument/2006/relationships/image" Target="../media/image18.svg"/><Relationship Id="rId19" Type="http://schemas.openxmlformats.org/officeDocument/2006/relationships/image" Target="../media/image29.png"/><Relationship Id="rId4" Type="http://schemas.openxmlformats.org/officeDocument/2006/relationships/image" Target="../media/image21.svg"/><Relationship Id="rId9" Type="http://schemas.openxmlformats.org/officeDocument/2006/relationships/image" Target="../media/image17.png"/><Relationship Id="rId14" Type="http://schemas.openxmlformats.org/officeDocument/2006/relationships/image" Target="../media/image25.svg"/><Relationship Id="rId22"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6.png"/><Relationship Id="rId4" Type="http://schemas.openxmlformats.org/officeDocument/2006/relationships/image" Target="../media/image34.sv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E278A9BE-630E-C5C4-860F-F16EB3729BD4}"/>
              </a:ext>
            </a:extLst>
          </p:cNvPr>
          <p:cNvSpPr>
            <a:spLocks noGrp="1"/>
          </p:cNvSpPr>
          <p:nvPr>
            <p:ph type="ctrTitle"/>
          </p:nvPr>
        </p:nvSpPr>
        <p:spPr/>
        <p:txBody>
          <a:bodyPr/>
          <a:lstStyle/>
          <a:p>
            <a:r>
              <a:rPr lang="da-DK" dirty="0"/>
              <a:t>Velkommen</a:t>
            </a:r>
          </a:p>
        </p:txBody>
      </p:sp>
      <p:sp>
        <p:nvSpPr>
          <p:cNvPr id="18" name="Undertitel 17">
            <a:extLst>
              <a:ext uri="{FF2B5EF4-FFF2-40B4-BE49-F238E27FC236}">
                <a16:creationId xmlns:a16="http://schemas.microsoft.com/office/drawing/2014/main" id="{385692D7-4A82-974D-E7FC-79FA56BB5D3C}"/>
              </a:ext>
            </a:extLst>
          </p:cNvPr>
          <p:cNvSpPr>
            <a:spLocks noGrp="1"/>
          </p:cNvSpPr>
          <p:nvPr>
            <p:ph type="subTitle" idx="1"/>
          </p:nvPr>
        </p:nvSpPr>
        <p:spPr/>
        <p:txBody>
          <a:bodyPr/>
          <a:lstStyle/>
          <a:p>
            <a:r>
              <a:rPr lang="da-DK" dirty="0"/>
              <a:t>Vejregler</a:t>
            </a:r>
          </a:p>
          <a:p>
            <a:endParaRPr lang="da-DK" dirty="0"/>
          </a:p>
        </p:txBody>
      </p:sp>
      <p:sp>
        <p:nvSpPr>
          <p:cNvPr id="3" name="Tekstfelt 2">
            <a:extLst>
              <a:ext uri="{FF2B5EF4-FFF2-40B4-BE49-F238E27FC236}">
                <a16:creationId xmlns:a16="http://schemas.microsoft.com/office/drawing/2014/main" id="{7C166100-1E41-9122-011D-D434E984E0DF}"/>
              </a:ext>
            </a:extLst>
          </p:cNvPr>
          <p:cNvSpPr txBox="1"/>
          <p:nvPr/>
        </p:nvSpPr>
        <p:spPr>
          <a:xfrm>
            <a:off x="55688" y="10171584"/>
            <a:ext cx="492369" cy="230832"/>
          </a:xfrm>
          <a:prstGeom prst="rect">
            <a:avLst/>
          </a:prstGeom>
          <a:noFill/>
        </p:spPr>
        <p:txBody>
          <a:bodyPr wrap="square" lIns="0" tIns="0" rIns="0" bIns="0" rtlCol="0">
            <a:spAutoFit/>
          </a:bodyPr>
          <a:lstStyle/>
          <a:p>
            <a:r>
              <a:rPr lang="da-DK" sz="1500" dirty="0">
                <a:latin typeface="Arial" pitchFamily="34" charset="0"/>
                <a:cs typeface="Arial" pitchFamily="34" charset="0"/>
              </a:rPr>
              <a:t>PP</a:t>
            </a:r>
          </a:p>
        </p:txBody>
      </p:sp>
    </p:spTree>
    <p:custDataLst>
      <p:tags r:id="rId1"/>
    </p:custDataLst>
    <p:extLst>
      <p:ext uri="{BB962C8B-B14F-4D97-AF65-F5344CB8AC3E}">
        <p14:creationId xmlns:p14="http://schemas.microsoft.com/office/powerpoint/2010/main" val="155193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278684"/>
            <a:chOff x="0" y="0"/>
            <a:chExt cx="4816593" cy="863522"/>
          </a:xfrm>
        </p:grpSpPr>
        <p:sp>
          <p:nvSpPr>
            <p:cNvPr id="3" name="Freeform 3"/>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4" name="TextBox 4"/>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410132" y="3912940"/>
            <a:ext cx="5690094" cy="5690094"/>
          </a:xfrm>
          <a:custGeom>
            <a:avLst/>
            <a:gdLst/>
            <a:ahLst/>
            <a:cxnLst/>
            <a:rect l="l" t="t" r="r" b="b"/>
            <a:pathLst>
              <a:path w="5690094" h="5690094">
                <a:moveTo>
                  <a:pt x="0" y="0"/>
                </a:moveTo>
                <a:lnTo>
                  <a:pt x="5690094" y="0"/>
                </a:lnTo>
                <a:lnTo>
                  <a:pt x="5690094" y="5690095"/>
                </a:lnTo>
                <a:lnTo>
                  <a:pt x="0" y="5690095"/>
                </a:lnTo>
                <a:lnTo>
                  <a:pt x="0" y="0"/>
                </a:lnTo>
                <a:close/>
              </a:path>
            </a:pathLst>
          </a:custGeom>
          <a:blipFill>
            <a:blip r:embed="rId2"/>
            <a:stretch>
              <a:fillRect/>
            </a:stretch>
          </a:blipFill>
        </p:spPr>
        <p:txBody>
          <a:bodyPr/>
          <a:lstStyle/>
          <a:p>
            <a:endParaRPr lang="da-DK"/>
          </a:p>
        </p:txBody>
      </p:sp>
      <p:sp>
        <p:nvSpPr>
          <p:cNvPr id="6" name="Freeform 6"/>
          <p:cNvSpPr/>
          <p:nvPr/>
        </p:nvSpPr>
        <p:spPr>
          <a:xfrm rot="5261797">
            <a:off x="1432455" y="2922594"/>
            <a:ext cx="3321785" cy="3321785"/>
          </a:xfrm>
          <a:custGeom>
            <a:avLst/>
            <a:gdLst/>
            <a:ahLst/>
            <a:cxnLst/>
            <a:rect l="l" t="t" r="r" b="b"/>
            <a:pathLst>
              <a:path w="3321785" h="3321785">
                <a:moveTo>
                  <a:pt x="0" y="0"/>
                </a:moveTo>
                <a:lnTo>
                  <a:pt x="3321784" y="0"/>
                </a:lnTo>
                <a:lnTo>
                  <a:pt x="3321784" y="3321785"/>
                </a:lnTo>
                <a:lnTo>
                  <a:pt x="0" y="3321785"/>
                </a:lnTo>
                <a:lnTo>
                  <a:pt x="0" y="0"/>
                </a:lnTo>
                <a:close/>
              </a:path>
            </a:pathLst>
          </a:custGeom>
          <a:blipFill>
            <a:blip r:embed="rId3"/>
            <a:stretch>
              <a:fillRect/>
            </a:stretch>
          </a:blipFill>
        </p:spPr>
        <p:txBody>
          <a:bodyPr/>
          <a:lstStyle/>
          <a:p>
            <a:endParaRPr lang="da-DK"/>
          </a:p>
        </p:txBody>
      </p:sp>
      <p:grpSp>
        <p:nvGrpSpPr>
          <p:cNvPr id="7" name="Group 7"/>
          <p:cNvGrpSpPr/>
          <p:nvPr/>
        </p:nvGrpSpPr>
        <p:grpSpPr>
          <a:xfrm>
            <a:off x="11134031" y="4395470"/>
            <a:ext cx="4446270" cy="444627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p:spPr>
          <p:txBody>
            <a:bodyPr/>
            <a:lstStyle/>
            <a:p>
              <a:endParaRPr lang="da-DK"/>
            </a:p>
          </p:txBody>
        </p:sp>
      </p:grpSp>
      <p:sp>
        <p:nvSpPr>
          <p:cNvPr id="9" name="TextBox 9"/>
          <p:cNvSpPr txBox="1"/>
          <p:nvPr/>
        </p:nvSpPr>
        <p:spPr>
          <a:xfrm>
            <a:off x="1028700" y="981075"/>
            <a:ext cx="16230600"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LYSFORURENING (SKYGLOW) - HASTIGHEDEN AF ÆNDRINGER I LYSEMMISSION!</a:t>
            </a:r>
          </a:p>
        </p:txBody>
      </p:sp>
      <p:sp>
        <p:nvSpPr>
          <p:cNvPr id="10" name="TextBox 10"/>
          <p:cNvSpPr txBox="1"/>
          <p:nvPr/>
        </p:nvSpPr>
        <p:spPr>
          <a:xfrm>
            <a:off x="17259300" y="4251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5.</a:t>
            </a:r>
          </a:p>
        </p:txBody>
      </p:sp>
      <p:sp>
        <p:nvSpPr>
          <p:cNvPr id="11" name="TextBox 11"/>
          <p:cNvSpPr txBox="1"/>
          <p:nvPr/>
        </p:nvSpPr>
        <p:spPr>
          <a:xfrm>
            <a:off x="1028700" y="4251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12" name="TextBox 12"/>
          <p:cNvSpPr txBox="1"/>
          <p:nvPr/>
        </p:nvSpPr>
        <p:spPr>
          <a:xfrm>
            <a:off x="3730726" y="8959850"/>
            <a:ext cx="3778049" cy="422275"/>
          </a:xfrm>
          <a:prstGeom prst="rect">
            <a:avLst/>
          </a:prstGeom>
        </p:spPr>
        <p:txBody>
          <a:bodyPr lIns="0" tIns="0" rIns="0" bIns="0" rtlCol="0" anchor="t">
            <a:spAutoFit/>
          </a:bodyPr>
          <a:lstStyle/>
          <a:p>
            <a:pPr algn="ctr">
              <a:lnSpc>
                <a:spcPts val="3499"/>
              </a:lnSpc>
              <a:spcBef>
                <a:spcPct val="0"/>
              </a:spcBef>
            </a:pPr>
            <a:r>
              <a:rPr lang="en-US" sz="2499">
                <a:solidFill>
                  <a:srgbClr val="CACACA"/>
                </a:solidFill>
                <a:latin typeface="Inter"/>
                <a:ea typeface="Inter"/>
                <a:cs typeface="Inter"/>
                <a:sym typeface="Inter"/>
              </a:rPr>
              <a:t>SER NED +2% / ÅR.</a:t>
            </a:r>
          </a:p>
        </p:txBody>
      </p:sp>
      <p:sp>
        <p:nvSpPr>
          <p:cNvPr id="13" name="TextBox 13"/>
          <p:cNvSpPr txBox="1"/>
          <p:nvPr/>
        </p:nvSpPr>
        <p:spPr>
          <a:xfrm>
            <a:off x="1367044" y="9736385"/>
            <a:ext cx="15334839" cy="207645"/>
          </a:xfrm>
          <a:prstGeom prst="rect">
            <a:avLst/>
          </a:prstGeom>
        </p:spPr>
        <p:txBody>
          <a:bodyPr lIns="0" tIns="0" rIns="0" bIns="0" rtlCol="0" anchor="t">
            <a:spAutoFit/>
          </a:bodyPr>
          <a:lstStyle/>
          <a:p>
            <a:pPr algn="l">
              <a:lnSpc>
                <a:spcPts val="1679"/>
              </a:lnSpc>
              <a:spcBef>
                <a:spcPct val="0"/>
              </a:spcBef>
            </a:pPr>
            <a:r>
              <a:rPr lang="en-US" sz="1200">
                <a:solidFill>
                  <a:srgbClr val="7F7F7F"/>
                </a:solidFill>
                <a:latin typeface="Inter"/>
                <a:ea typeface="Inter"/>
                <a:cs typeface="Inter"/>
                <a:sym typeface="Inter"/>
              </a:rPr>
              <a:t>ANTONIA M. VARELA PEREZ ,THE INCREASING EFFECTS OF LIGHT POLLUTION ON PROFESSIONAL AND AMATEUR ASTRONOMY.SCIENCE380,1136 1140(2023).DOI:10.1126/SCIENCE.ADG0269</a:t>
            </a:r>
          </a:p>
        </p:txBody>
      </p:sp>
      <p:sp>
        <p:nvSpPr>
          <p:cNvPr id="14" name="TextBox 14"/>
          <p:cNvSpPr txBox="1"/>
          <p:nvPr/>
        </p:nvSpPr>
        <p:spPr>
          <a:xfrm>
            <a:off x="11941276" y="8959850"/>
            <a:ext cx="3778049" cy="422275"/>
          </a:xfrm>
          <a:prstGeom prst="rect">
            <a:avLst/>
          </a:prstGeom>
        </p:spPr>
        <p:txBody>
          <a:bodyPr lIns="0" tIns="0" rIns="0" bIns="0" rtlCol="0" anchor="t">
            <a:spAutoFit/>
          </a:bodyPr>
          <a:lstStyle/>
          <a:p>
            <a:pPr algn="ctr">
              <a:lnSpc>
                <a:spcPts val="3499"/>
              </a:lnSpc>
              <a:spcBef>
                <a:spcPct val="0"/>
              </a:spcBef>
            </a:pPr>
            <a:r>
              <a:rPr lang="en-US" sz="2499">
                <a:solidFill>
                  <a:srgbClr val="CACACA"/>
                </a:solidFill>
                <a:latin typeface="Inter"/>
                <a:ea typeface="Inter"/>
                <a:cs typeface="Inter"/>
                <a:sym typeface="Inter"/>
              </a:rPr>
              <a:t>SER OP +7-9% / ÅR.</a:t>
            </a:r>
          </a:p>
        </p:txBody>
      </p:sp>
      <p:sp>
        <p:nvSpPr>
          <p:cNvPr id="15" name="Freeform 15"/>
          <p:cNvSpPr/>
          <p:nvPr/>
        </p:nvSpPr>
        <p:spPr>
          <a:xfrm>
            <a:off x="1028700" y="7100364"/>
            <a:ext cx="3398461" cy="1554229"/>
          </a:xfrm>
          <a:custGeom>
            <a:avLst/>
            <a:gdLst/>
            <a:ahLst/>
            <a:cxnLst/>
            <a:rect l="l" t="t" r="r" b="b"/>
            <a:pathLst>
              <a:path w="3398461" h="1554229">
                <a:moveTo>
                  <a:pt x="0" y="0"/>
                </a:moveTo>
                <a:lnTo>
                  <a:pt x="3398461" y="0"/>
                </a:lnTo>
                <a:lnTo>
                  <a:pt x="3398461" y="1554230"/>
                </a:lnTo>
                <a:lnTo>
                  <a:pt x="0" y="1554230"/>
                </a:lnTo>
                <a:lnTo>
                  <a:pt x="0" y="0"/>
                </a:lnTo>
                <a:close/>
              </a:path>
            </a:pathLst>
          </a:custGeom>
          <a:blipFill>
            <a:blip r:embed="rId5"/>
            <a:stretch>
              <a:fillRect/>
            </a:stretch>
          </a:blipFill>
        </p:spPr>
        <p:txBody>
          <a:bodyPr/>
          <a:lstStyle/>
          <a:p>
            <a:endParaRPr lang="da-DK"/>
          </a:p>
        </p:txBody>
      </p:sp>
      <p:sp>
        <p:nvSpPr>
          <p:cNvPr id="16" name="Freeform 16"/>
          <p:cNvSpPr/>
          <p:nvPr/>
        </p:nvSpPr>
        <p:spPr>
          <a:xfrm rot="-1191490">
            <a:off x="1581511" y="6346123"/>
            <a:ext cx="448712" cy="1341260"/>
          </a:xfrm>
          <a:custGeom>
            <a:avLst/>
            <a:gdLst/>
            <a:ahLst/>
            <a:cxnLst/>
            <a:rect l="l" t="t" r="r" b="b"/>
            <a:pathLst>
              <a:path w="448712" h="1341260">
                <a:moveTo>
                  <a:pt x="0" y="0"/>
                </a:moveTo>
                <a:lnTo>
                  <a:pt x="448713" y="0"/>
                </a:lnTo>
                <a:lnTo>
                  <a:pt x="448713" y="1341260"/>
                </a:lnTo>
                <a:lnTo>
                  <a:pt x="0" y="13412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17" name="Freeform 17"/>
          <p:cNvSpPr/>
          <p:nvPr/>
        </p:nvSpPr>
        <p:spPr>
          <a:xfrm>
            <a:off x="871178" y="7628467"/>
            <a:ext cx="500604" cy="888169"/>
          </a:xfrm>
          <a:custGeom>
            <a:avLst/>
            <a:gdLst/>
            <a:ahLst/>
            <a:cxnLst/>
            <a:rect l="l" t="t" r="r" b="b"/>
            <a:pathLst>
              <a:path w="500604" h="888169">
                <a:moveTo>
                  <a:pt x="0" y="0"/>
                </a:moveTo>
                <a:lnTo>
                  <a:pt x="500604" y="0"/>
                </a:lnTo>
                <a:lnTo>
                  <a:pt x="500604" y="888169"/>
                </a:lnTo>
                <a:lnTo>
                  <a:pt x="0" y="8881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a-DK"/>
          </a:p>
        </p:txBody>
      </p:sp>
      <p:sp>
        <p:nvSpPr>
          <p:cNvPr id="18" name="Freeform 18"/>
          <p:cNvSpPr/>
          <p:nvPr/>
        </p:nvSpPr>
        <p:spPr>
          <a:xfrm>
            <a:off x="15171071" y="257235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10"/>
            <a:stretch>
              <a:fillRect/>
            </a:stretch>
          </a:blipFill>
        </p:spPr>
        <p:txBody>
          <a:bodyPr/>
          <a:lstStyle/>
          <a:p>
            <a:endParaRPr lang="da-DK"/>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2525"/>
        </a:solidFill>
        <a:effectLst/>
      </p:bgPr>
    </p:bg>
    <p:spTree>
      <p:nvGrpSpPr>
        <p:cNvPr id="1" name=""/>
        <p:cNvGrpSpPr/>
        <p:nvPr/>
      </p:nvGrpSpPr>
      <p:grpSpPr>
        <a:xfrm>
          <a:off x="0" y="0"/>
          <a:ext cx="0" cy="0"/>
          <a:chOff x="0" y="0"/>
          <a:chExt cx="0" cy="0"/>
        </a:xfrm>
      </p:grpSpPr>
      <p:sp>
        <p:nvSpPr>
          <p:cNvPr id="2" name="Freeform 2"/>
          <p:cNvSpPr/>
          <p:nvPr/>
        </p:nvSpPr>
        <p:spPr>
          <a:xfrm>
            <a:off x="2629224" y="4174958"/>
            <a:ext cx="4937642" cy="4937642"/>
          </a:xfrm>
          <a:custGeom>
            <a:avLst/>
            <a:gdLst/>
            <a:ahLst/>
            <a:cxnLst/>
            <a:rect l="l" t="t" r="r" b="b"/>
            <a:pathLst>
              <a:path w="4937642" h="4937642">
                <a:moveTo>
                  <a:pt x="0" y="0"/>
                </a:moveTo>
                <a:lnTo>
                  <a:pt x="4937642" y="0"/>
                </a:lnTo>
                <a:lnTo>
                  <a:pt x="4937642" y="4937643"/>
                </a:lnTo>
                <a:lnTo>
                  <a:pt x="0" y="4937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grpSp>
        <p:nvGrpSpPr>
          <p:cNvPr id="3" name="Group 3"/>
          <p:cNvGrpSpPr/>
          <p:nvPr/>
        </p:nvGrpSpPr>
        <p:grpSpPr>
          <a:xfrm>
            <a:off x="4383190" y="3593009"/>
            <a:ext cx="1429710" cy="142971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9889" b="-19889"/>
              </a:stretch>
            </a:blipFill>
          </p:spPr>
          <p:txBody>
            <a:bodyPr/>
            <a:lstStyle/>
            <a:p>
              <a:endParaRPr lang="da-DK"/>
            </a:p>
          </p:txBody>
        </p:sp>
      </p:grpSp>
      <p:grpSp>
        <p:nvGrpSpPr>
          <p:cNvPr id="5" name="Group 5"/>
          <p:cNvGrpSpPr/>
          <p:nvPr/>
        </p:nvGrpSpPr>
        <p:grpSpPr>
          <a:xfrm>
            <a:off x="1914369" y="5914211"/>
            <a:ext cx="1429710" cy="142971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3816" r="-23816"/>
              </a:stretch>
            </a:blipFill>
          </p:spPr>
          <p:txBody>
            <a:bodyPr/>
            <a:lstStyle/>
            <a:p>
              <a:endParaRPr lang="da-DK"/>
            </a:p>
          </p:txBody>
        </p:sp>
      </p:grpSp>
      <p:grpSp>
        <p:nvGrpSpPr>
          <p:cNvPr id="7" name="Group 7"/>
          <p:cNvGrpSpPr/>
          <p:nvPr/>
        </p:nvGrpSpPr>
        <p:grpSpPr>
          <a:xfrm>
            <a:off x="4102602" y="5648337"/>
            <a:ext cx="1990885" cy="199088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46" r="-25046"/>
              </a:stretch>
            </a:blipFill>
          </p:spPr>
          <p:txBody>
            <a:bodyPr/>
            <a:lstStyle/>
            <a:p>
              <a:endParaRPr lang="da-DK"/>
            </a:p>
          </p:txBody>
        </p:sp>
      </p:grpSp>
      <p:grpSp>
        <p:nvGrpSpPr>
          <p:cNvPr id="9" name="Group 9"/>
          <p:cNvGrpSpPr/>
          <p:nvPr/>
        </p:nvGrpSpPr>
        <p:grpSpPr>
          <a:xfrm>
            <a:off x="4383190" y="8379613"/>
            <a:ext cx="1429710" cy="142971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25046" b="-25046"/>
              </a:stretch>
            </a:blipFill>
          </p:spPr>
          <p:txBody>
            <a:bodyPr/>
            <a:lstStyle/>
            <a:p>
              <a:endParaRPr lang="da-DK"/>
            </a:p>
          </p:txBody>
        </p:sp>
      </p:grpSp>
      <p:grpSp>
        <p:nvGrpSpPr>
          <p:cNvPr id="11" name="Group 11"/>
          <p:cNvGrpSpPr/>
          <p:nvPr/>
        </p:nvGrpSpPr>
        <p:grpSpPr>
          <a:xfrm>
            <a:off x="6140383" y="4235278"/>
            <a:ext cx="1383363" cy="13833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E3F"/>
            </a:solidFill>
          </p:spPr>
          <p:txBody>
            <a:bodyPr/>
            <a:lstStyle/>
            <a:p>
              <a:endParaRPr lang="da-DK"/>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8"/>
          <a:stretch>
            <a:fillRect/>
          </a:stretch>
        </p:blipFill>
        <p:spPr>
          <a:xfrm>
            <a:off x="5947755" y="4042650"/>
            <a:ext cx="1768619" cy="1768619"/>
          </a:xfrm>
          <a:prstGeom prst="rect">
            <a:avLst/>
          </a:prstGeom>
        </p:spPr>
      </p:pic>
      <p:grpSp>
        <p:nvGrpSpPr>
          <p:cNvPr id="15" name="Group 15"/>
          <p:cNvGrpSpPr/>
          <p:nvPr/>
        </p:nvGrpSpPr>
        <p:grpSpPr>
          <a:xfrm>
            <a:off x="12415283" y="5705723"/>
            <a:ext cx="1990885" cy="1990885"/>
            <a:chOff x="0" y="0"/>
            <a:chExt cx="812800" cy="812800"/>
          </a:xfrm>
        </p:grpSpPr>
        <p:sp>
          <p:nvSpPr>
            <p:cNvPr id="16" name="Freeform 16"/>
            <p:cNvSpPr/>
            <p:nvPr/>
          </p:nvSpPr>
          <p:spPr>
            <a:xfrm rot="5400000">
              <a:off x="0" y="0"/>
              <a:ext cx="812800" cy="812800"/>
            </a:xfrm>
            <a:custGeom>
              <a:avLst/>
              <a:gdLst/>
              <a:ahLst/>
              <a:cxnLst/>
              <a:rect l="l" t="t" r="r" b="b"/>
              <a:pathLst>
                <a:path w="812800" h="812800">
                  <a:moveTo>
                    <a:pt x="0" y="406400"/>
                  </a:moveTo>
                  <a:cubicBezTo>
                    <a:pt x="0" y="630849"/>
                    <a:pt x="181951" y="812800"/>
                    <a:pt x="406400" y="812800"/>
                  </a:cubicBezTo>
                  <a:cubicBezTo>
                    <a:pt x="630849" y="812800"/>
                    <a:pt x="812800" y="630849"/>
                    <a:pt x="812800" y="406400"/>
                  </a:cubicBezTo>
                  <a:cubicBezTo>
                    <a:pt x="812800" y="181951"/>
                    <a:pt x="630849" y="0"/>
                    <a:pt x="406400" y="0"/>
                  </a:cubicBezTo>
                  <a:cubicBezTo>
                    <a:pt x="181951" y="0"/>
                    <a:pt x="0" y="181951"/>
                    <a:pt x="0" y="406400"/>
                  </a:cubicBezTo>
                  <a:close/>
                </a:path>
              </a:pathLst>
            </a:custGeom>
            <a:blipFill>
              <a:blip r:embed="rId9"/>
              <a:stretch>
                <a:fillRect l="-1462" t="-13346" r="-1462"/>
              </a:stretch>
            </a:blipFill>
          </p:spPr>
          <p:txBody>
            <a:bodyPr/>
            <a:lstStyle/>
            <a:p>
              <a:endParaRPr lang="da-DK"/>
            </a:p>
          </p:txBody>
        </p:sp>
      </p:grpSp>
      <p:sp>
        <p:nvSpPr>
          <p:cNvPr id="17" name="Freeform 17"/>
          <p:cNvSpPr/>
          <p:nvPr/>
        </p:nvSpPr>
        <p:spPr>
          <a:xfrm>
            <a:off x="10914767" y="4232345"/>
            <a:ext cx="4937642" cy="4937642"/>
          </a:xfrm>
          <a:custGeom>
            <a:avLst/>
            <a:gdLst/>
            <a:ahLst/>
            <a:cxnLst/>
            <a:rect l="l" t="t" r="r" b="b"/>
            <a:pathLst>
              <a:path w="4937642" h="4937642">
                <a:moveTo>
                  <a:pt x="0" y="0"/>
                </a:moveTo>
                <a:lnTo>
                  <a:pt x="4937642" y="0"/>
                </a:lnTo>
                <a:lnTo>
                  <a:pt x="4937642" y="4937642"/>
                </a:lnTo>
                <a:lnTo>
                  <a:pt x="0" y="4937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18" name="Freeform 18"/>
          <p:cNvSpPr/>
          <p:nvPr/>
        </p:nvSpPr>
        <p:spPr>
          <a:xfrm rot="1042278">
            <a:off x="2720181" y="4469128"/>
            <a:ext cx="1373494" cy="915663"/>
          </a:xfrm>
          <a:custGeom>
            <a:avLst/>
            <a:gdLst/>
            <a:ahLst/>
            <a:cxnLst/>
            <a:rect l="l" t="t" r="r" b="b"/>
            <a:pathLst>
              <a:path w="1373494" h="915663">
                <a:moveTo>
                  <a:pt x="0" y="0"/>
                </a:moveTo>
                <a:lnTo>
                  <a:pt x="1373493" y="0"/>
                </a:lnTo>
                <a:lnTo>
                  <a:pt x="1373493" y="915663"/>
                </a:lnTo>
                <a:lnTo>
                  <a:pt x="0" y="915663"/>
                </a:lnTo>
                <a:lnTo>
                  <a:pt x="0" y="0"/>
                </a:lnTo>
                <a:close/>
              </a:path>
            </a:pathLst>
          </a:custGeom>
          <a:blipFill>
            <a:blip r:embed="rId10">
              <a:alphaModFix amt="88000"/>
            </a:blip>
            <a:stretch>
              <a:fillRect/>
            </a:stretch>
          </a:blipFill>
        </p:spPr>
        <p:txBody>
          <a:bodyPr/>
          <a:lstStyle/>
          <a:p>
            <a:endParaRPr lang="da-DK"/>
          </a:p>
        </p:txBody>
      </p:sp>
      <p:grpSp>
        <p:nvGrpSpPr>
          <p:cNvPr id="19" name="Group 19"/>
          <p:cNvGrpSpPr/>
          <p:nvPr/>
        </p:nvGrpSpPr>
        <p:grpSpPr>
          <a:xfrm>
            <a:off x="2629224" y="7682891"/>
            <a:ext cx="1429710" cy="142971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23354" r="-33827" b="-4847"/>
              </a:stretch>
            </a:blipFill>
          </p:spPr>
          <p:txBody>
            <a:bodyPr/>
            <a:lstStyle/>
            <a:p>
              <a:endParaRPr lang="da-DK"/>
            </a:p>
          </p:txBody>
        </p:sp>
      </p:grpSp>
      <p:grpSp>
        <p:nvGrpSpPr>
          <p:cNvPr id="21" name="Group 21"/>
          <p:cNvGrpSpPr/>
          <p:nvPr/>
        </p:nvGrpSpPr>
        <p:grpSpPr>
          <a:xfrm>
            <a:off x="6855947" y="5914211"/>
            <a:ext cx="1429710" cy="142971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40126" r="-9967"/>
              </a:stretch>
            </a:blipFill>
          </p:spPr>
          <p:txBody>
            <a:bodyPr/>
            <a:lstStyle/>
            <a:p>
              <a:endParaRPr lang="da-DK"/>
            </a:p>
          </p:txBody>
        </p:sp>
      </p:grpSp>
      <p:grpSp>
        <p:nvGrpSpPr>
          <p:cNvPr id="23" name="Group 23"/>
          <p:cNvGrpSpPr/>
          <p:nvPr/>
        </p:nvGrpSpPr>
        <p:grpSpPr>
          <a:xfrm>
            <a:off x="12704937" y="3668528"/>
            <a:ext cx="1411577" cy="141157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24906" r="-24906"/>
              </a:stretch>
            </a:blipFill>
          </p:spPr>
          <p:txBody>
            <a:bodyPr/>
            <a:lstStyle/>
            <a:p>
              <a:endParaRPr lang="da-DK"/>
            </a:p>
          </p:txBody>
        </p:sp>
      </p:grpSp>
      <p:grpSp>
        <p:nvGrpSpPr>
          <p:cNvPr id="25" name="Group 25"/>
          <p:cNvGrpSpPr/>
          <p:nvPr/>
        </p:nvGrpSpPr>
        <p:grpSpPr>
          <a:xfrm>
            <a:off x="12650662" y="8400857"/>
            <a:ext cx="1465852" cy="146585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24906" r="-24906"/>
              </a:stretch>
            </a:blipFill>
          </p:spPr>
          <p:txBody>
            <a:bodyPr/>
            <a:lstStyle/>
            <a:p>
              <a:endParaRPr lang="da-DK"/>
            </a:p>
          </p:txBody>
        </p:sp>
      </p:grpSp>
      <p:grpSp>
        <p:nvGrpSpPr>
          <p:cNvPr id="27" name="Group 27"/>
          <p:cNvGrpSpPr/>
          <p:nvPr/>
        </p:nvGrpSpPr>
        <p:grpSpPr>
          <a:xfrm>
            <a:off x="10181841" y="5935456"/>
            <a:ext cx="1465852" cy="14658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a:stretch>
            </a:blipFill>
          </p:spPr>
          <p:txBody>
            <a:bodyPr/>
            <a:lstStyle/>
            <a:p>
              <a:endParaRPr lang="da-DK"/>
            </a:p>
          </p:txBody>
        </p:sp>
      </p:grpSp>
      <p:grpSp>
        <p:nvGrpSpPr>
          <p:cNvPr id="29" name="Group 29"/>
          <p:cNvGrpSpPr/>
          <p:nvPr/>
        </p:nvGrpSpPr>
        <p:grpSpPr>
          <a:xfrm>
            <a:off x="14872286" y="6007879"/>
            <a:ext cx="1501345" cy="150134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62" r="-62"/>
              </a:stretch>
            </a:blipFill>
          </p:spPr>
          <p:txBody>
            <a:bodyPr/>
            <a:lstStyle/>
            <a:p>
              <a:endParaRPr lang="da-DK"/>
            </a:p>
          </p:txBody>
        </p:sp>
      </p:grpSp>
      <p:sp>
        <p:nvSpPr>
          <p:cNvPr id="31" name="Freeform 31"/>
          <p:cNvSpPr/>
          <p:nvPr/>
        </p:nvSpPr>
        <p:spPr>
          <a:xfrm>
            <a:off x="12415283" y="5705723"/>
            <a:ext cx="1990885" cy="1990885"/>
          </a:xfrm>
          <a:custGeom>
            <a:avLst/>
            <a:gdLst/>
            <a:ahLst/>
            <a:cxnLst/>
            <a:rect l="l" t="t" r="r" b="b"/>
            <a:pathLst>
              <a:path w="1990885" h="1990885">
                <a:moveTo>
                  <a:pt x="0" y="0"/>
                </a:moveTo>
                <a:lnTo>
                  <a:pt x="1990884" y="0"/>
                </a:lnTo>
                <a:lnTo>
                  <a:pt x="1990884" y="1990885"/>
                </a:lnTo>
                <a:lnTo>
                  <a:pt x="0" y="19908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32" name="Freeform 32"/>
          <p:cNvSpPr/>
          <p:nvPr/>
        </p:nvSpPr>
        <p:spPr>
          <a:xfrm>
            <a:off x="4104571" y="5632864"/>
            <a:ext cx="1990885" cy="1990885"/>
          </a:xfrm>
          <a:custGeom>
            <a:avLst/>
            <a:gdLst/>
            <a:ahLst/>
            <a:cxnLst/>
            <a:rect l="l" t="t" r="r" b="b"/>
            <a:pathLst>
              <a:path w="1990885" h="1990885">
                <a:moveTo>
                  <a:pt x="0" y="0"/>
                </a:moveTo>
                <a:lnTo>
                  <a:pt x="1990884" y="0"/>
                </a:lnTo>
                <a:lnTo>
                  <a:pt x="1990884" y="1990884"/>
                </a:lnTo>
                <a:lnTo>
                  <a:pt x="0" y="19908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33" name="Freeform 33"/>
          <p:cNvSpPr/>
          <p:nvPr/>
        </p:nvSpPr>
        <p:spPr>
          <a:xfrm>
            <a:off x="2700963" y="4251956"/>
            <a:ext cx="1411928" cy="1411928"/>
          </a:xfrm>
          <a:custGeom>
            <a:avLst/>
            <a:gdLst/>
            <a:ahLst/>
            <a:cxnLst/>
            <a:rect l="l" t="t" r="r" b="b"/>
            <a:pathLst>
              <a:path w="1411928" h="1411928">
                <a:moveTo>
                  <a:pt x="0" y="0"/>
                </a:moveTo>
                <a:lnTo>
                  <a:pt x="1411929" y="0"/>
                </a:lnTo>
                <a:lnTo>
                  <a:pt x="1411929" y="1411928"/>
                </a:lnTo>
                <a:lnTo>
                  <a:pt x="0" y="14119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34" name="Freeform 34"/>
          <p:cNvSpPr/>
          <p:nvPr/>
        </p:nvSpPr>
        <p:spPr>
          <a:xfrm>
            <a:off x="6140383" y="7558563"/>
            <a:ext cx="1411928" cy="1411928"/>
          </a:xfrm>
          <a:custGeom>
            <a:avLst/>
            <a:gdLst/>
            <a:ahLst/>
            <a:cxnLst/>
            <a:rect l="l" t="t" r="r" b="b"/>
            <a:pathLst>
              <a:path w="1411928" h="1411928">
                <a:moveTo>
                  <a:pt x="0" y="0"/>
                </a:moveTo>
                <a:lnTo>
                  <a:pt x="1411928" y="0"/>
                </a:lnTo>
                <a:lnTo>
                  <a:pt x="1411928" y="1411929"/>
                </a:lnTo>
                <a:lnTo>
                  <a:pt x="0" y="1411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grpSp>
        <p:nvGrpSpPr>
          <p:cNvPr id="35" name="Group 35"/>
          <p:cNvGrpSpPr/>
          <p:nvPr/>
        </p:nvGrpSpPr>
        <p:grpSpPr>
          <a:xfrm>
            <a:off x="0" y="0"/>
            <a:ext cx="18288000" cy="3278684"/>
            <a:chOff x="0" y="0"/>
            <a:chExt cx="4816593" cy="863522"/>
          </a:xfrm>
        </p:grpSpPr>
        <p:sp>
          <p:nvSpPr>
            <p:cNvPr id="36" name="Freeform 36"/>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37" name="TextBox 37"/>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38" name="TextBox 38"/>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6.</a:t>
            </a:r>
          </a:p>
        </p:txBody>
      </p:sp>
      <p:sp>
        <p:nvSpPr>
          <p:cNvPr id="39" name="TextBox 39"/>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40" name="TextBox 40"/>
          <p:cNvSpPr txBox="1"/>
          <p:nvPr/>
        </p:nvSpPr>
        <p:spPr>
          <a:xfrm>
            <a:off x="1028700" y="1000125"/>
            <a:ext cx="12960149"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HVEM BELYSER VI FOR OG HVORNÅR?</a:t>
            </a:r>
          </a:p>
        </p:txBody>
      </p:sp>
      <p:sp>
        <p:nvSpPr>
          <p:cNvPr id="41" name="TextBox 41"/>
          <p:cNvSpPr txBox="1"/>
          <p:nvPr/>
        </p:nvSpPr>
        <p:spPr>
          <a:xfrm>
            <a:off x="1028700" y="1901639"/>
            <a:ext cx="16230600" cy="860425"/>
          </a:xfrm>
          <a:prstGeom prst="rect">
            <a:avLst/>
          </a:prstGeom>
        </p:spPr>
        <p:txBody>
          <a:bodyPr lIns="0" tIns="0" rIns="0" bIns="0" rtlCol="0" anchor="t">
            <a:spAutoFit/>
          </a:bodyPr>
          <a:lstStyle/>
          <a:p>
            <a:pPr algn="l">
              <a:lnSpc>
                <a:spcPts val="3499"/>
              </a:lnSpc>
              <a:spcBef>
                <a:spcPct val="0"/>
              </a:spcBef>
            </a:pPr>
            <a:r>
              <a:rPr lang="en-US" sz="2499">
                <a:solidFill>
                  <a:srgbClr val="0056A8"/>
                </a:solidFill>
                <a:latin typeface="Inter"/>
                <a:ea typeface="Inter"/>
                <a:cs typeface="Inter"/>
                <a:sym typeface="Inter"/>
              </a:rPr>
              <a:t>FOR AT FREMTIDENS URBANE MILJØER KAN VÆRE FULDT BÆREDYGTIGE; SKAL UDENDØRSBELYSNINGEN FAVNE BREDERE END DET MENNESKELIGE ØJE.  </a:t>
            </a:r>
          </a:p>
        </p:txBody>
      </p:sp>
      <p:sp>
        <p:nvSpPr>
          <p:cNvPr id="42" name="Freeform 42"/>
          <p:cNvSpPr/>
          <p:nvPr/>
        </p:nvSpPr>
        <p:spPr>
          <a:xfrm>
            <a:off x="15171071" y="257235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17"/>
            <a:stretch>
              <a:fillRect/>
            </a:stretch>
          </a:blipFill>
        </p:spPr>
        <p:txBody>
          <a:bodyPr/>
          <a:lstStyle/>
          <a:p>
            <a:endParaRPr lang="da-DK"/>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2525"/>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278684"/>
            <a:chOff x="0" y="0"/>
            <a:chExt cx="4816593" cy="863522"/>
          </a:xfrm>
        </p:grpSpPr>
        <p:sp>
          <p:nvSpPr>
            <p:cNvPr id="3" name="Freeform 3"/>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4" name="TextBox 4"/>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174228" y="3881296"/>
            <a:ext cx="9092166" cy="4323715"/>
          </a:xfrm>
          <a:prstGeom prst="rect">
            <a:avLst/>
          </a:prstGeom>
        </p:spPr>
        <p:txBody>
          <a:bodyPr lIns="0" tIns="0" rIns="0" bIns="0" rtlCol="0" anchor="t">
            <a:spAutoFit/>
          </a:bodyPr>
          <a:lstStyle/>
          <a:p>
            <a:pPr algn="just">
              <a:lnSpc>
                <a:spcPts val="2659"/>
              </a:lnSpc>
              <a:spcBef>
                <a:spcPct val="0"/>
              </a:spcBef>
            </a:pPr>
            <a:r>
              <a:rPr lang="en-US" sz="1899">
                <a:solidFill>
                  <a:srgbClr val="ECECEB"/>
                </a:solidFill>
                <a:latin typeface="Inter Light"/>
                <a:ea typeface="Inter Light"/>
                <a:cs typeface="Inter Light"/>
                <a:sym typeface="Inter Light"/>
              </a:rPr>
              <a:t>Fotopigmentspidsfølsomheder (n=968) og følsomhedskurver (n=177) giver mulighed for ‘generelle observationer’. </a:t>
            </a:r>
          </a:p>
          <a:p>
            <a:pPr algn="just">
              <a:lnSpc>
                <a:spcPts val="2659"/>
              </a:lnSpc>
              <a:spcBef>
                <a:spcPct val="0"/>
              </a:spcBef>
            </a:pPr>
            <a:endParaRPr lang="en-US" sz="1899">
              <a:solidFill>
                <a:srgbClr val="ECECEB"/>
              </a:solidFill>
              <a:latin typeface="Inter Light"/>
              <a:ea typeface="Inter Light"/>
              <a:cs typeface="Inter Light"/>
              <a:sym typeface="Inter Light"/>
            </a:endParaRPr>
          </a:p>
          <a:p>
            <a:pPr algn="just">
              <a:lnSpc>
                <a:spcPts val="2659"/>
              </a:lnSpc>
              <a:spcBef>
                <a:spcPct val="0"/>
              </a:spcBef>
            </a:pPr>
            <a:r>
              <a:rPr lang="en-US" sz="1899">
                <a:solidFill>
                  <a:srgbClr val="ECECEB"/>
                </a:solidFill>
                <a:latin typeface="Inter Light"/>
                <a:ea typeface="Inter Light"/>
                <a:cs typeface="Inter Light"/>
                <a:sym typeface="Inter Light"/>
              </a:rPr>
              <a:t>Længere bølgelængder understøtte menneskets syn om natten og samtidig reducere overlap med andre arters syn.</a:t>
            </a:r>
          </a:p>
          <a:p>
            <a:pPr algn="just">
              <a:lnSpc>
                <a:spcPts val="2659"/>
              </a:lnSpc>
              <a:spcBef>
                <a:spcPct val="0"/>
              </a:spcBef>
            </a:pPr>
            <a:endParaRPr lang="en-US" sz="1899">
              <a:solidFill>
                <a:srgbClr val="ECECEB"/>
              </a:solidFill>
              <a:latin typeface="Inter Light"/>
              <a:ea typeface="Inter Light"/>
              <a:cs typeface="Inter Light"/>
              <a:sym typeface="Inter Light"/>
            </a:endParaRPr>
          </a:p>
          <a:p>
            <a:pPr algn="just">
              <a:lnSpc>
                <a:spcPts val="2659"/>
              </a:lnSpc>
              <a:spcBef>
                <a:spcPct val="0"/>
              </a:spcBef>
            </a:pPr>
            <a:r>
              <a:rPr lang="en-US" sz="1899">
                <a:solidFill>
                  <a:srgbClr val="ECECEB"/>
                </a:solidFill>
                <a:latin typeface="Inter Light"/>
                <a:ea typeface="Inter Light"/>
                <a:cs typeface="Inter Light"/>
                <a:sym typeface="Inter Light"/>
              </a:rPr>
              <a:t>Spektral tuning, bør betragtes som en yderligere fordel, der skal bruges sammen med andre afbødende foranstaltninger:</a:t>
            </a:r>
          </a:p>
          <a:p>
            <a:pPr algn="just">
              <a:lnSpc>
                <a:spcPts val="2659"/>
              </a:lnSpc>
              <a:spcBef>
                <a:spcPct val="0"/>
              </a:spcBef>
            </a:pPr>
            <a:endParaRPr lang="en-US" sz="1899">
              <a:solidFill>
                <a:srgbClr val="ECECEB"/>
              </a:solidFill>
              <a:latin typeface="Inter Light"/>
              <a:ea typeface="Inter Light"/>
              <a:cs typeface="Inter Light"/>
              <a:sym typeface="Inter Light"/>
            </a:endParaRPr>
          </a:p>
          <a:p>
            <a:pPr marL="410209" lvl="1" indent="-205105" algn="just">
              <a:lnSpc>
                <a:spcPts val="2659"/>
              </a:lnSpc>
              <a:buFont typeface="Arial"/>
              <a:buChar char="•"/>
            </a:pPr>
            <a:r>
              <a:rPr lang="en-US" sz="1899">
                <a:solidFill>
                  <a:srgbClr val="ECECEB"/>
                </a:solidFill>
                <a:latin typeface="Inter Light"/>
                <a:ea typeface="Inter Light"/>
                <a:cs typeface="Inter Light"/>
                <a:sym typeface="Inter Light"/>
              </a:rPr>
              <a:t>Spektral tuning/ SPD</a:t>
            </a:r>
          </a:p>
          <a:p>
            <a:pPr marL="410209" lvl="1" indent="-205105" algn="just">
              <a:lnSpc>
                <a:spcPts val="2659"/>
              </a:lnSpc>
              <a:buFont typeface="Arial"/>
              <a:buChar char="•"/>
            </a:pPr>
            <a:r>
              <a:rPr lang="en-US" sz="1899">
                <a:solidFill>
                  <a:srgbClr val="ECECEB"/>
                </a:solidFill>
                <a:latin typeface="Inter Light"/>
                <a:ea typeface="Inter Light"/>
                <a:cs typeface="Inter Light"/>
                <a:sym typeface="Inter Light"/>
              </a:rPr>
              <a:t>Dæmpning </a:t>
            </a:r>
          </a:p>
          <a:p>
            <a:pPr marL="410209" lvl="1" indent="-205105" algn="just">
              <a:lnSpc>
                <a:spcPts val="2659"/>
              </a:lnSpc>
              <a:buFont typeface="Arial"/>
              <a:buChar char="•"/>
            </a:pPr>
            <a:r>
              <a:rPr lang="en-US" sz="1899">
                <a:solidFill>
                  <a:srgbClr val="ECECEB"/>
                </a:solidFill>
                <a:latin typeface="Inter Light"/>
                <a:ea typeface="Inter Light"/>
                <a:cs typeface="Inter Light"/>
                <a:sym typeface="Inter Light"/>
              </a:rPr>
              <a:t>Afskærmning </a:t>
            </a:r>
          </a:p>
          <a:p>
            <a:pPr marL="410209" lvl="1" indent="-205105" algn="just">
              <a:lnSpc>
                <a:spcPts val="2659"/>
              </a:lnSpc>
              <a:buFont typeface="Arial"/>
              <a:buChar char="•"/>
            </a:pPr>
            <a:r>
              <a:rPr lang="en-US" sz="1899">
                <a:solidFill>
                  <a:srgbClr val="ECECEB"/>
                </a:solidFill>
                <a:latin typeface="Inter Light"/>
                <a:ea typeface="Inter Light"/>
                <a:cs typeface="Inter Light"/>
                <a:sym typeface="Inter Light"/>
              </a:rPr>
              <a:t>Slukke-perioder.</a:t>
            </a:r>
          </a:p>
        </p:txBody>
      </p:sp>
      <p:sp>
        <p:nvSpPr>
          <p:cNvPr id="6" name="TextBox 6"/>
          <p:cNvSpPr txBox="1"/>
          <p:nvPr/>
        </p:nvSpPr>
        <p:spPr>
          <a:xfrm>
            <a:off x="1174228" y="9068314"/>
            <a:ext cx="8115300" cy="755015"/>
          </a:xfrm>
          <a:prstGeom prst="rect">
            <a:avLst/>
          </a:prstGeom>
        </p:spPr>
        <p:txBody>
          <a:bodyPr lIns="0" tIns="0" rIns="0" bIns="0" rtlCol="0" anchor="t">
            <a:spAutoFit/>
          </a:bodyPr>
          <a:lstStyle/>
          <a:p>
            <a:pPr algn="l">
              <a:lnSpc>
                <a:spcPts val="1960"/>
              </a:lnSpc>
              <a:spcBef>
                <a:spcPct val="0"/>
              </a:spcBef>
            </a:pPr>
            <a:r>
              <a:rPr lang="en-US" sz="1400">
                <a:solidFill>
                  <a:srgbClr val="BFBFBF"/>
                </a:solidFill>
                <a:latin typeface="Poppins Light"/>
                <a:ea typeface="Poppins Light"/>
                <a:cs typeface="Poppins Light"/>
                <a:sym typeface="Poppins Light"/>
              </a:rPr>
              <a:t>Longcore, T. (2023). A compendium of photopigment peak sensitivities and visual spectral response curves of terrestrial wildlife to guide design of outdoor nighttime lighting. Basic and Applied Ecology 73:40-50. doi: 10.1016/j.baae.2023.09.002</a:t>
            </a:r>
          </a:p>
        </p:txBody>
      </p:sp>
      <p:sp>
        <p:nvSpPr>
          <p:cNvPr id="7" name="TextBox 7"/>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7.</a:t>
            </a:r>
          </a:p>
        </p:txBody>
      </p:sp>
      <p:sp>
        <p:nvSpPr>
          <p:cNvPr id="8" name="TextBox 8"/>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9" name="TextBox 9"/>
          <p:cNvSpPr txBox="1"/>
          <p:nvPr/>
        </p:nvSpPr>
        <p:spPr>
          <a:xfrm>
            <a:off x="916787" y="1507826"/>
            <a:ext cx="12960149" cy="860425"/>
          </a:xfrm>
          <a:prstGeom prst="rect">
            <a:avLst/>
          </a:prstGeom>
        </p:spPr>
        <p:txBody>
          <a:bodyPr lIns="0" tIns="0" rIns="0" bIns="0" rtlCol="0" anchor="t">
            <a:spAutoFit/>
          </a:bodyPr>
          <a:lstStyle/>
          <a:p>
            <a:pPr algn="l">
              <a:lnSpc>
                <a:spcPts val="3499"/>
              </a:lnSpc>
              <a:spcBef>
                <a:spcPct val="0"/>
              </a:spcBef>
            </a:pPr>
            <a:r>
              <a:rPr lang="en-US" sz="2499">
                <a:solidFill>
                  <a:srgbClr val="0056A8"/>
                </a:solidFill>
                <a:latin typeface="Inter"/>
                <a:ea typeface="Inter"/>
                <a:cs typeface="Inter"/>
                <a:sym typeface="Inter"/>
              </a:rPr>
              <a:t>ØJETS FOTOPIGMENTER, ANSVARLIGE FOR DE VISUELLE OG FYSIOLOGISKE PÅVIRKNINGER FRA LYS, VARIERER MELLEM GRUPPER AF DYR OG MENNESKER.</a:t>
            </a:r>
          </a:p>
        </p:txBody>
      </p:sp>
      <p:grpSp>
        <p:nvGrpSpPr>
          <p:cNvPr id="10" name="Group 10"/>
          <p:cNvGrpSpPr/>
          <p:nvPr/>
        </p:nvGrpSpPr>
        <p:grpSpPr>
          <a:xfrm>
            <a:off x="11189853" y="3739851"/>
            <a:ext cx="6630763" cy="6083477"/>
            <a:chOff x="0" y="0"/>
            <a:chExt cx="2173595" cy="1994192"/>
          </a:xfrm>
        </p:grpSpPr>
        <p:sp>
          <p:nvSpPr>
            <p:cNvPr id="11" name="Freeform 11"/>
            <p:cNvSpPr/>
            <p:nvPr/>
          </p:nvSpPr>
          <p:spPr>
            <a:xfrm>
              <a:off x="0" y="0"/>
              <a:ext cx="2173595" cy="1994192"/>
            </a:xfrm>
            <a:custGeom>
              <a:avLst/>
              <a:gdLst/>
              <a:ahLst/>
              <a:cxnLst/>
              <a:rect l="l" t="t" r="r" b="b"/>
              <a:pathLst>
                <a:path w="2173595" h="1994192">
                  <a:moveTo>
                    <a:pt x="0" y="0"/>
                  </a:moveTo>
                  <a:lnTo>
                    <a:pt x="2173595" y="0"/>
                  </a:lnTo>
                  <a:lnTo>
                    <a:pt x="2173595" y="1994192"/>
                  </a:lnTo>
                  <a:lnTo>
                    <a:pt x="0" y="1994192"/>
                  </a:lnTo>
                  <a:close/>
                </a:path>
              </a:pathLst>
            </a:custGeom>
            <a:solidFill>
              <a:srgbClr val="FFFFFF"/>
            </a:solidFill>
          </p:spPr>
          <p:txBody>
            <a:bodyPr/>
            <a:lstStyle/>
            <a:p>
              <a:endParaRPr lang="da-DK"/>
            </a:p>
          </p:txBody>
        </p:sp>
        <p:sp>
          <p:nvSpPr>
            <p:cNvPr id="12" name="TextBox 12"/>
            <p:cNvSpPr txBox="1"/>
            <p:nvPr/>
          </p:nvSpPr>
          <p:spPr>
            <a:xfrm>
              <a:off x="0" y="-38100"/>
              <a:ext cx="2173595" cy="20322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1569274" y="3795571"/>
            <a:ext cx="6066217" cy="3104763"/>
          </a:xfrm>
          <a:custGeom>
            <a:avLst/>
            <a:gdLst/>
            <a:ahLst/>
            <a:cxnLst/>
            <a:rect l="l" t="t" r="r" b="b"/>
            <a:pathLst>
              <a:path w="6066217" h="3104763">
                <a:moveTo>
                  <a:pt x="0" y="0"/>
                </a:moveTo>
                <a:lnTo>
                  <a:pt x="6066217" y="0"/>
                </a:lnTo>
                <a:lnTo>
                  <a:pt x="6066217" y="3104763"/>
                </a:lnTo>
                <a:lnTo>
                  <a:pt x="0" y="3104763"/>
                </a:lnTo>
                <a:lnTo>
                  <a:pt x="0" y="0"/>
                </a:lnTo>
                <a:close/>
              </a:path>
            </a:pathLst>
          </a:custGeom>
          <a:blipFill>
            <a:blip r:embed="rId2"/>
            <a:stretch>
              <a:fillRect b="-106482"/>
            </a:stretch>
          </a:blipFill>
        </p:spPr>
        <p:txBody>
          <a:bodyPr/>
          <a:lstStyle/>
          <a:p>
            <a:endParaRPr lang="da-DK"/>
          </a:p>
        </p:txBody>
      </p:sp>
      <p:sp>
        <p:nvSpPr>
          <p:cNvPr id="14" name="Freeform 14"/>
          <p:cNvSpPr/>
          <p:nvPr/>
        </p:nvSpPr>
        <p:spPr>
          <a:xfrm>
            <a:off x="13301225" y="4514231"/>
            <a:ext cx="3336702" cy="1978544"/>
          </a:xfrm>
          <a:custGeom>
            <a:avLst/>
            <a:gdLst/>
            <a:ahLst/>
            <a:cxnLst/>
            <a:rect l="l" t="t" r="r" b="b"/>
            <a:pathLst>
              <a:path w="3336702" h="1978544">
                <a:moveTo>
                  <a:pt x="0" y="0"/>
                </a:moveTo>
                <a:lnTo>
                  <a:pt x="3336702" y="0"/>
                </a:lnTo>
                <a:lnTo>
                  <a:pt x="3336702" y="1978544"/>
                </a:lnTo>
                <a:lnTo>
                  <a:pt x="0" y="1978544"/>
                </a:lnTo>
                <a:lnTo>
                  <a:pt x="0" y="0"/>
                </a:lnTo>
                <a:close/>
              </a:path>
            </a:pathLst>
          </a:custGeom>
          <a:blipFill>
            <a:blip r:embed="rId3">
              <a:alphaModFix amt="75000"/>
            </a:blip>
            <a:stretch>
              <a:fillRect l="-14608" t="-7082" r="-24180"/>
            </a:stretch>
          </a:blipFill>
        </p:spPr>
        <p:txBody>
          <a:bodyPr/>
          <a:lstStyle/>
          <a:p>
            <a:endParaRPr lang="da-DK"/>
          </a:p>
        </p:txBody>
      </p:sp>
      <p:sp>
        <p:nvSpPr>
          <p:cNvPr id="15" name="Freeform 15"/>
          <p:cNvSpPr/>
          <p:nvPr/>
        </p:nvSpPr>
        <p:spPr>
          <a:xfrm>
            <a:off x="11761984" y="6813740"/>
            <a:ext cx="5680797" cy="2875903"/>
          </a:xfrm>
          <a:custGeom>
            <a:avLst/>
            <a:gdLst/>
            <a:ahLst/>
            <a:cxnLst/>
            <a:rect l="l" t="t" r="r" b="b"/>
            <a:pathLst>
              <a:path w="5680797" h="2875903">
                <a:moveTo>
                  <a:pt x="0" y="0"/>
                </a:moveTo>
                <a:lnTo>
                  <a:pt x="5680797" y="0"/>
                </a:lnTo>
                <a:lnTo>
                  <a:pt x="5680797" y="2875904"/>
                </a:lnTo>
                <a:lnTo>
                  <a:pt x="0" y="2875904"/>
                </a:lnTo>
                <a:lnTo>
                  <a:pt x="0" y="0"/>
                </a:lnTo>
                <a:close/>
              </a:path>
            </a:pathLst>
          </a:custGeom>
          <a:blipFill>
            <a:blip r:embed="rId4"/>
            <a:stretch>
              <a:fillRect/>
            </a:stretch>
          </a:blipFill>
        </p:spPr>
        <p:txBody>
          <a:bodyPr/>
          <a:lstStyle/>
          <a:p>
            <a:endParaRPr lang="da-DK"/>
          </a:p>
        </p:txBody>
      </p:sp>
      <p:sp>
        <p:nvSpPr>
          <p:cNvPr id="16" name="Freeform 16"/>
          <p:cNvSpPr/>
          <p:nvPr/>
        </p:nvSpPr>
        <p:spPr>
          <a:xfrm>
            <a:off x="13475634" y="7035780"/>
            <a:ext cx="401301" cy="487664"/>
          </a:xfrm>
          <a:custGeom>
            <a:avLst/>
            <a:gdLst/>
            <a:ahLst/>
            <a:cxnLst/>
            <a:rect l="l" t="t" r="r" b="b"/>
            <a:pathLst>
              <a:path w="401301" h="487664">
                <a:moveTo>
                  <a:pt x="0" y="0"/>
                </a:moveTo>
                <a:lnTo>
                  <a:pt x="401301" y="0"/>
                </a:lnTo>
                <a:lnTo>
                  <a:pt x="401301" y="487664"/>
                </a:lnTo>
                <a:lnTo>
                  <a:pt x="0" y="487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17" name="Freeform 17"/>
          <p:cNvSpPr/>
          <p:nvPr/>
        </p:nvSpPr>
        <p:spPr>
          <a:xfrm>
            <a:off x="15351066" y="7131690"/>
            <a:ext cx="267325" cy="177607"/>
          </a:xfrm>
          <a:custGeom>
            <a:avLst/>
            <a:gdLst/>
            <a:ahLst/>
            <a:cxnLst/>
            <a:rect l="l" t="t" r="r" b="b"/>
            <a:pathLst>
              <a:path w="267325" h="177607">
                <a:moveTo>
                  <a:pt x="0" y="0"/>
                </a:moveTo>
                <a:lnTo>
                  <a:pt x="267326" y="0"/>
                </a:lnTo>
                <a:lnTo>
                  <a:pt x="267326" y="177606"/>
                </a:lnTo>
                <a:lnTo>
                  <a:pt x="0" y="1776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18" name="Freeform 18"/>
          <p:cNvSpPr/>
          <p:nvPr/>
        </p:nvSpPr>
        <p:spPr>
          <a:xfrm>
            <a:off x="17094379" y="7140557"/>
            <a:ext cx="241701" cy="168739"/>
          </a:xfrm>
          <a:custGeom>
            <a:avLst/>
            <a:gdLst/>
            <a:ahLst/>
            <a:cxnLst/>
            <a:rect l="l" t="t" r="r" b="b"/>
            <a:pathLst>
              <a:path w="241701" h="168739">
                <a:moveTo>
                  <a:pt x="0" y="0"/>
                </a:moveTo>
                <a:lnTo>
                  <a:pt x="241701" y="0"/>
                </a:lnTo>
                <a:lnTo>
                  <a:pt x="241701" y="168739"/>
                </a:lnTo>
                <a:lnTo>
                  <a:pt x="0" y="1687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a-DK"/>
          </a:p>
        </p:txBody>
      </p:sp>
      <p:sp>
        <p:nvSpPr>
          <p:cNvPr id="19" name="Freeform 19"/>
          <p:cNvSpPr/>
          <p:nvPr/>
        </p:nvSpPr>
        <p:spPr>
          <a:xfrm>
            <a:off x="13599270" y="8273505"/>
            <a:ext cx="277665" cy="168619"/>
          </a:xfrm>
          <a:custGeom>
            <a:avLst/>
            <a:gdLst/>
            <a:ahLst/>
            <a:cxnLst/>
            <a:rect l="l" t="t" r="r" b="b"/>
            <a:pathLst>
              <a:path w="277665" h="168619">
                <a:moveTo>
                  <a:pt x="0" y="0"/>
                </a:moveTo>
                <a:lnTo>
                  <a:pt x="277665" y="0"/>
                </a:lnTo>
                <a:lnTo>
                  <a:pt x="277665" y="168618"/>
                </a:lnTo>
                <a:lnTo>
                  <a:pt x="0" y="1686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sp>
        <p:nvSpPr>
          <p:cNvPr id="20" name="Freeform 20"/>
          <p:cNvSpPr/>
          <p:nvPr/>
        </p:nvSpPr>
        <p:spPr>
          <a:xfrm>
            <a:off x="15333182" y="8273505"/>
            <a:ext cx="303094" cy="217336"/>
          </a:xfrm>
          <a:custGeom>
            <a:avLst/>
            <a:gdLst/>
            <a:ahLst/>
            <a:cxnLst/>
            <a:rect l="l" t="t" r="r" b="b"/>
            <a:pathLst>
              <a:path w="303094" h="217336">
                <a:moveTo>
                  <a:pt x="0" y="0"/>
                </a:moveTo>
                <a:lnTo>
                  <a:pt x="303094" y="0"/>
                </a:lnTo>
                <a:lnTo>
                  <a:pt x="303094" y="217336"/>
                </a:lnTo>
                <a:lnTo>
                  <a:pt x="0" y="2173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a-DK"/>
          </a:p>
        </p:txBody>
      </p:sp>
      <p:sp>
        <p:nvSpPr>
          <p:cNvPr id="21" name="Freeform 21"/>
          <p:cNvSpPr/>
          <p:nvPr/>
        </p:nvSpPr>
        <p:spPr>
          <a:xfrm>
            <a:off x="17071032" y="8322222"/>
            <a:ext cx="265048" cy="168619"/>
          </a:xfrm>
          <a:custGeom>
            <a:avLst/>
            <a:gdLst/>
            <a:ahLst/>
            <a:cxnLst/>
            <a:rect l="l" t="t" r="r" b="b"/>
            <a:pathLst>
              <a:path w="265048" h="168619">
                <a:moveTo>
                  <a:pt x="0" y="0"/>
                </a:moveTo>
                <a:lnTo>
                  <a:pt x="265048" y="0"/>
                </a:lnTo>
                <a:lnTo>
                  <a:pt x="265048" y="168619"/>
                </a:lnTo>
                <a:lnTo>
                  <a:pt x="0" y="1686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a-DK"/>
          </a:p>
        </p:txBody>
      </p:sp>
      <p:sp>
        <p:nvSpPr>
          <p:cNvPr id="22" name="Freeform 22"/>
          <p:cNvSpPr/>
          <p:nvPr/>
        </p:nvSpPr>
        <p:spPr>
          <a:xfrm>
            <a:off x="15171071" y="257235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17"/>
            <a:stretch>
              <a:fillRect/>
            </a:stretch>
          </a:blipFill>
        </p:spPr>
        <p:txBody>
          <a:bodyPr/>
          <a:lstStyle/>
          <a:p>
            <a:endParaRPr lang="da-DK"/>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sp>
        <p:nvSpPr>
          <p:cNvPr id="2" name="Freeform 2"/>
          <p:cNvSpPr/>
          <p:nvPr/>
        </p:nvSpPr>
        <p:spPr>
          <a:xfrm>
            <a:off x="6701498" y="825196"/>
            <a:ext cx="18166964" cy="10287000"/>
          </a:xfrm>
          <a:custGeom>
            <a:avLst/>
            <a:gdLst/>
            <a:ahLst/>
            <a:cxnLst/>
            <a:rect l="l" t="t" r="r" b="b"/>
            <a:pathLst>
              <a:path w="18166964" h="10287000">
                <a:moveTo>
                  <a:pt x="0" y="0"/>
                </a:moveTo>
                <a:lnTo>
                  <a:pt x="18166964" y="0"/>
                </a:lnTo>
                <a:lnTo>
                  <a:pt x="18166964" y="10287000"/>
                </a:lnTo>
                <a:lnTo>
                  <a:pt x="0" y="10287000"/>
                </a:lnTo>
                <a:lnTo>
                  <a:pt x="0" y="0"/>
                </a:lnTo>
                <a:close/>
              </a:path>
            </a:pathLst>
          </a:custGeom>
          <a:blipFill>
            <a:blip r:embed="rId2"/>
            <a:stretch>
              <a:fillRect l="-666"/>
            </a:stretch>
          </a:blipFill>
        </p:spPr>
        <p:txBody>
          <a:bodyPr/>
          <a:lstStyle/>
          <a:p>
            <a:endParaRPr lang="da-DK"/>
          </a:p>
        </p:txBody>
      </p:sp>
      <p:sp>
        <p:nvSpPr>
          <p:cNvPr id="3" name="TextBox 3"/>
          <p:cNvSpPr txBox="1"/>
          <p:nvPr/>
        </p:nvSpPr>
        <p:spPr>
          <a:xfrm>
            <a:off x="1736047" y="2656641"/>
            <a:ext cx="8793480" cy="247650"/>
          </a:xfrm>
          <a:prstGeom prst="rect">
            <a:avLst/>
          </a:prstGeom>
        </p:spPr>
        <p:txBody>
          <a:bodyPr lIns="0" tIns="0" rIns="0" bIns="0" rtlCol="0" anchor="t">
            <a:spAutoFit/>
          </a:bodyPr>
          <a:lstStyle/>
          <a:p>
            <a:pPr algn="ctr">
              <a:lnSpc>
                <a:spcPts val="2099"/>
              </a:lnSpc>
              <a:spcBef>
                <a:spcPct val="0"/>
              </a:spcBef>
            </a:pPr>
            <a:r>
              <a:rPr lang="en-US" sz="1499">
                <a:solidFill>
                  <a:srgbClr val="000000"/>
                </a:solidFill>
                <a:latin typeface="Inter"/>
                <a:ea typeface="Inter"/>
                <a:cs typeface="Inter"/>
                <a:sym typeface="Inter"/>
              </a:rPr>
              <a:t>DANSKE NATSVÆRMERE ER EN GRUPPE AF STORE INSEKTER, DER ER TILPASSET ET NATTELIV.</a:t>
            </a:r>
          </a:p>
        </p:txBody>
      </p:sp>
      <p:grpSp>
        <p:nvGrpSpPr>
          <p:cNvPr id="4" name="Group 4"/>
          <p:cNvGrpSpPr/>
          <p:nvPr/>
        </p:nvGrpSpPr>
        <p:grpSpPr>
          <a:xfrm>
            <a:off x="0" y="0"/>
            <a:ext cx="18288000" cy="3278684"/>
            <a:chOff x="0" y="0"/>
            <a:chExt cx="4816593" cy="863522"/>
          </a:xfrm>
        </p:grpSpPr>
        <p:sp>
          <p:nvSpPr>
            <p:cNvPr id="5" name="Freeform 5"/>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6" name="TextBox 6"/>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grpSp>
        <p:nvGrpSpPr>
          <p:cNvPr id="7" name="Group 7"/>
          <p:cNvGrpSpPr>
            <a:grpSpLocks noChangeAspect="1"/>
          </p:cNvGrpSpPr>
          <p:nvPr/>
        </p:nvGrpSpPr>
        <p:grpSpPr>
          <a:xfrm rot="267016">
            <a:off x="11199219" y="2178125"/>
            <a:ext cx="5898190" cy="8330093"/>
            <a:chOff x="0" y="0"/>
            <a:chExt cx="3267456" cy="4614672"/>
          </a:xfrm>
        </p:grpSpPr>
        <p:sp>
          <p:nvSpPr>
            <p:cNvPr id="8" name="Freeform 8"/>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3"/>
              <a:stretch>
                <a:fillRect l="-4" r="-4"/>
              </a:stretch>
            </a:blipFill>
          </p:spPr>
          <p:txBody>
            <a:bodyPr/>
            <a:lstStyle/>
            <a:p>
              <a:endParaRPr lang="da-DK"/>
            </a:p>
          </p:txBody>
        </p:sp>
        <p:sp>
          <p:nvSpPr>
            <p:cNvPr id="9" name="Freeform 9"/>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4"/>
              <a:stretch>
                <a:fillRect l="-5180" r="-61732"/>
              </a:stretch>
            </a:blipFill>
          </p:spPr>
          <p:txBody>
            <a:bodyPr/>
            <a:lstStyle/>
            <a:p>
              <a:endParaRPr lang="da-DK"/>
            </a:p>
          </p:txBody>
        </p:sp>
      </p:grpSp>
      <p:sp>
        <p:nvSpPr>
          <p:cNvPr id="10" name="TextBox 10"/>
          <p:cNvSpPr txBox="1"/>
          <p:nvPr/>
        </p:nvSpPr>
        <p:spPr>
          <a:xfrm>
            <a:off x="258170" y="3688259"/>
            <a:ext cx="5028715" cy="2506980"/>
          </a:xfrm>
          <a:prstGeom prst="rect">
            <a:avLst/>
          </a:prstGeom>
        </p:spPr>
        <p:txBody>
          <a:bodyPr lIns="0" tIns="0" rIns="0" bIns="0" rtlCol="0" anchor="t">
            <a:spAutoFit/>
          </a:bodyPr>
          <a:lstStyle/>
          <a:p>
            <a:pPr algn="l">
              <a:lnSpc>
                <a:spcPts val="2520"/>
              </a:lnSpc>
            </a:pPr>
            <a:r>
              <a:rPr lang="en-US" sz="1800">
                <a:solidFill>
                  <a:srgbClr val="CCCCCC"/>
                </a:solidFill>
                <a:latin typeface="Inter"/>
                <a:ea typeface="Inter"/>
                <a:cs typeface="Inter"/>
                <a:sym typeface="Inter"/>
              </a:rPr>
              <a:t> pALAN kan forårsage en bred vifte af adfærd hos natsværmere, men de mest skadelige virkninger kan minimeres ved skift fra høj CCT fosforbelagte LED-bilforlygter/ Lyskilder.</a:t>
            </a:r>
          </a:p>
          <a:p>
            <a:pPr algn="l">
              <a:lnSpc>
                <a:spcPts val="2520"/>
              </a:lnSpc>
            </a:pPr>
            <a:endParaRPr lang="en-US" sz="1800">
              <a:solidFill>
                <a:srgbClr val="CCCCCC"/>
              </a:solidFill>
              <a:latin typeface="Inter"/>
              <a:ea typeface="Inter"/>
              <a:cs typeface="Inter"/>
              <a:sym typeface="Inter"/>
            </a:endParaRPr>
          </a:p>
          <a:p>
            <a:pPr algn="l">
              <a:lnSpc>
                <a:spcPts val="2520"/>
              </a:lnSpc>
              <a:spcBef>
                <a:spcPct val="0"/>
              </a:spcBef>
            </a:pPr>
            <a:r>
              <a:rPr lang="en-US" sz="1800">
                <a:solidFill>
                  <a:srgbClr val="CCCCCC"/>
                </a:solidFill>
                <a:latin typeface="Inter"/>
                <a:ea typeface="Inter"/>
                <a:cs typeface="Inter"/>
                <a:sym typeface="Inter"/>
              </a:rPr>
              <a:t>Lavere CCT- eller RGB-alternativer vil give fordele for trafiksikkerheden, samtidig med at de reducerer økologiske skader.</a:t>
            </a:r>
          </a:p>
        </p:txBody>
      </p:sp>
      <p:sp>
        <p:nvSpPr>
          <p:cNvPr id="11" name="TextBox 11"/>
          <p:cNvSpPr txBox="1"/>
          <p:nvPr/>
        </p:nvSpPr>
        <p:spPr>
          <a:xfrm>
            <a:off x="267695" y="9239250"/>
            <a:ext cx="9809781" cy="826770"/>
          </a:xfrm>
          <a:prstGeom prst="rect">
            <a:avLst/>
          </a:prstGeom>
        </p:spPr>
        <p:txBody>
          <a:bodyPr lIns="0" tIns="0" rIns="0" bIns="0" rtlCol="0" anchor="t">
            <a:spAutoFit/>
          </a:bodyPr>
          <a:lstStyle/>
          <a:p>
            <a:pPr algn="l">
              <a:lnSpc>
                <a:spcPts val="1680"/>
              </a:lnSpc>
              <a:spcBef>
                <a:spcPct val="0"/>
              </a:spcBef>
            </a:pPr>
            <a:r>
              <a:rPr lang="en-US" sz="1200">
                <a:solidFill>
                  <a:srgbClr val="A5A5A5"/>
                </a:solidFill>
                <a:latin typeface="Open Sans"/>
                <a:ea typeface="Open Sans"/>
                <a:cs typeface="Open Sans"/>
                <a:sym typeface="Open Sans"/>
              </a:rPr>
              <a:t>Fabusova Madeleine, Gaston Kevin J. and Troscianko Jolyon 2024Pulsed artificial light at night alters moth flight behaviourBiol. Lett.2020240403http://doi.org/10.1098/rsbl.2024.0403</a:t>
            </a:r>
          </a:p>
          <a:p>
            <a:pPr algn="l">
              <a:lnSpc>
                <a:spcPts val="1680"/>
              </a:lnSpc>
              <a:spcBef>
                <a:spcPct val="0"/>
              </a:spcBef>
            </a:pPr>
            <a:r>
              <a:rPr lang="en-US" sz="1200">
                <a:solidFill>
                  <a:srgbClr val="A5A5A5"/>
                </a:solidFill>
                <a:latin typeface="Open Sans"/>
                <a:ea typeface="Open Sans"/>
                <a:cs typeface="Open Sans"/>
                <a:sym typeface="Open Sans"/>
              </a:rPr>
              <a:t>Knop E, Zoller L, Ryser R, Gerpe C, Hörler M, Fontaine C. Artificial light at night as a new threat to pollination. Nature. 2017 Aug 10;548(7666):206-209. doi: 10.1038/nature23288. Epub 2017 Aug 2. PMID: 28783730.</a:t>
            </a:r>
          </a:p>
        </p:txBody>
      </p:sp>
      <p:sp>
        <p:nvSpPr>
          <p:cNvPr id="12" name="AutoShape 12"/>
          <p:cNvSpPr/>
          <p:nvPr/>
        </p:nvSpPr>
        <p:spPr>
          <a:xfrm>
            <a:off x="-820929" y="6765793"/>
            <a:ext cx="7522427" cy="0"/>
          </a:xfrm>
          <a:prstGeom prst="line">
            <a:avLst/>
          </a:prstGeom>
          <a:ln w="28575" cap="flat">
            <a:solidFill>
              <a:srgbClr val="0561B9"/>
            </a:solidFill>
            <a:prstDash val="solid"/>
            <a:headEnd type="none" w="sm" len="sm"/>
            <a:tailEnd type="none" w="sm" len="sm"/>
          </a:ln>
        </p:spPr>
        <p:txBody>
          <a:bodyPr/>
          <a:lstStyle/>
          <a:p>
            <a:endParaRPr lang="da-DK"/>
          </a:p>
        </p:txBody>
      </p:sp>
      <p:sp>
        <p:nvSpPr>
          <p:cNvPr id="13" name="AutoShape 13"/>
          <p:cNvSpPr/>
          <p:nvPr/>
        </p:nvSpPr>
        <p:spPr>
          <a:xfrm flipH="1">
            <a:off x="6701498" y="3278684"/>
            <a:ext cx="0" cy="7522427"/>
          </a:xfrm>
          <a:prstGeom prst="line">
            <a:avLst/>
          </a:prstGeom>
          <a:ln w="28575" cap="flat">
            <a:solidFill>
              <a:srgbClr val="0561B9"/>
            </a:solidFill>
            <a:prstDash val="solid"/>
            <a:headEnd type="none" w="sm" len="sm"/>
            <a:tailEnd type="none" w="sm" len="sm"/>
          </a:ln>
        </p:spPr>
        <p:txBody>
          <a:bodyPr/>
          <a:lstStyle/>
          <a:p>
            <a:endParaRPr lang="da-DK"/>
          </a:p>
        </p:txBody>
      </p:sp>
      <p:sp>
        <p:nvSpPr>
          <p:cNvPr id="14" name="Freeform 14"/>
          <p:cNvSpPr/>
          <p:nvPr/>
        </p:nvSpPr>
        <p:spPr>
          <a:xfrm>
            <a:off x="5258311" y="6942005"/>
            <a:ext cx="1376936" cy="915663"/>
          </a:xfrm>
          <a:custGeom>
            <a:avLst/>
            <a:gdLst/>
            <a:ahLst/>
            <a:cxnLst/>
            <a:rect l="l" t="t" r="r" b="b"/>
            <a:pathLst>
              <a:path w="1376936" h="915663">
                <a:moveTo>
                  <a:pt x="0" y="0"/>
                </a:moveTo>
                <a:lnTo>
                  <a:pt x="1376936" y="0"/>
                </a:lnTo>
                <a:lnTo>
                  <a:pt x="1376936" y="915663"/>
                </a:lnTo>
                <a:lnTo>
                  <a:pt x="0" y="915663"/>
                </a:lnTo>
                <a:lnTo>
                  <a:pt x="0" y="0"/>
                </a:lnTo>
                <a:close/>
              </a:path>
            </a:pathLst>
          </a:custGeom>
          <a:blipFill>
            <a:blip r:embed="rId5"/>
            <a:stretch>
              <a:fillRect/>
            </a:stretch>
          </a:blipFill>
        </p:spPr>
        <p:txBody>
          <a:bodyPr/>
          <a:lstStyle/>
          <a:p>
            <a:endParaRPr lang="da-DK"/>
          </a:p>
        </p:txBody>
      </p:sp>
      <p:sp>
        <p:nvSpPr>
          <p:cNvPr id="15" name="Freeform 15"/>
          <p:cNvSpPr/>
          <p:nvPr/>
        </p:nvSpPr>
        <p:spPr>
          <a:xfrm>
            <a:off x="5665521" y="3451583"/>
            <a:ext cx="828634" cy="932001"/>
          </a:xfrm>
          <a:custGeom>
            <a:avLst/>
            <a:gdLst/>
            <a:ahLst/>
            <a:cxnLst/>
            <a:rect l="l" t="t" r="r" b="b"/>
            <a:pathLst>
              <a:path w="828634" h="932001">
                <a:moveTo>
                  <a:pt x="0" y="0"/>
                </a:moveTo>
                <a:lnTo>
                  <a:pt x="828633" y="0"/>
                </a:lnTo>
                <a:lnTo>
                  <a:pt x="828633" y="932001"/>
                </a:lnTo>
                <a:lnTo>
                  <a:pt x="0" y="932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16" name="TextBox 16"/>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8.</a:t>
            </a:r>
          </a:p>
        </p:txBody>
      </p:sp>
      <p:sp>
        <p:nvSpPr>
          <p:cNvPr id="17" name="TextBox 17"/>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18" name="TextBox 18"/>
          <p:cNvSpPr txBox="1"/>
          <p:nvPr/>
        </p:nvSpPr>
        <p:spPr>
          <a:xfrm>
            <a:off x="1038225" y="1824791"/>
            <a:ext cx="10431195" cy="860425"/>
          </a:xfrm>
          <a:prstGeom prst="rect">
            <a:avLst/>
          </a:prstGeom>
        </p:spPr>
        <p:txBody>
          <a:bodyPr lIns="0" tIns="0" rIns="0" bIns="0" rtlCol="0" anchor="t">
            <a:spAutoFit/>
          </a:bodyPr>
          <a:lstStyle/>
          <a:p>
            <a:pPr algn="l">
              <a:lnSpc>
                <a:spcPts val="3499"/>
              </a:lnSpc>
              <a:spcBef>
                <a:spcPct val="0"/>
              </a:spcBef>
            </a:pPr>
            <a:r>
              <a:rPr lang="en-US" sz="2499">
                <a:solidFill>
                  <a:srgbClr val="0056A8"/>
                </a:solidFill>
                <a:latin typeface="Inter"/>
                <a:ea typeface="Inter"/>
                <a:cs typeface="Inter"/>
                <a:sym typeface="Inter"/>
              </a:rPr>
              <a:t>LYS OM NATTEN KAN FANGE INSEKTER, SOM ENTEN DØR AF UDMATTELSE ELLER NEMT BLIVER BYTTE FOR ROVDYR.</a:t>
            </a:r>
          </a:p>
        </p:txBody>
      </p:sp>
      <p:sp>
        <p:nvSpPr>
          <p:cNvPr id="19" name="TextBox 19"/>
          <p:cNvSpPr txBox="1"/>
          <p:nvPr/>
        </p:nvSpPr>
        <p:spPr>
          <a:xfrm rot="257544">
            <a:off x="11470846" y="8980893"/>
            <a:ext cx="4815030" cy="989965"/>
          </a:xfrm>
          <a:prstGeom prst="rect">
            <a:avLst/>
          </a:prstGeom>
        </p:spPr>
        <p:txBody>
          <a:bodyPr lIns="0" tIns="0" rIns="0" bIns="0" rtlCol="0" anchor="t">
            <a:spAutoFit/>
          </a:bodyPr>
          <a:lstStyle/>
          <a:p>
            <a:pPr algn="ctr">
              <a:lnSpc>
                <a:spcPts val="2659"/>
              </a:lnSpc>
              <a:spcBef>
                <a:spcPct val="0"/>
              </a:spcBef>
            </a:pPr>
            <a:r>
              <a:rPr lang="en-US" sz="1899">
                <a:solidFill>
                  <a:srgbClr val="005EB8"/>
                </a:solidFill>
                <a:latin typeface="Open Sans"/>
                <a:ea typeface="Open Sans"/>
                <a:cs typeface="Open Sans"/>
                <a:sym typeface="Open Sans"/>
              </a:rPr>
              <a:t>Det anslås, at omkring 1/3 af de insekter, der hvirvler rundt om lyspunkter, dør inden solopgang (Owens et. al. 2019)</a:t>
            </a:r>
          </a:p>
        </p:txBody>
      </p:sp>
      <p:sp>
        <p:nvSpPr>
          <p:cNvPr id="20" name="TextBox 20"/>
          <p:cNvSpPr txBox="1"/>
          <p:nvPr/>
        </p:nvSpPr>
        <p:spPr>
          <a:xfrm>
            <a:off x="1028700" y="1000125"/>
            <a:ext cx="12960149"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INSEKTER</a:t>
            </a:r>
          </a:p>
        </p:txBody>
      </p:sp>
      <p:sp>
        <p:nvSpPr>
          <p:cNvPr id="21" name="TextBox 21"/>
          <p:cNvSpPr txBox="1"/>
          <p:nvPr/>
        </p:nvSpPr>
        <p:spPr>
          <a:xfrm>
            <a:off x="258170" y="6854860"/>
            <a:ext cx="5973962" cy="2192655"/>
          </a:xfrm>
          <a:prstGeom prst="rect">
            <a:avLst/>
          </a:prstGeom>
        </p:spPr>
        <p:txBody>
          <a:bodyPr lIns="0" tIns="0" rIns="0" bIns="0" rtlCol="0" anchor="t">
            <a:spAutoFit/>
          </a:bodyPr>
          <a:lstStyle/>
          <a:p>
            <a:pPr algn="l">
              <a:lnSpc>
                <a:spcPts val="2520"/>
              </a:lnSpc>
              <a:spcBef>
                <a:spcPct val="0"/>
              </a:spcBef>
            </a:pPr>
            <a:r>
              <a:rPr lang="en-US" sz="1800">
                <a:solidFill>
                  <a:srgbClr val="CCCCCC"/>
                </a:solidFill>
                <a:latin typeface="Inter"/>
                <a:ea typeface="Inter"/>
                <a:cs typeface="Inter"/>
                <a:sym typeface="Inter"/>
              </a:rPr>
              <a:t>Ved Udendørsbelysning sås 62% nedgang i plantebesøg fra bestøvere sammenlignet med mørklagte områder. </a:t>
            </a:r>
          </a:p>
          <a:p>
            <a:pPr algn="l">
              <a:lnSpc>
                <a:spcPts val="2520"/>
              </a:lnSpc>
              <a:spcBef>
                <a:spcPct val="0"/>
              </a:spcBef>
            </a:pPr>
            <a:endParaRPr lang="en-US" sz="1800">
              <a:solidFill>
                <a:srgbClr val="CCCCCC"/>
              </a:solidFill>
              <a:latin typeface="Inter"/>
              <a:ea typeface="Inter"/>
              <a:cs typeface="Inter"/>
              <a:sym typeface="Inter"/>
            </a:endParaRPr>
          </a:p>
          <a:p>
            <a:pPr algn="l">
              <a:lnSpc>
                <a:spcPts val="2520"/>
              </a:lnSpc>
              <a:spcBef>
                <a:spcPct val="0"/>
              </a:spcBef>
            </a:pPr>
            <a:r>
              <a:rPr lang="en-US" sz="1800">
                <a:solidFill>
                  <a:srgbClr val="CCCCCC"/>
                </a:solidFill>
                <a:latin typeface="Inter"/>
                <a:ea typeface="Inter"/>
                <a:cs typeface="Inter"/>
                <a:sym typeface="Inter"/>
              </a:rPr>
              <a:t>Resulterede i en samlet 13% reduktion i frugt-produktion, også selvom planten modtog besøg i dagtimerne. </a:t>
            </a:r>
          </a:p>
        </p:txBody>
      </p:sp>
      <p:sp>
        <p:nvSpPr>
          <p:cNvPr id="22" name="Freeform 22"/>
          <p:cNvSpPr/>
          <p:nvPr/>
        </p:nvSpPr>
        <p:spPr>
          <a:xfrm>
            <a:off x="15784980" y="1681773"/>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8"/>
            <a:stretch>
              <a:fillRect/>
            </a:stretch>
          </a:blipFill>
        </p:spPr>
        <p:txBody>
          <a:bodyPr/>
          <a:lstStyle/>
          <a:p>
            <a:endParaRPr lang="da-DK"/>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E3E3F"/>
        </a:solidFill>
        <a:effectLst/>
      </p:bgPr>
    </p:bg>
    <p:spTree>
      <p:nvGrpSpPr>
        <p:cNvPr id="1" name=""/>
        <p:cNvGrpSpPr/>
        <p:nvPr/>
      </p:nvGrpSpPr>
      <p:grpSpPr>
        <a:xfrm>
          <a:off x="0" y="0"/>
          <a:ext cx="0" cy="0"/>
          <a:chOff x="0" y="0"/>
          <a:chExt cx="0" cy="0"/>
        </a:xfrm>
      </p:grpSpPr>
      <p:grpSp>
        <p:nvGrpSpPr>
          <p:cNvPr id="2" name="Group 2"/>
          <p:cNvGrpSpPr/>
          <p:nvPr/>
        </p:nvGrpSpPr>
        <p:grpSpPr>
          <a:xfrm>
            <a:off x="8784121" y="3901665"/>
            <a:ext cx="8870447" cy="4199454"/>
            <a:chOff x="0" y="0"/>
            <a:chExt cx="11827263" cy="5599272"/>
          </a:xfrm>
        </p:grpSpPr>
        <p:grpSp>
          <p:nvGrpSpPr>
            <p:cNvPr id="3" name="Group 3"/>
            <p:cNvGrpSpPr/>
            <p:nvPr/>
          </p:nvGrpSpPr>
          <p:grpSpPr>
            <a:xfrm>
              <a:off x="0" y="0"/>
              <a:ext cx="11827263" cy="5599272"/>
              <a:chOff x="0" y="0"/>
              <a:chExt cx="9093413" cy="4305011"/>
            </a:xfrm>
          </p:grpSpPr>
          <p:sp>
            <p:nvSpPr>
              <p:cNvPr id="4" name="Freeform 4"/>
              <p:cNvSpPr/>
              <p:nvPr/>
            </p:nvSpPr>
            <p:spPr>
              <a:xfrm>
                <a:off x="0" y="0"/>
                <a:ext cx="9093413" cy="4305010"/>
              </a:xfrm>
              <a:custGeom>
                <a:avLst/>
                <a:gdLst/>
                <a:ahLst/>
                <a:cxnLst/>
                <a:rect l="l" t="t" r="r" b="b"/>
                <a:pathLst>
                  <a:path w="9093413" h="4305010">
                    <a:moveTo>
                      <a:pt x="0" y="0"/>
                    </a:moveTo>
                    <a:lnTo>
                      <a:pt x="9093413" y="0"/>
                    </a:lnTo>
                    <a:lnTo>
                      <a:pt x="9093413" y="4305010"/>
                    </a:lnTo>
                    <a:lnTo>
                      <a:pt x="0" y="4305010"/>
                    </a:lnTo>
                    <a:close/>
                  </a:path>
                </a:pathLst>
              </a:custGeom>
              <a:solidFill>
                <a:srgbClr val="FFFFFF"/>
              </a:solidFill>
            </p:spPr>
            <p:txBody>
              <a:bodyPr/>
              <a:lstStyle/>
              <a:p>
                <a:endParaRPr lang="da-DK"/>
              </a:p>
            </p:txBody>
          </p:sp>
        </p:grpSp>
        <p:sp>
          <p:nvSpPr>
            <p:cNvPr id="5" name="Freeform 5"/>
            <p:cNvSpPr/>
            <p:nvPr/>
          </p:nvSpPr>
          <p:spPr>
            <a:xfrm>
              <a:off x="1805728" y="932215"/>
              <a:ext cx="8934571" cy="3420629"/>
            </a:xfrm>
            <a:custGeom>
              <a:avLst/>
              <a:gdLst/>
              <a:ahLst/>
              <a:cxnLst/>
              <a:rect l="l" t="t" r="r" b="b"/>
              <a:pathLst>
                <a:path w="8934571" h="3420629">
                  <a:moveTo>
                    <a:pt x="0" y="0"/>
                  </a:moveTo>
                  <a:lnTo>
                    <a:pt x="8934571" y="0"/>
                  </a:lnTo>
                  <a:lnTo>
                    <a:pt x="8934571" y="3420629"/>
                  </a:lnTo>
                  <a:lnTo>
                    <a:pt x="0" y="3420629"/>
                  </a:lnTo>
                  <a:lnTo>
                    <a:pt x="0" y="0"/>
                  </a:lnTo>
                  <a:close/>
                </a:path>
              </a:pathLst>
            </a:custGeom>
            <a:blipFill>
              <a:blip r:embed="rId2"/>
              <a:stretch>
                <a:fillRect l="-12019" t="-227245" r="-3698" b="-17202"/>
              </a:stretch>
            </a:blipFill>
          </p:spPr>
          <p:txBody>
            <a:bodyPr/>
            <a:lstStyle/>
            <a:p>
              <a:endParaRPr lang="da-DK"/>
            </a:p>
          </p:txBody>
        </p:sp>
        <p:sp>
          <p:nvSpPr>
            <p:cNvPr id="6" name="Freeform 6"/>
            <p:cNvSpPr/>
            <p:nvPr/>
          </p:nvSpPr>
          <p:spPr>
            <a:xfrm>
              <a:off x="5165828" y="1174843"/>
              <a:ext cx="1161189" cy="585695"/>
            </a:xfrm>
            <a:custGeom>
              <a:avLst/>
              <a:gdLst/>
              <a:ahLst/>
              <a:cxnLst/>
              <a:rect l="l" t="t" r="r" b="b"/>
              <a:pathLst>
                <a:path w="1161189" h="585695">
                  <a:moveTo>
                    <a:pt x="0" y="0"/>
                  </a:moveTo>
                  <a:lnTo>
                    <a:pt x="1161189" y="0"/>
                  </a:lnTo>
                  <a:lnTo>
                    <a:pt x="1161189" y="585695"/>
                  </a:lnTo>
                  <a:lnTo>
                    <a:pt x="0" y="585695"/>
                  </a:lnTo>
                  <a:lnTo>
                    <a:pt x="0" y="0"/>
                  </a:lnTo>
                  <a:close/>
                </a:path>
              </a:pathLst>
            </a:custGeom>
            <a:blipFill>
              <a:blip r:embed="rId3"/>
              <a:stretch>
                <a:fillRect b="-98258"/>
              </a:stretch>
            </a:blipFill>
          </p:spPr>
          <p:txBody>
            <a:bodyPr/>
            <a:lstStyle/>
            <a:p>
              <a:endParaRPr lang="da-DK"/>
            </a:p>
          </p:txBody>
        </p:sp>
        <p:sp>
          <p:nvSpPr>
            <p:cNvPr id="7" name="Freeform 7"/>
            <p:cNvSpPr/>
            <p:nvPr/>
          </p:nvSpPr>
          <p:spPr>
            <a:xfrm>
              <a:off x="9042591" y="3246912"/>
              <a:ext cx="1697708" cy="700304"/>
            </a:xfrm>
            <a:custGeom>
              <a:avLst/>
              <a:gdLst/>
              <a:ahLst/>
              <a:cxnLst/>
              <a:rect l="l" t="t" r="r" b="b"/>
              <a:pathLst>
                <a:path w="1697708" h="700304">
                  <a:moveTo>
                    <a:pt x="0" y="0"/>
                  </a:moveTo>
                  <a:lnTo>
                    <a:pt x="1697708" y="0"/>
                  </a:lnTo>
                  <a:lnTo>
                    <a:pt x="1697708" y="700305"/>
                  </a:lnTo>
                  <a:lnTo>
                    <a:pt x="0" y="700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8" name="Freeform 8"/>
            <p:cNvSpPr/>
            <p:nvPr/>
          </p:nvSpPr>
          <p:spPr>
            <a:xfrm>
              <a:off x="7951997" y="3276294"/>
              <a:ext cx="2443634" cy="670922"/>
            </a:xfrm>
            <a:custGeom>
              <a:avLst/>
              <a:gdLst/>
              <a:ahLst/>
              <a:cxnLst/>
              <a:rect l="l" t="t" r="r" b="b"/>
              <a:pathLst>
                <a:path w="2443634" h="670922">
                  <a:moveTo>
                    <a:pt x="0" y="0"/>
                  </a:moveTo>
                  <a:lnTo>
                    <a:pt x="2443634" y="0"/>
                  </a:lnTo>
                  <a:lnTo>
                    <a:pt x="2443634" y="670923"/>
                  </a:lnTo>
                  <a:lnTo>
                    <a:pt x="0" y="6709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9" name="Freeform 9"/>
            <p:cNvSpPr/>
            <p:nvPr/>
          </p:nvSpPr>
          <p:spPr>
            <a:xfrm>
              <a:off x="5660951" y="1727087"/>
              <a:ext cx="192198" cy="192198"/>
            </a:xfrm>
            <a:custGeom>
              <a:avLst/>
              <a:gdLst/>
              <a:ahLst/>
              <a:cxnLst/>
              <a:rect l="l" t="t" r="r" b="b"/>
              <a:pathLst>
                <a:path w="192198" h="192198">
                  <a:moveTo>
                    <a:pt x="0" y="0"/>
                  </a:moveTo>
                  <a:lnTo>
                    <a:pt x="192197" y="0"/>
                  </a:lnTo>
                  <a:lnTo>
                    <a:pt x="192197" y="192197"/>
                  </a:lnTo>
                  <a:lnTo>
                    <a:pt x="0" y="1921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a-DK"/>
            </a:p>
          </p:txBody>
        </p:sp>
        <p:sp>
          <p:nvSpPr>
            <p:cNvPr id="10" name="Freeform 10"/>
            <p:cNvSpPr/>
            <p:nvPr/>
          </p:nvSpPr>
          <p:spPr>
            <a:xfrm>
              <a:off x="6438253" y="3914222"/>
              <a:ext cx="192198" cy="192198"/>
            </a:xfrm>
            <a:custGeom>
              <a:avLst/>
              <a:gdLst/>
              <a:ahLst/>
              <a:cxnLst/>
              <a:rect l="l" t="t" r="r" b="b"/>
              <a:pathLst>
                <a:path w="192198" h="192198">
                  <a:moveTo>
                    <a:pt x="0" y="0"/>
                  </a:moveTo>
                  <a:lnTo>
                    <a:pt x="192198" y="0"/>
                  </a:lnTo>
                  <a:lnTo>
                    <a:pt x="192198" y="192198"/>
                  </a:lnTo>
                  <a:lnTo>
                    <a:pt x="0" y="1921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a-DK"/>
            </a:p>
          </p:txBody>
        </p:sp>
        <p:sp>
          <p:nvSpPr>
            <p:cNvPr id="11" name="Freeform 11"/>
            <p:cNvSpPr/>
            <p:nvPr/>
          </p:nvSpPr>
          <p:spPr>
            <a:xfrm>
              <a:off x="1906532" y="2612657"/>
              <a:ext cx="733507" cy="733507"/>
            </a:xfrm>
            <a:custGeom>
              <a:avLst/>
              <a:gdLst/>
              <a:ahLst/>
              <a:cxnLst/>
              <a:rect l="l" t="t" r="r" b="b"/>
              <a:pathLst>
                <a:path w="733507" h="733507">
                  <a:moveTo>
                    <a:pt x="0" y="0"/>
                  </a:moveTo>
                  <a:lnTo>
                    <a:pt x="733507" y="0"/>
                  </a:lnTo>
                  <a:lnTo>
                    <a:pt x="733507" y="733507"/>
                  </a:lnTo>
                  <a:lnTo>
                    <a:pt x="0" y="733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a-DK"/>
            </a:p>
          </p:txBody>
        </p:sp>
        <p:grpSp>
          <p:nvGrpSpPr>
            <p:cNvPr id="12" name="Group 12"/>
            <p:cNvGrpSpPr/>
            <p:nvPr/>
          </p:nvGrpSpPr>
          <p:grpSpPr>
            <a:xfrm>
              <a:off x="6238488" y="1023091"/>
              <a:ext cx="3856318" cy="575613"/>
              <a:chOff x="0" y="0"/>
              <a:chExt cx="794169" cy="118542"/>
            </a:xfrm>
          </p:grpSpPr>
          <p:sp>
            <p:nvSpPr>
              <p:cNvPr id="13" name="Freeform 13"/>
              <p:cNvSpPr/>
              <p:nvPr/>
            </p:nvSpPr>
            <p:spPr>
              <a:xfrm>
                <a:off x="0" y="0"/>
                <a:ext cx="794169" cy="118542"/>
              </a:xfrm>
              <a:custGeom>
                <a:avLst/>
                <a:gdLst/>
                <a:ahLst/>
                <a:cxnLst/>
                <a:rect l="l" t="t" r="r" b="b"/>
                <a:pathLst>
                  <a:path w="794169" h="118542">
                    <a:moveTo>
                      <a:pt x="0" y="0"/>
                    </a:moveTo>
                    <a:lnTo>
                      <a:pt x="794169" y="0"/>
                    </a:lnTo>
                    <a:lnTo>
                      <a:pt x="794169" y="118542"/>
                    </a:lnTo>
                    <a:lnTo>
                      <a:pt x="0" y="118542"/>
                    </a:lnTo>
                    <a:close/>
                  </a:path>
                </a:pathLst>
              </a:custGeom>
              <a:solidFill>
                <a:srgbClr val="93D1FA"/>
              </a:solidFill>
            </p:spPr>
            <p:txBody>
              <a:bodyPr/>
              <a:lstStyle/>
              <a:p>
                <a:endParaRPr lang="da-DK"/>
              </a:p>
            </p:txBody>
          </p:sp>
          <p:sp>
            <p:nvSpPr>
              <p:cNvPr id="14" name="TextBox 14"/>
              <p:cNvSpPr txBox="1"/>
              <p:nvPr/>
            </p:nvSpPr>
            <p:spPr>
              <a:xfrm>
                <a:off x="0" y="-19050"/>
                <a:ext cx="794169" cy="137592"/>
              </a:xfrm>
              <a:prstGeom prst="rect">
                <a:avLst/>
              </a:prstGeom>
            </p:spPr>
            <p:txBody>
              <a:bodyPr lIns="50800" tIns="50800" rIns="50800" bIns="50800" rtlCol="0" anchor="ctr"/>
              <a:lstStyle/>
              <a:p>
                <a:pPr algn="ctr">
                  <a:lnSpc>
                    <a:spcPts val="1446"/>
                  </a:lnSpc>
                </a:pPr>
                <a:endParaRPr/>
              </a:p>
            </p:txBody>
          </p:sp>
        </p:grpSp>
        <p:sp>
          <p:nvSpPr>
            <p:cNvPr id="15" name="Freeform 15"/>
            <p:cNvSpPr/>
            <p:nvPr/>
          </p:nvSpPr>
          <p:spPr>
            <a:xfrm>
              <a:off x="8443411" y="1411918"/>
              <a:ext cx="329605" cy="348620"/>
            </a:xfrm>
            <a:custGeom>
              <a:avLst/>
              <a:gdLst/>
              <a:ahLst/>
              <a:cxnLst/>
              <a:rect l="l" t="t" r="r" b="b"/>
              <a:pathLst>
                <a:path w="329605" h="348620">
                  <a:moveTo>
                    <a:pt x="0" y="0"/>
                  </a:moveTo>
                  <a:lnTo>
                    <a:pt x="329605" y="0"/>
                  </a:lnTo>
                  <a:lnTo>
                    <a:pt x="329605" y="348620"/>
                  </a:lnTo>
                  <a:lnTo>
                    <a:pt x="0" y="3486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sp>
          <p:nvSpPr>
            <p:cNvPr id="16" name="Freeform 16"/>
            <p:cNvSpPr/>
            <p:nvPr/>
          </p:nvSpPr>
          <p:spPr>
            <a:xfrm rot="-543434">
              <a:off x="6461568" y="1406676"/>
              <a:ext cx="655418" cy="270509"/>
            </a:xfrm>
            <a:custGeom>
              <a:avLst/>
              <a:gdLst/>
              <a:ahLst/>
              <a:cxnLst/>
              <a:rect l="l" t="t" r="r" b="b"/>
              <a:pathLst>
                <a:path w="655418" h="270509">
                  <a:moveTo>
                    <a:pt x="0" y="0"/>
                  </a:moveTo>
                  <a:lnTo>
                    <a:pt x="655418" y="0"/>
                  </a:lnTo>
                  <a:lnTo>
                    <a:pt x="655418" y="270509"/>
                  </a:lnTo>
                  <a:lnTo>
                    <a:pt x="0" y="2705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a-DK"/>
            </a:p>
          </p:txBody>
        </p:sp>
        <p:sp>
          <p:nvSpPr>
            <p:cNvPr id="17" name="Freeform 17"/>
            <p:cNvSpPr/>
            <p:nvPr/>
          </p:nvSpPr>
          <p:spPr>
            <a:xfrm>
              <a:off x="7526793" y="1444746"/>
              <a:ext cx="362556" cy="282341"/>
            </a:xfrm>
            <a:custGeom>
              <a:avLst/>
              <a:gdLst/>
              <a:ahLst/>
              <a:cxnLst/>
              <a:rect l="l" t="t" r="r" b="b"/>
              <a:pathLst>
                <a:path w="362556" h="282341">
                  <a:moveTo>
                    <a:pt x="0" y="0"/>
                  </a:moveTo>
                  <a:lnTo>
                    <a:pt x="362557" y="0"/>
                  </a:lnTo>
                  <a:lnTo>
                    <a:pt x="362557" y="282341"/>
                  </a:lnTo>
                  <a:lnTo>
                    <a:pt x="0" y="282341"/>
                  </a:lnTo>
                  <a:lnTo>
                    <a:pt x="0" y="0"/>
                  </a:lnTo>
                  <a:close/>
                </a:path>
              </a:pathLst>
            </a:custGeom>
            <a:blipFill>
              <a:blip r:embed="rId16"/>
              <a:stretch>
                <a:fillRect/>
              </a:stretch>
            </a:blipFill>
          </p:spPr>
          <p:txBody>
            <a:bodyPr/>
            <a:lstStyle/>
            <a:p>
              <a:endParaRPr lang="da-DK"/>
            </a:p>
          </p:txBody>
        </p:sp>
        <p:sp>
          <p:nvSpPr>
            <p:cNvPr id="18" name="Freeform 18"/>
            <p:cNvSpPr/>
            <p:nvPr/>
          </p:nvSpPr>
          <p:spPr>
            <a:xfrm rot="-543434">
              <a:off x="9579255" y="1325328"/>
              <a:ext cx="419600" cy="173180"/>
            </a:xfrm>
            <a:custGeom>
              <a:avLst/>
              <a:gdLst/>
              <a:ahLst/>
              <a:cxnLst/>
              <a:rect l="l" t="t" r="r" b="b"/>
              <a:pathLst>
                <a:path w="419600" h="173180">
                  <a:moveTo>
                    <a:pt x="0" y="0"/>
                  </a:moveTo>
                  <a:lnTo>
                    <a:pt x="419600" y="0"/>
                  </a:lnTo>
                  <a:lnTo>
                    <a:pt x="419600" y="173180"/>
                  </a:lnTo>
                  <a:lnTo>
                    <a:pt x="0" y="1731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a-DK"/>
            </a:p>
          </p:txBody>
        </p:sp>
        <p:sp>
          <p:nvSpPr>
            <p:cNvPr id="19" name="Freeform 19"/>
            <p:cNvSpPr/>
            <p:nvPr/>
          </p:nvSpPr>
          <p:spPr>
            <a:xfrm rot="475410" flipH="1">
              <a:off x="9181605" y="1378809"/>
              <a:ext cx="329104" cy="135830"/>
            </a:xfrm>
            <a:custGeom>
              <a:avLst/>
              <a:gdLst/>
              <a:ahLst/>
              <a:cxnLst/>
              <a:rect l="l" t="t" r="r" b="b"/>
              <a:pathLst>
                <a:path w="329104" h="135830">
                  <a:moveTo>
                    <a:pt x="329105" y="0"/>
                  </a:moveTo>
                  <a:lnTo>
                    <a:pt x="0" y="0"/>
                  </a:lnTo>
                  <a:lnTo>
                    <a:pt x="0" y="135830"/>
                  </a:lnTo>
                  <a:lnTo>
                    <a:pt x="329105" y="135830"/>
                  </a:lnTo>
                  <a:lnTo>
                    <a:pt x="329105"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a-DK"/>
            </a:p>
          </p:txBody>
        </p:sp>
        <p:sp>
          <p:nvSpPr>
            <p:cNvPr id="20" name="Freeform 20"/>
            <p:cNvSpPr/>
            <p:nvPr/>
          </p:nvSpPr>
          <p:spPr>
            <a:xfrm>
              <a:off x="9394384" y="1523317"/>
              <a:ext cx="248234" cy="193312"/>
            </a:xfrm>
            <a:custGeom>
              <a:avLst/>
              <a:gdLst/>
              <a:ahLst/>
              <a:cxnLst/>
              <a:rect l="l" t="t" r="r" b="b"/>
              <a:pathLst>
                <a:path w="248234" h="193312">
                  <a:moveTo>
                    <a:pt x="0" y="0"/>
                  </a:moveTo>
                  <a:lnTo>
                    <a:pt x="248234" y="0"/>
                  </a:lnTo>
                  <a:lnTo>
                    <a:pt x="248234" y="193312"/>
                  </a:lnTo>
                  <a:lnTo>
                    <a:pt x="0" y="193312"/>
                  </a:lnTo>
                  <a:lnTo>
                    <a:pt x="0" y="0"/>
                  </a:lnTo>
                  <a:close/>
                </a:path>
              </a:pathLst>
            </a:custGeom>
            <a:blipFill>
              <a:blip r:embed="rId16"/>
              <a:stretch>
                <a:fillRect/>
              </a:stretch>
            </a:blipFill>
          </p:spPr>
          <p:txBody>
            <a:bodyPr/>
            <a:lstStyle/>
            <a:p>
              <a:endParaRPr lang="da-DK"/>
            </a:p>
          </p:txBody>
        </p:sp>
        <p:sp>
          <p:nvSpPr>
            <p:cNvPr id="21" name="Freeform 21"/>
            <p:cNvSpPr/>
            <p:nvPr/>
          </p:nvSpPr>
          <p:spPr>
            <a:xfrm>
              <a:off x="2526916" y="734501"/>
              <a:ext cx="558879" cy="558879"/>
            </a:xfrm>
            <a:custGeom>
              <a:avLst/>
              <a:gdLst/>
              <a:ahLst/>
              <a:cxnLst/>
              <a:rect l="l" t="t" r="r" b="b"/>
              <a:pathLst>
                <a:path w="558879" h="558879">
                  <a:moveTo>
                    <a:pt x="0" y="0"/>
                  </a:moveTo>
                  <a:lnTo>
                    <a:pt x="558879" y="0"/>
                  </a:lnTo>
                  <a:lnTo>
                    <a:pt x="558879" y="558879"/>
                  </a:lnTo>
                  <a:lnTo>
                    <a:pt x="0" y="5588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da-DK"/>
            </a:p>
          </p:txBody>
        </p:sp>
        <p:sp>
          <p:nvSpPr>
            <p:cNvPr id="22" name="Freeform 22"/>
            <p:cNvSpPr/>
            <p:nvPr/>
          </p:nvSpPr>
          <p:spPr>
            <a:xfrm>
              <a:off x="2007821" y="3346164"/>
              <a:ext cx="933325" cy="241173"/>
            </a:xfrm>
            <a:custGeom>
              <a:avLst/>
              <a:gdLst/>
              <a:ahLst/>
              <a:cxnLst/>
              <a:rect l="l" t="t" r="r" b="b"/>
              <a:pathLst>
                <a:path w="933325" h="241173">
                  <a:moveTo>
                    <a:pt x="0" y="0"/>
                  </a:moveTo>
                  <a:lnTo>
                    <a:pt x="933326" y="0"/>
                  </a:lnTo>
                  <a:lnTo>
                    <a:pt x="933326" y="241173"/>
                  </a:lnTo>
                  <a:lnTo>
                    <a:pt x="0" y="241173"/>
                  </a:lnTo>
                  <a:lnTo>
                    <a:pt x="0" y="0"/>
                  </a:lnTo>
                  <a:close/>
                </a:path>
              </a:pathLst>
            </a:custGeom>
            <a:blipFill>
              <a:blip r:embed="rId2"/>
              <a:stretch>
                <a:fillRect l="-233271" t="-4224167" r="-774481" b="-561233"/>
              </a:stretch>
            </a:blipFill>
          </p:spPr>
          <p:txBody>
            <a:bodyPr/>
            <a:lstStyle/>
            <a:p>
              <a:endParaRPr lang="da-DK"/>
            </a:p>
          </p:txBody>
        </p:sp>
        <p:sp>
          <p:nvSpPr>
            <p:cNvPr id="23" name="Freeform 23"/>
            <p:cNvSpPr/>
            <p:nvPr/>
          </p:nvSpPr>
          <p:spPr>
            <a:xfrm>
              <a:off x="3397939" y="2369656"/>
              <a:ext cx="1084873" cy="272873"/>
            </a:xfrm>
            <a:custGeom>
              <a:avLst/>
              <a:gdLst/>
              <a:ahLst/>
              <a:cxnLst/>
              <a:rect l="l" t="t" r="r" b="b"/>
              <a:pathLst>
                <a:path w="1084873" h="272873">
                  <a:moveTo>
                    <a:pt x="0" y="0"/>
                  </a:moveTo>
                  <a:lnTo>
                    <a:pt x="1084873" y="0"/>
                  </a:lnTo>
                  <a:lnTo>
                    <a:pt x="1084873" y="272874"/>
                  </a:lnTo>
                  <a:lnTo>
                    <a:pt x="0" y="272874"/>
                  </a:lnTo>
                  <a:lnTo>
                    <a:pt x="0" y="0"/>
                  </a:lnTo>
                  <a:close/>
                </a:path>
              </a:pathLst>
            </a:custGeom>
            <a:blipFill>
              <a:blip r:embed="rId2"/>
              <a:stretch>
                <a:fillRect l="-314624" t="-3378241" r="-538384" b="-839608"/>
              </a:stretch>
            </a:blipFill>
          </p:spPr>
          <p:txBody>
            <a:bodyPr/>
            <a:lstStyle/>
            <a:p>
              <a:endParaRPr lang="da-DK"/>
            </a:p>
          </p:txBody>
        </p:sp>
        <p:sp>
          <p:nvSpPr>
            <p:cNvPr id="24" name="Freeform 24"/>
            <p:cNvSpPr/>
            <p:nvPr/>
          </p:nvSpPr>
          <p:spPr>
            <a:xfrm>
              <a:off x="4407236" y="1444746"/>
              <a:ext cx="821954" cy="291472"/>
            </a:xfrm>
            <a:custGeom>
              <a:avLst/>
              <a:gdLst/>
              <a:ahLst/>
              <a:cxnLst/>
              <a:rect l="l" t="t" r="r" b="b"/>
              <a:pathLst>
                <a:path w="821954" h="291472">
                  <a:moveTo>
                    <a:pt x="0" y="0"/>
                  </a:moveTo>
                  <a:lnTo>
                    <a:pt x="821954" y="0"/>
                  </a:lnTo>
                  <a:lnTo>
                    <a:pt x="821954" y="291472"/>
                  </a:lnTo>
                  <a:lnTo>
                    <a:pt x="0" y="291472"/>
                  </a:lnTo>
                  <a:lnTo>
                    <a:pt x="0" y="0"/>
                  </a:lnTo>
                  <a:close/>
                </a:path>
              </a:pathLst>
            </a:custGeom>
            <a:blipFill>
              <a:blip r:embed="rId2"/>
              <a:stretch>
                <a:fillRect l="-358089" t="-2845019" r="-799759" b="-1097318"/>
              </a:stretch>
            </a:blipFill>
          </p:spPr>
          <p:txBody>
            <a:bodyPr/>
            <a:lstStyle/>
            <a:p>
              <a:endParaRPr lang="da-DK"/>
            </a:p>
          </p:txBody>
        </p:sp>
        <p:sp>
          <p:nvSpPr>
            <p:cNvPr id="25" name="Freeform 25"/>
            <p:cNvSpPr/>
            <p:nvPr/>
          </p:nvSpPr>
          <p:spPr>
            <a:xfrm>
              <a:off x="2409653" y="1356774"/>
              <a:ext cx="804151" cy="263199"/>
            </a:xfrm>
            <a:custGeom>
              <a:avLst/>
              <a:gdLst/>
              <a:ahLst/>
              <a:cxnLst/>
              <a:rect l="l" t="t" r="r" b="b"/>
              <a:pathLst>
                <a:path w="804151" h="263199">
                  <a:moveTo>
                    <a:pt x="0" y="0"/>
                  </a:moveTo>
                  <a:lnTo>
                    <a:pt x="804151" y="0"/>
                  </a:lnTo>
                  <a:lnTo>
                    <a:pt x="804151" y="263199"/>
                  </a:lnTo>
                  <a:lnTo>
                    <a:pt x="0" y="263199"/>
                  </a:lnTo>
                  <a:lnTo>
                    <a:pt x="0" y="0"/>
                  </a:lnTo>
                  <a:close/>
                </a:path>
              </a:pathLst>
            </a:custGeom>
            <a:blipFill>
              <a:blip r:embed="rId2"/>
              <a:stretch>
                <a:fillRect l="-320808" t="-3238420" r="-920169" b="-1330626"/>
              </a:stretch>
            </a:blipFill>
          </p:spPr>
          <p:txBody>
            <a:bodyPr/>
            <a:lstStyle/>
            <a:p>
              <a:endParaRPr lang="da-DK"/>
            </a:p>
          </p:txBody>
        </p:sp>
        <p:sp>
          <p:nvSpPr>
            <p:cNvPr id="26" name="Freeform 26"/>
            <p:cNvSpPr/>
            <p:nvPr/>
          </p:nvSpPr>
          <p:spPr>
            <a:xfrm>
              <a:off x="2204175" y="426208"/>
              <a:ext cx="1193764" cy="1193764"/>
            </a:xfrm>
            <a:custGeom>
              <a:avLst/>
              <a:gdLst/>
              <a:ahLst/>
              <a:cxnLst/>
              <a:rect l="l" t="t" r="r" b="b"/>
              <a:pathLst>
                <a:path w="1193764" h="1193764">
                  <a:moveTo>
                    <a:pt x="0" y="0"/>
                  </a:moveTo>
                  <a:lnTo>
                    <a:pt x="1193764" y="0"/>
                  </a:lnTo>
                  <a:lnTo>
                    <a:pt x="1193764" y="1193765"/>
                  </a:lnTo>
                  <a:lnTo>
                    <a:pt x="0" y="1193765"/>
                  </a:lnTo>
                  <a:lnTo>
                    <a:pt x="0" y="0"/>
                  </a:lnTo>
                  <a:close/>
                </a:path>
              </a:pathLst>
            </a:custGeom>
            <a:blipFill>
              <a:blip r:embed="rId19"/>
              <a:stretch>
                <a:fillRect/>
              </a:stretch>
            </a:blipFill>
          </p:spPr>
          <p:txBody>
            <a:bodyPr/>
            <a:lstStyle/>
            <a:p>
              <a:endParaRPr lang="da-DK"/>
            </a:p>
          </p:txBody>
        </p:sp>
        <p:grpSp>
          <p:nvGrpSpPr>
            <p:cNvPr id="27" name="Group 27"/>
            <p:cNvGrpSpPr/>
            <p:nvPr/>
          </p:nvGrpSpPr>
          <p:grpSpPr>
            <a:xfrm>
              <a:off x="5597678" y="4106420"/>
              <a:ext cx="1191598" cy="225518"/>
              <a:chOff x="0" y="0"/>
              <a:chExt cx="245398" cy="46443"/>
            </a:xfrm>
          </p:grpSpPr>
          <p:sp>
            <p:nvSpPr>
              <p:cNvPr id="28" name="Freeform 28"/>
              <p:cNvSpPr/>
              <p:nvPr/>
            </p:nvSpPr>
            <p:spPr>
              <a:xfrm>
                <a:off x="0" y="0"/>
                <a:ext cx="245398" cy="46443"/>
              </a:xfrm>
              <a:custGeom>
                <a:avLst/>
                <a:gdLst/>
                <a:ahLst/>
                <a:cxnLst/>
                <a:rect l="l" t="t" r="r" b="b"/>
                <a:pathLst>
                  <a:path w="245398" h="46443">
                    <a:moveTo>
                      <a:pt x="0" y="0"/>
                    </a:moveTo>
                    <a:lnTo>
                      <a:pt x="245398" y="0"/>
                    </a:lnTo>
                    <a:lnTo>
                      <a:pt x="245398" y="46443"/>
                    </a:lnTo>
                    <a:lnTo>
                      <a:pt x="0" y="46443"/>
                    </a:lnTo>
                    <a:close/>
                  </a:path>
                </a:pathLst>
              </a:custGeom>
              <a:solidFill>
                <a:srgbClr val="000000"/>
              </a:solidFill>
            </p:spPr>
            <p:txBody>
              <a:bodyPr/>
              <a:lstStyle/>
              <a:p>
                <a:endParaRPr lang="da-DK"/>
              </a:p>
            </p:txBody>
          </p:sp>
          <p:sp>
            <p:nvSpPr>
              <p:cNvPr id="29" name="TextBox 29"/>
              <p:cNvSpPr txBox="1"/>
              <p:nvPr/>
            </p:nvSpPr>
            <p:spPr>
              <a:xfrm>
                <a:off x="0" y="-19050"/>
                <a:ext cx="245398" cy="65493"/>
              </a:xfrm>
              <a:prstGeom prst="rect">
                <a:avLst/>
              </a:prstGeom>
            </p:spPr>
            <p:txBody>
              <a:bodyPr lIns="50800" tIns="50800" rIns="50800" bIns="50800" rtlCol="0" anchor="ctr"/>
              <a:lstStyle/>
              <a:p>
                <a:pPr algn="ctr">
                  <a:lnSpc>
                    <a:spcPts val="1446"/>
                  </a:lnSpc>
                </a:pPr>
                <a:endParaRPr/>
              </a:p>
            </p:txBody>
          </p:sp>
        </p:grpSp>
        <p:sp>
          <p:nvSpPr>
            <p:cNvPr id="30" name="TextBox 30"/>
            <p:cNvSpPr txBox="1"/>
            <p:nvPr/>
          </p:nvSpPr>
          <p:spPr>
            <a:xfrm>
              <a:off x="1906532" y="3336639"/>
              <a:ext cx="733507" cy="134763"/>
            </a:xfrm>
            <a:prstGeom prst="rect">
              <a:avLst/>
            </a:prstGeom>
          </p:spPr>
          <p:txBody>
            <a:bodyPr lIns="0" tIns="0" rIns="0" bIns="0" rtlCol="0" anchor="t">
              <a:spAutoFit/>
            </a:bodyPr>
            <a:lstStyle/>
            <a:p>
              <a:pPr algn="ctr">
                <a:lnSpc>
                  <a:spcPts val="913"/>
                </a:lnSpc>
                <a:spcBef>
                  <a:spcPct val="0"/>
                </a:spcBef>
              </a:pPr>
              <a:r>
                <a:rPr lang="en-US" sz="652">
                  <a:solidFill>
                    <a:srgbClr val="FCFEFE"/>
                  </a:solidFill>
                  <a:latin typeface="Poppins Light"/>
                  <a:ea typeface="Poppins Light"/>
                  <a:cs typeface="Poppins Light"/>
                  <a:sym typeface="Poppins Light"/>
                </a:rPr>
                <a:t>Fuldmåne</a:t>
              </a:r>
            </a:p>
          </p:txBody>
        </p:sp>
        <p:sp>
          <p:nvSpPr>
            <p:cNvPr id="31" name="TextBox 31"/>
            <p:cNvSpPr txBox="1"/>
            <p:nvPr/>
          </p:nvSpPr>
          <p:spPr>
            <a:xfrm>
              <a:off x="3206868" y="2413720"/>
              <a:ext cx="733507" cy="134763"/>
            </a:xfrm>
            <a:prstGeom prst="rect">
              <a:avLst/>
            </a:prstGeom>
          </p:spPr>
          <p:txBody>
            <a:bodyPr lIns="0" tIns="0" rIns="0" bIns="0" rtlCol="0" anchor="t">
              <a:spAutoFit/>
            </a:bodyPr>
            <a:lstStyle/>
            <a:p>
              <a:pPr algn="ctr">
                <a:lnSpc>
                  <a:spcPts val="913"/>
                </a:lnSpc>
                <a:spcBef>
                  <a:spcPct val="0"/>
                </a:spcBef>
              </a:pPr>
              <a:r>
                <a:rPr lang="en-US" sz="652">
                  <a:solidFill>
                    <a:srgbClr val="000000"/>
                  </a:solidFill>
                  <a:latin typeface="Poppins Light"/>
                  <a:ea typeface="Poppins Light"/>
                  <a:cs typeface="Poppins Light"/>
                  <a:sym typeface="Poppins Light"/>
                </a:rPr>
                <a:t>Tusmørke</a:t>
              </a:r>
            </a:p>
          </p:txBody>
        </p:sp>
        <p:sp>
          <p:nvSpPr>
            <p:cNvPr id="32" name="Freeform 32"/>
            <p:cNvSpPr/>
            <p:nvPr/>
          </p:nvSpPr>
          <p:spPr>
            <a:xfrm>
              <a:off x="9825772" y="2169807"/>
              <a:ext cx="269033" cy="757351"/>
            </a:xfrm>
            <a:custGeom>
              <a:avLst/>
              <a:gdLst/>
              <a:ahLst/>
              <a:cxnLst/>
              <a:rect l="l" t="t" r="r" b="b"/>
              <a:pathLst>
                <a:path w="269033" h="757351">
                  <a:moveTo>
                    <a:pt x="0" y="0"/>
                  </a:moveTo>
                  <a:lnTo>
                    <a:pt x="269033" y="0"/>
                  </a:lnTo>
                  <a:lnTo>
                    <a:pt x="269033" y="757351"/>
                  </a:lnTo>
                  <a:lnTo>
                    <a:pt x="0" y="757351"/>
                  </a:lnTo>
                  <a:lnTo>
                    <a:pt x="0" y="0"/>
                  </a:lnTo>
                  <a:close/>
                </a:path>
              </a:pathLst>
            </a:custGeom>
            <a:blipFill>
              <a:blip r:embed="rId2"/>
              <a:stretch>
                <a:fillRect l="-3349888" t="-1192279" r="-393114" b="-263440"/>
              </a:stretch>
            </a:blipFill>
          </p:spPr>
          <p:txBody>
            <a:bodyPr/>
            <a:lstStyle/>
            <a:p>
              <a:endParaRPr lang="da-DK"/>
            </a:p>
          </p:txBody>
        </p:sp>
        <p:sp>
          <p:nvSpPr>
            <p:cNvPr id="33" name="Freeform 33"/>
            <p:cNvSpPr/>
            <p:nvPr/>
          </p:nvSpPr>
          <p:spPr>
            <a:xfrm>
              <a:off x="10009870" y="2369656"/>
              <a:ext cx="269033" cy="557502"/>
            </a:xfrm>
            <a:custGeom>
              <a:avLst/>
              <a:gdLst/>
              <a:ahLst/>
              <a:cxnLst/>
              <a:rect l="l" t="t" r="r" b="b"/>
              <a:pathLst>
                <a:path w="269033" h="557502">
                  <a:moveTo>
                    <a:pt x="0" y="0"/>
                  </a:moveTo>
                  <a:lnTo>
                    <a:pt x="269033" y="0"/>
                  </a:lnTo>
                  <a:lnTo>
                    <a:pt x="269033" y="557502"/>
                  </a:lnTo>
                  <a:lnTo>
                    <a:pt x="0" y="557502"/>
                  </a:lnTo>
                  <a:lnTo>
                    <a:pt x="0" y="0"/>
                  </a:lnTo>
                  <a:close/>
                </a:path>
              </a:pathLst>
            </a:custGeom>
            <a:blipFill>
              <a:blip r:embed="rId2"/>
              <a:stretch>
                <a:fillRect l="-3349888" t="-1666758" r="-393114" b="-346644"/>
              </a:stretch>
            </a:blipFill>
          </p:spPr>
          <p:txBody>
            <a:bodyPr/>
            <a:lstStyle/>
            <a:p>
              <a:endParaRPr lang="da-DK"/>
            </a:p>
          </p:txBody>
        </p:sp>
        <p:sp>
          <p:nvSpPr>
            <p:cNvPr id="34" name="Freeform 34"/>
            <p:cNvSpPr/>
            <p:nvPr/>
          </p:nvSpPr>
          <p:spPr>
            <a:xfrm>
              <a:off x="10261115" y="2369656"/>
              <a:ext cx="269033" cy="557502"/>
            </a:xfrm>
            <a:custGeom>
              <a:avLst/>
              <a:gdLst/>
              <a:ahLst/>
              <a:cxnLst/>
              <a:rect l="l" t="t" r="r" b="b"/>
              <a:pathLst>
                <a:path w="269033" h="557502">
                  <a:moveTo>
                    <a:pt x="0" y="0"/>
                  </a:moveTo>
                  <a:lnTo>
                    <a:pt x="269033" y="0"/>
                  </a:lnTo>
                  <a:lnTo>
                    <a:pt x="269033" y="557502"/>
                  </a:lnTo>
                  <a:lnTo>
                    <a:pt x="0" y="557502"/>
                  </a:lnTo>
                  <a:lnTo>
                    <a:pt x="0" y="0"/>
                  </a:lnTo>
                  <a:close/>
                </a:path>
              </a:pathLst>
            </a:custGeom>
            <a:blipFill>
              <a:blip r:embed="rId2"/>
              <a:stretch>
                <a:fillRect l="-3349888" t="-1666758" r="-393114" b="-346644"/>
              </a:stretch>
            </a:blipFill>
          </p:spPr>
          <p:txBody>
            <a:bodyPr/>
            <a:lstStyle/>
            <a:p>
              <a:endParaRPr lang="da-DK"/>
            </a:p>
          </p:txBody>
        </p:sp>
        <p:sp>
          <p:nvSpPr>
            <p:cNvPr id="35" name="TextBox 35"/>
            <p:cNvSpPr txBox="1"/>
            <p:nvPr/>
          </p:nvSpPr>
          <p:spPr>
            <a:xfrm rot="-5400000">
              <a:off x="217261" y="2502941"/>
              <a:ext cx="1578942" cy="219431"/>
            </a:xfrm>
            <a:prstGeom prst="rect">
              <a:avLst/>
            </a:prstGeom>
          </p:spPr>
          <p:txBody>
            <a:bodyPr lIns="0" tIns="0" rIns="0" bIns="0" rtlCol="0" anchor="t">
              <a:spAutoFit/>
            </a:bodyPr>
            <a:lstStyle/>
            <a:p>
              <a:pPr algn="r">
                <a:lnSpc>
                  <a:spcPts val="1461"/>
                </a:lnSpc>
                <a:spcBef>
                  <a:spcPct val="0"/>
                </a:spcBef>
              </a:pPr>
              <a:r>
                <a:rPr lang="en-US" sz="1044">
                  <a:solidFill>
                    <a:srgbClr val="18343F"/>
                  </a:solidFill>
                  <a:latin typeface="Poppins Light"/>
                  <a:ea typeface="Poppins Light"/>
                  <a:cs typeface="Poppins Light"/>
                  <a:sym typeface="Poppins Light"/>
                </a:rPr>
                <a:t>Illuminance (Lux)</a:t>
              </a:r>
            </a:p>
          </p:txBody>
        </p:sp>
        <p:sp>
          <p:nvSpPr>
            <p:cNvPr id="36" name="TextBox 36"/>
            <p:cNvSpPr txBox="1"/>
            <p:nvPr/>
          </p:nvSpPr>
          <p:spPr>
            <a:xfrm>
              <a:off x="1016257" y="846257"/>
              <a:ext cx="726824" cy="3260163"/>
            </a:xfrm>
            <a:prstGeom prst="rect">
              <a:avLst/>
            </a:prstGeom>
          </p:spPr>
          <p:txBody>
            <a:bodyPr lIns="0" tIns="0" rIns="0" bIns="0" rtlCol="0" anchor="t">
              <a:spAutoFit/>
            </a:bodyPr>
            <a:lstStyle/>
            <a:p>
              <a:pPr algn="r">
                <a:lnSpc>
                  <a:spcPts val="1461"/>
                </a:lnSpc>
              </a:pPr>
              <a:r>
                <a:rPr lang="en-US" sz="1044">
                  <a:solidFill>
                    <a:srgbClr val="18343F"/>
                  </a:solidFill>
                  <a:latin typeface="Poppins Light"/>
                  <a:ea typeface="Poppins Light"/>
                  <a:cs typeface="Poppins Light"/>
                  <a:sym typeface="Poppins Light"/>
                </a:rPr>
                <a:t>120.000</a:t>
              </a:r>
            </a:p>
            <a:p>
              <a:pPr algn="r">
                <a:lnSpc>
                  <a:spcPts val="1461"/>
                </a:lnSpc>
              </a:pPr>
              <a:endParaRPr lang="en-US" sz="1044">
                <a:solidFill>
                  <a:srgbClr val="18343F"/>
                </a:solidFill>
                <a:latin typeface="Poppins Light"/>
                <a:ea typeface="Poppins Light"/>
                <a:cs typeface="Poppins Light"/>
                <a:sym typeface="Poppins Light"/>
              </a:endParaRPr>
            </a:p>
            <a:p>
              <a:pPr algn="r">
                <a:lnSpc>
                  <a:spcPts val="2009"/>
                </a:lnSpc>
              </a:pPr>
              <a:endParaRPr lang="en-US" sz="1044">
                <a:solidFill>
                  <a:srgbClr val="18343F"/>
                </a:solidFill>
                <a:latin typeface="Poppins Light"/>
                <a:ea typeface="Poppins Light"/>
                <a:cs typeface="Poppins Light"/>
                <a:sym typeface="Poppins Light"/>
              </a:endParaRPr>
            </a:p>
            <a:p>
              <a:pPr algn="r">
                <a:lnSpc>
                  <a:spcPts val="1461"/>
                </a:lnSpc>
              </a:pPr>
              <a:r>
                <a:rPr lang="en-US" sz="1044">
                  <a:solidFill>
                    <a:srgbClr val="18343F"/>
                  </a:solidFill>
                  <a:latin typeface="Poppins Light"/>
                  <a:ea typeface="Poppins Light"/>
                  <a:cs typeface="Poppins Light"/>
                  <a:sym typeface="Poppins Light"/>
                </a:rPr>
                <a:t>800</a:t>
              </a:r>
            </a:p>
            <a:p>
              <a:pPr algn="r">
                <a:lnSpc>
                  <a:spcPts val="1461"/>
                </a:lnSpc>
              </a:pPr>
              <a:endParaRPr lang="en-US" sz="1044">
                <a:solidFill>
                  <a:srgbClr val="18343F"/>
                </a:solidFill>
                <a:latin typeface="Poppins Light"/>
                <a:ea typeface="Poppins Light"/>
                <a:cs typeface="Poppins Light"/>
                <a:sym typeface="Poppins Light"/>
              </a:endParaRPr>
            </a:p>
            <a:p>
              <a:pPr algn="r">
                <a:lnSpc>
                  <a:spcPts val="1461"/>
                </a:lnSpc>
              </a:pPr>
              <a:endParaRPr lang="en-US" sz="1044">
                <a:solidFill>
                  <a:srgbClr val="18343F"/>
                </a:solidFill>
                <a:latin typeface="Poppins Light"/>
                <a:ea typeface="Poppins Light"/>
                <a:cs typeface="Poppins Light"/>
                <a:sym typeface="Poppins Light"/>
              </a:endParaRPr>
            </a:p>
            <a:p>
              <a:pPr algn="r">
                <a:lnSpc>
                  <a:spcPts val="548"/>
                </a:lnSpc>
              </a:pPr>
              <a:endParaRPr lang="en-US" sz="1044">
                <a:solidFill>
                  <a:srgbClr val="18343F"/>
                </a:solidFill>
                <a:latin typeface="Poppins Light"/>
                <a:ea typeface="Poppins Light"/>
                <a:cs typeface="Poppins Light"/>
                <a:sym typeface="Poppins Light"/>
              </a:endParaRPr>
            </a:p>
            <a:p>
              <a:pPr algn="r">
                <a:lnSpc>
                  <a:spcPts val="548"/>
                </a:lnSpc>
              </a:pPr>
              <a:endParaRPr lang="en-US" sz="1044">
                <a:solidFill>
                  <a:srgbClr val="18343F"/>
                </a:solidFill>
                <a:latin typeface="Poppins Light"/>
                <a:ea typeface="Poppins Light"/>
                <a:cs typeface="Poppins Light"/>
                <a:sym typeface="Poppins Light"/>
              </a:endParaRPr>
            </a:p>
            <a:p>
              <a:pPr algn="r">
                <a:lnSpc>
                  <a:spcPts val="548"/>
                </a:lnSpc>
              </a:pPr>
              <a:endParaRPr lang="en-US" sz="1044">
                <a:solidFill>
                  <a:srgbClr val="18343F"/>
                </a:solidFill>
                <a:latin typeface="Poppins Light"/>
                <a:ea typeface="Poppins Light"/>
                <a:cs typeface="Poppins Light"/>
                <a:sym typeface="Poppins Light"/>
              </a:endParaRPr>
            </a:p>
            <a:p>
              <a:pPr algn="r">
                <a:lnSpc>
                  <a:spcPts val="1461"/>
                </a:lnSpc>
              </a:pPr>
              <a:endParaRPr lang="en-US" sz="1044">
                <a:solidFill>
                  <a:srgbClr val="18343F"/>
                </a:solidFill>
                <a:latin typeface="Poppins Light"/>
                <a:ea typeface="Poppins Light"/>
                <a:cs typeface="Poppins Light"/>
                <a:sym typeface="Poppins Light"/>
              </a:endParaRPr>
            </a:p>
            <a:p>
              <a:pPr algn="r">
                <a:lnSpc>
                  <a:spcPts val="1461"/>
                </a:lnSpc>
              </a:pPr>
              <a:r>
                <a:rPr lang="en-US" sz="1044">
                  <a:solidFill>
                    <a:srgbClr val="18343F"/>
                  </a:solidFill>
                  <a:latin typeface="Poppins Light"/>
                  <a:ea typeface="Poppins Light"/>
                  <a:cs typeface="Poppins Light"/>
                  <a:sym typeface="Poppins Light"/>
                </a:rPr>
                <a:t>0.3</a:t>
              </a:r>
            </a:p>
            <a:p>
              <a:pPr algn="r">
                <a:lnSpc>
                  <a:spcPts val="1461"/>
                </a:lnSpc>
              </a:pPr>
              <a:endParaRPr lang="en-US" sz="1044">
                <a:solidFill>
                  <a:srgbClr val="18343F"/>
                </a:solidFill>
                <a:latin typeface="Poppins Light"/>
                <a:ea typeface="Poppins Light"/>
                <a:cs typeface="Poppins Light"/>
                <a:sym typeface="Poppins Light"/>
              </a:endParaRPr>
            </a:p>
            <a:p>
              <a:pPr algn="r">
                <a:lnSpc>
                  <a:spcPts val="1461"/>
                </a:lnSpc>
              </a:pPr>
              <a:endParaRPr lang="en-US" sz="1044">
                <a:solidFill>
                  <a:srgbClr val="18343F"/>
                </a:solidFill>
                <a:latin typeface="Poppins Light"/>
                <a:ea typeface="Poppins Light"/>
                <a:cs typeface="Poppins Light"/>
                <a:sym typeface="Poppins Light"/>
              </a:endParaRPr>
            </a:p>
            <a:p>
              <a:pPr algn="r">
                <a:lnSpc>
                  <a:spcPts val="1461"/>
                </a:lnSpc>
              </a:pPr>
              <a:endParaRPr lang="en-US" sz="1044">
                <a:solidFill>
                  <a:srgbClr val="18343F"/>
                </a:solidFill>
                <a:latin typeface="Poppins Light"/>
                <a:ea typeface="Poppins Light"/>
                <a:cs typeface="Poppins Light"/>
                <a:sym typeface="Poppins Light"/>
              </a:endParaRPr>
            </a:p>
            <a:p>
              <a:pPr algn="r">
                <a:lnSpc>
                  <a:spcPts val="1461"/>
                </a:lnSpc>
                <a:spcBef>
                  <a:spcPct val="0"/>
                </a:spcBef>
              </a:pPr>
              <a:r>
                <a:rPr lang="en-US" sz="1044">
                  <a:solidFill>
                    <a:srgbClr val="18343F"/>
                  </a:solidFill>
                  <a:latin typeface="Poppins Light"/>
                  <a:ea typeface="Poppins Light"/>
                  <a:cs typeface="Poppins Light"/>
                  <a:sym typeface="Poppins Light"/>
                </a:rPr>
                <a:t>0.001</a:t>
              </a:r>
            </a:p>
          </p:txBody>
        </p:sp>
        <p:sp>
          <p:nvSpPr>
            <p:cNvPr id="37" name="TextBox 37"/>
            <p:cNvSpPr txBox="1"/>
            <p:nvPr/>
          </p:nvSpPr>
          <p:spPr>
            <a:xfrm>
              <a:off x="3085795" y="4511469"/>
              <a:ext cx="6482445" cy="219431"/>
            </a:xfrm>
            <a:prstGeom prst="rect">
              <a:avLst/>
            </a:prstGeom>
          </p:spPr>
          <p:txBody>
            <a:bodyPr lIns="0" tIns="0" rIns="0" bIns="0" rtlCol="0" anchor="t">
              <a:spAutoFit/>
            </a:bodyPr>
            <a:lstStyle/>
            <a:p>
              <a:pPr algn="just">
                <a:lnSpc>
                  <a:spcPts val="1461"/>
                </a:lnSpc>
                <a:spcBef>
                  <a:spcPct val="0"/>
                </a:spcBef>
              </a:pPr>
              <a:r>
                <a:rPr lang="en-US" sz="1044">
                  <a:solidFill>
                    <a:srgbClr val="18343F"/>
                  </a:solidFill>
                  <a:latin typeface="Poppins Light"/>
                  <a:ea typeface="Poppins Light"/>
                  <a:cs typeface="Poppins Light"/>
                  <a:sym typeface="Poppins Light"/>
                </a:rPr>
                <a:t>Højde Vinkel                                                                  ALAN Grænseværdi</a:t>
              </a:r>
            </a:p>
          </p:txBody>
        </p:sp>
        <p:sp>
          <p:nvSpPr>
            <p:cNvPr id="38" name="TextBox 38"/>
            <p:cNvSpPr txBox="1"/>
            <p:nvPr/>
          </p:nvSpPr>
          <p:spPr>
            <a:xfrm>
              <a:off x="6534352" y="1155793"/>
              <a:ext cx="485848" cy="119241"/>
            </a:xfrm>
            <a:prstGeom prst="rect">
              <a:avLst/>
            </a:prstGeom>
          </p:spPr>
          <p:txBody>
            <a:bodyPr lIns="0" tIns="0" rIns="0" bIns="0" rtlCol="0" anchor="t">
              <a:spAutoFit/>
            </a:bodyPr>
            <a:lstStyle/>
            <a:p>
              <a:pPr algn="just">
                <a:lnSpc>
                  <a:spcPts val="730"/>
                </a:lnSpc>
                <a:spcBef>
                  <a:spcPct val="0"/>
                </a:spcBef>
              </a:pPr>
              <a:r>
                <a:rPr lang="en-US" sz="522">
                  <a:solidFill>
                    <a:srgbClr val="000000"/>
                  </a:solidFill>
                  <a:latin typeface="Poppins Light"/>
                  <a:ea typeface="Poppins Light"/>
                  <a:cs typeface="Poppins Light"/>
                  <a:sym typeface="Poppins Light"/>
                </a:rPr>
                <a:t>Melatonin</a:t>
              </a:r>
            </a:p>
          </p:txBody>
        </p:sp>
        <p:sp>
          <p:nvSpPr>
            <p:cNvPr id="39" name="TextBox 39"/>
            <p:cNvSpPr txBox="1"/>
            <p:nvPr/>
          </p:nvSpPr>
          <p:spPr>
            <a:xfrm>
              <a:off x="7465148" y="1155793"/>
              <a:ext cx="485848" cy="119241"/>
            </a:xfrm>
            <a:prstGeom prst="rect">
              <a:avLst/>
            </a:prstGeom>
          </p:spPr>
          <p:txBody>
            <a:bodyPr lIns="0" tIns="0" rIns="0" bIns="0" rtlCol="0" anchor="t">
              <a:spAutoFit/>
            </a:bodyPr>
            <a:lstStyle/>
            <a:p>
              <a:pPr algn="ctr">
                <a:lnSpc>
                  <a:spcPts val="730"/>
                </a:lnSpc>
                <a:spcBef>
                  <a:spcPct val="0"/>
                </a:spcBef>
              </a:pPr>
              <a:r>
                <a:rPr lang="en-US" sz="522">
                  <a:solidFill>
                    <a:srgbClr val="000000"/>
                  </a:solidFill>
                  <a:latin typeface="Poppins Light"/>
                  <a:ea typeface="Poppins Light"/>
                  <a:cs typeface="Poppins Light"/>
                  <a:sym typeface="Poppins Light"/>
                </a:rPr>
                <a:t>DVM</a:t>
              </a:r>
            </a:p>
          </p:txBody>
        </p:sp>
        <p:sp>
          <p:nvSpPr>
            <p:cNvPr id="40" name="TextBox 40"/>
            <p:cNvSpPr txBox="1"/>
            <p:nvPr/>
          </p:nvSpPr>
          <p:spPr>
            <a:xfrm>
              <a:off x="8365290" y="1096857"/>
              <a:ext cx="485848" cy="237112"/>
            </a:xfrm>
            <a:prstGeom prst="rect">
              <a:avLst/>
            </a:prstGeom>
          </p:spPr>
          <p:txBody>
            <a:bodyPr lIns="0" tIns="0" rIns="0" bIns="0" rtlCol="0" anchor="t">
              <a:spAutoFit/>
            </a:bodyPr>
            <a:lstStyle/>
            <a:p>
              <a:pPr algn="ctr">
                <a:lnSpc>
                  <a:spcPts val="730"/>
                </a:lnSpc>
              </a:pPr>
              <a:r>
                <a:rPr lang="en-US" sz="522">
                  <a:solidFill>
                    <a:srgbClr val="000000"/>
                  </a:solidFill>
                  <a:latin typeface="Poppins Light"/>
                  <a:ea typeface="Poppins Light"/>
                  <a:cs typeface="Poppins Light"/>
                  <a:sym typeface="Poppins Light"/>
                </a:rPr>
                <a:t>Photo</a:t>
              </a:r>
            </a:p>
            <a:p>
              <a:pPr algn="ctr">
                <a:lnSpc>
                  <a:spcPts val="730"/>
                </a:lnSpc>
                <a:spcBef>
                  <a:spcPct val="0"/>
                </a:spcBef>
              </a:pPr>
              <a:r>
                <a:rPr lang="en-US" sz="522">
                  <a:solidFill>
                    <a:srgbClr val="000000"/>
                  </a:solidFill>
                  <a:latin typeface="Poppins Light"/>
                  <a:ea typeface="Poppins Light"/>
                  <a:cs typeface="Poppins Light"/>
                  <a:sym typeface="Poppins Light"/>
                </a:rPr>
                <a:t>Physiologi</a:t>
              </a:r>
            </a:p>
          </p:txBody>
        </p:sp>
        <p:sp>
          <p:nvSpPr>
            <p:cNvPr id="41" name="TextBox 41"/>
            <p:cNvSpPr txBox="1"/>
            <p:nvPr/>
          </p:nvSpPr>
          <p:spPr>
            <a:xfrm>
              <a:off x="8937766" y="1046762"/>
              <a:ext cx="1260948" cy="237112"/>
            </a:xfrm>
            <a:prstGeom prst="rect">
              <a:avLst/>
            </a:prstGeom>
          </p:spPr>
          <p:txBody>
            <a:bodyPr lIns="0" tIns="0" rIns="0" bIns="0" rtlCol="0" anchor="t">
              <a:spAutoFit/>
            </a:bodyPr>
            <a:lstStyle/>
            <a:p>
              <a:pPr algn="ctr">
                <a:lnSpc>
                  <a:spcPts val="730"/>
                </a:lnSpc>
              </a:pPr>
              <a:r>
                <a:rPr lang="en-US" sz="522">
                  <a:solidFill>
                    <a:srgbClr val="000000"/>
                  </a:solidFill>
                  <a:latin typeface="Poppins Light"/>
                  <a:ea typeface="Poppins Light"/>
                  <a:cs typeface="Poppins Light"/>
                  <a:sym typeface="Poppins Light"/>
                </a:rPr>
                <a:t>Arts-</a:t>
              </a:r>
            </a:p>
            <a:p>
              <a:pPr algn="ctr">
                <a:lnSpc>
                  <a:spcPts val="730"/>
                </a:lnSpc>
                <a:spcBef>
                  <a:spcPct val="0"/>
                </a:spcBef>
              </a:pPr>
              <a:r>
                <a:rPr lang="en-US" sz="522">
                  <a:solidFill>
                    <a:srgbClr val="000000"/>
                  </a:solidFill>
                  <a:latin typeface="Poppins Light"/>
                  <a:ea typeface="Poppins Light"/>
                  <a:cs typeface="Poppins Light"/>
                  <a:sym typeface="Poppins Light"/>
                </a:rPr>
                <a:t>Fællesskabs-struktur</a:t>
              </a:r>
            </a:p>
          </p:txBody>
        </p:sp>
        <p:sp>
          <p:nvSpPr>
            <p:cNvPr id="42" name="TextBox 42"/>
            <p:cNvSpPr txBox="1"/>
            <p:nvPr/>
          </p:nvSpPr>
          <p:spPr>
            <a:xfrm>
              <a:off x="4451460" y="1547829"/>
              <a:ext cx="733507" cy="134763"/>
            </a:xfrm>
            <a:prstGeom prst="rect">
              <a:avLst/>
            </a:prstGeom>
          </p:spPr>
          <p:txBody>
            <a:bodyPr lIns="0" tIns="0" rIns="0" bIns="0" rtlCol="0" anchor="t">
              <a:spAutoFit/>
            </a:bodyPr>
            <a:lstStyle/>
            <a:p>
              <a:pPr algn="ctr">
                <a:lnSpc>
                  <a:spcPts val="913"/>
                </a:lnSpc>
                <a:spcBef>
                  <a:spcPct val="0"/>
                </a:spcBef>
              </a:pPr>
              <a:r>
                <a:rPr lang="en-US" sz="652">
                  <a:solidFill>
                    <a:srgbClr val="002147"/>
                  </a:solidFill>
                  <a:latin typeface="Poppins Light"/>
                  <a:ea typeface="Poppins Light"/>
                  <a:cs typeface="Poppins Light"/>
                  <a:sym typeface="Poppins Light"/>
                </a:rPr>
                <a:t>Solnedgang</a:t>
              </a:r>
            </a:p>
          </p:txBody>
        </p:sp>
        <p:sp>
          <p:nvSpPr>
            <p:cNvPr id="43" name="TextBox 43"/>
            <p:cNvSpPr txBox="1"/>
            <p:nvPr/>
          </p:nvSpPr>
          <p:spPr>
            <a:xfrm>
              <a:off x="2463721" y="1518338"/>
              <a:ext cx="733507" cy="134763"/>
            </a:xfrm>
            <a:prstGeom prst="rect">
              <a:avLst/>
            </a:prstGeom>
          </p:spPr>
          <p:txBody>
            <a:bodyPr lIns="0" tIns="0" rIns="0" bIns="0" rtlCol="0" anchor="t">
              <a:spAutoFit/>
            </a:bodyPr>
            <a:lstStyle/>
            <a:p>
              <a:pPr algn="ctr">
                <a:lnSpc>
                  <a:spcPts val="913"/>
                </a:lnSpc>
                <a:spcBef>
                  <a:spcPct val="0"/>
                </a:spcBef>
              </a:pPr>
              <a:r>
                <a:rPr lang="en-US" sz="652">
                  <a:solidFill>
                    <a:srgbClr val="002147"/>
                  </a:solidFill>
                  <a:latin typeface="Poppins Light"/>
                  <a:ea typeface="Poppins Light"/>
                  <a:cs typeface="Poppins Light"/>
                  <a:sym typeface="Poppins Light"/>
                </a:rPr>
                <a:t>Dagslys</a:t>
              </a:r>
            </a:p>
          </p:txBody>
        </p:sp>
        <p:sp>
          <p:nvSpPr>
            <p:cNvPr id="44" name="TextBox 44"/>
            <p:cNvSpPr txBox="1"/>
            <p:nvPr/>
          </p:nvSpPr>
          <p:spPr>
            <a:xfrm>
              <a:off x="5593510" y="4096895"/>
              <a:ext cx="733507" cy="134763"/>
            </a:xfrm>
            <a:prstGeom prst="rect">
              <a:avLst/>
            </a:prstGeom>
          </p:spPr>
          <p:txBody>
            <a:bodyPr lIns="0" tIns="0" rIns="0" bIns="0" rtlCol="0" anchor="t">
              <a:spAutoFit/>
            </a:bodyPr>
            <a:lstStyle/>
            <a:p>
              <a:pPr algn="ctr">
                <a:lnSpc>
                  <a:spcPts val="913"/>
                </a:lnSpc>
                <a:spcBef>
                  <a:spcPct val="0"/>
                </a:spcBef>
              </a:pPr>
              <a:r>
                <a:rPr lang="en-US" sz="652">
                  <a:solidFill>
                    <a:srgbClr val="FCFEFE"/>
                  </a:solidFill>
                  <a:latin typeface="Poppins Light"/>
                  <a:ea typeface="Poppins Light"/>
                  <a:cs typeface="Poppins Light"/>
                  <a:sym typeface="Poppins Light"/>
                </a:rPr>
                <a:t>Stjerneklart</a:t>
              </a:r>
            </a:p>
          </p:txBody>
        </p:sp>
        <p:sp>
          <p:nvSpPr>
            <p:cNvPr id="45" name="TextBox 45"/>
            <p:cNvSpPr txBox="1"/>
            <p:nvPr/>
          </p:nvSpPr>
          <p:spPr>
            <a:xfrm>
              <a:off x="9935790" y="2529433"/>
              <a:ext cx="650650" cy="239592"/>
            </a:xfrm>
            <a:prstGeom prst="rect">
              <a:avLst/>
            </a:prstGeom>
          </p:spPr>
          <p:txBody>
            <a:bodyPr lIns="0" tIns="0" rIns="0" bIns="0" rtlCol="0" anchor="t">
              <a:spAutoFit/>
            </a:bodyPr>
            <a:lstStyle/>
            <a:p>
              <a:pPr algn="ctr">
                <a:lnSpc>
                  <a:spcPts val="739"/>
                </a:lnSpc>
              </a:pPr>
              <a:r>
                <a:rPr lang="en-US" sz="528">
                  <a:solidFill>
                    <a:srgbClr val="FFFFFF"/>
                  </a:solidFill>
                  <a:latin typeface="Poppins Light"/>
                  <a:ea typeface="Poppins Light"/>
                  <a:cs typeface="Poppins Light"/>
                  <a:sym typeface="Poppins Light"/>
                </a:rPr>
                <a:t>Direkte</a:t>
              </a:r>
            </a:p>
            <a:p>
              <a:pPr algn="ctr">
                <a:lnSpc>
                  <a:spcPts val="739"/>
                </a:lnSpc>
                <a:spcBef>
                  <a:spcPct val="0"/>
                </a:spcBef>
              </a:pPr>
              <a:r>
                <a:rPr lang="en-US" sz="528">
                  <a:solidFill>
                    <a:srgbClr val="FFFFFF"/>
                  </a:solidFill>
                  <a:latin typeface="Poppins Light"/>
                  <a:ea typeface="Poppins Light"/>
                  <a:cs typeface="Poppins Light"/>
                  <a:sym typeface="Poppins Light"/>
                </a:rPr>
                <a:t>Lysudsendelse</a:t>
              </a:r>
            </a:p>
          </p:txBody>
        </p:sp>
      </p:grpSp>
      <p:sp>
        <p:nvSpPr>
          <p:cNvPr id="46" name="TextBox 46"/>
          <p:cNvSpPr txBox="1"/>
          <p:nvPr/>
        </p:nvSpPr>
        <p:spPr>
          <a:xfrm>
            <a:off x="854544" y="3854040"/>
            <a:ext cx="7416175" cy="5194936"/>
          </a:xfrm>
          <a:prstGeom prst="rect">
            <a:avLst/>
          </a:prstGeom>
        </p:spPr>
        <p:txBody>
          <a:bodyPr lIns="0" tIns="0" rIns="0" bIns="0" rtlCol="0" anchor="t">
            <a:spAutoFit/>
          </a:bodyPr>
          <a:lstStyle/>
          <a:p>
            <a:pPr marL="453385" lvl="1" indent="-226693" algn="l">
              <a:lnSpc>
                <a:spcPts val="2939"/>
              </a:lnSpc>
              <a:buFont typeface="Arial"/>
              <a:buChar char="•"/>
            </a:pPr>
            <a:r>
              <a:rPr lang="en-US" sz="2099">
                <a:solidFill>
                  <a:srgbClr val="F7F7F7"/>
                </a:solidFill>
                <a:latin typeface="Inter"/>
                <a:ea typeface="Inter"/>
                <a:cs typeface="Inter"/>
                <a:sym typeface="Inter"/>
              </a:rPr>
              <a:t>Udendørsbelysning fra hvide led, viser dosis-afhængig påvirkning af melatonin hos nataktive fisk. </a:t>
            </a:r>
          </a:p>
          <a:p>
            <a:pPr algn="l">
              <a:lnSpc>
                <a:spcPts val="2939"/>
              </a:lnSpc>
            </a:pPr>
            <a:endParaRPr lang="en-US" sz="2099">
              <a:solidFill>
                <a:srgbClr val="F7F7F7"/>
              </a:solidFill>
              <a:latin typeface="Inter"/>
              <a:ea typeface="Inter"/>
              <a:cs typeface="Inter"/>
              <a:sym typeface="Inter"/>
            </a:endParaRPr>
          </a:p>
          <a:p>
            <a:pPr marL="453385" lvl="1" indent="-226693" algn="l">
              <a:lnSpc>
                <a:spcPts val="2939"/>
              </a:lnSpc>
              <a:buFont typeface="Arial"/>
              <a:buChar char="•"/>
            </a:pPr>
            <a:r>
              <a:rPr lang="en-US" sz="2099">
                <a:solidFill>
                  <a:srgbClr val="F7F7F7"/>
                </a:solidFill>
                <a:latin typeface="Inter"/>
                <a:ea typeface="Inter"/>
                <a:cs typeface="Inter"/>
                <a:sym typeface="Inter"/>
              </a:rPr>
              <a:t>ALAN kan påvirke døgnrytmesystemet helt ned til 0.01-1 lux) (Grubisic, M. et al. 2019)</a:t>
            </a:r>
          </a:p>
          <a:p>
            <a:pPr algn="l">
              <a:lnSpc>
                <a:spcPts val="2939"/>
              </a:lnSpc>
            </a:pPr>
            <a:endParaRPr lang="en-US" sz="2099">
              <a:solidFill>
                <a:srgbClr val="F7F7F7"/>
              </a:solidFill>
              <a:latin typeface="Inter"/>
              <a:ea typeface="Inter"/>
              <a:cs typeface="Inter"/>
              <a:sym typeface="Inter"/>
            </a:endParaRPr>
          </a:p>
          <a:p>
            <a:pPr marL="453385" lvl="1" indent="-226693" algn="l">
              <a:lnSpc>
                <a:spcPts val="2939"/>
              </a:lnSpc>
              <a:buFont typeface="Arial"/>
              <a:buChar char="•"/>
            </a:pPr>
            <a:r>
              <a:rPr lang="en-US" sz="2099">
                <a:solidFill>
                  <a:srgbClr val="F7F7F7"/>
                </a:solidFill>
                <a:latin typeface="Inter"/>
                <a:ea typeface="Inter"/>
                <a:cs typeface="Inter"/>
                <a:sym typeface="Inter"/>
              </a:rPr>
              <a:t>Plankton kan holdes nede og påvirke lokale økosystemer af fiskebestande, også fra Sky-glow.</a:t>
            </a:r>
          </a:p>
          <a:p>
            <a:pPr algn="l">
              <a:lnSpc>
                <a:spcPts val="2939"/>
              </a:lnSpc>
            </a:pPr>
            <a:endParaRPr lang="en-US" sz="2099">
              <a:solidFill>
                <a:srgbClr val="F7F7F7"/>
              </a:solidFill>
              <a:latin typeface="Inter"/>
              <a:ea typeface="Inter"/>
              <a:cs typeface="Inter"/>
              <a:sym typeface="Inter"/>
            </a:endParaRPr>
          </a:p>
          <a:p>
            <a:pPr marL="453385" lvl="1" indent="-226693" algn="l">
              <a:lnSpc>
                <a:spcPts val="2939"/>
              </a:lnSpc>
              <a:buFont typeface="Arial"/>
              <a:buChar char="•"/>
            </a:pPr>
            <a:r>
              <a:rPr lang="en-US" sz="2099">
                <a:solidFill>
                  <a:srgbClr val="F7F7F7"/>
                </a:solidFill>
                <a:latin typeface="Inter"/>
                <a:ea typeface="Inter"/>
                <a:cs typeface="Inter"/>
                <a:sym typeface="Inter"/>
              </a:rPr>
              <a:t>Lys kan virke som en barriere hos fisk og eks. gøre det svært for unglaks at spotte rovdyr i områder uden for oplyste områder.</a:t>
            </a:r>
          </a:p>
          <a:p>
            <a:pPr algn="l">
              <a:lnSpc>
                <a:spcPts val="2939"/>
              </a:lnSpc>
            </a:pPr>
            <a:endParaRPr lang="en-US" sz="2099">
              <a:solidFill>
                <a:srgbClr val="F7F7F7"/>
              </a:solidFill>
              <a:latin typeface="Inter"/>
              <a:ea typeface="Inter"/>
              <a:cs typeface="Inter"/>
              <a:sym typeface="Inter"/>
            </a:endParaRPr>
          </a:p>
          <a:p>
            <a:pPr algn="l">
              <a:lnSpc>
                <a:spcPts val="2939"/>
              </a:lnSpc>
            </a:pPr>
            <a:endParaRPr lang="en-US" sz="2099">
              <a:solidFill>
                <a:srgbClr val="F7F7F7"/>
              </a:solidFill>
              <a:latin typeface="Inter"/>
              <a:ea typeface="Inter"/>
              <a:cs typeface="Inter"/>
              <a:sym typeface="Inter"/>
            </a:endParaRPr>
          </a:p>
        </p:txBody>
      </p:sp>
      <p:grpSp>
        <p:nvGrpSpPr>
          <p:cNvPr id="47" name="Group 47"/>
          <p:cNvGrpSpPr/>
          <p:nvPr/>
        </p:nvGrpSpPr>
        <p:grpSpPr>
          <a:xfrm>
            <a:off x="8784121" y="8101119"/>
            <a:ext cx="8870447" cy="1826624"/>
            <a:chOff x="0" y="0"/>
            <a:chExt cx="2336249" cy="481086"/>
          </a:xfrm>
        </p:grpSpPr>
        <p:sp>
          <p:nvSpPr>
            <p:cNvPr id="48" name="Freeform 48"/>
            <p:cNvSpPr/>
            <p:nvPr/>
          </p:nvSpPr>
          <p:spPr>
            <a:xfrm>
              <a:off x="0" y="0"/>
              <a:ext cx="2336249" cy="481086"/>
            </a:xfrm>
            <a:custGeom>
              <a:avLst/>
              <a:gdLst/>
              <a:ahLst/>
              <a:cxnLst/>
              <a:rect l="l" t="t" r="r" b="b"/>
              <a:pathLst>
                <a:path w="2336249" h="481086">
                  <a:moveTo>
                    <a:pt x="0" y="0"/>
                  </a:moveTo>
                  <a:lnTo>
                    <a:pt x="2336249" y="0"/>
                  </a:lnTo>
                  <a:lnTo>
                    <a:pt x="2336249" y="481086"/>
                  </a:lnTo>
                  <a:lnTo>
                    <a:pt x="0" y="481086"/>
                  </a:lnTo>
                  <a:close/>
                </a:path>
              </a:pathLst>
            </a:custGeom>
            <a:solidFill>
              <a:srgbClr val="0056A8"/>
            </a:solidFill>
          </p:spPr>
          <p:txBody>
            <a:bodyPr/>
            <a:lstStyle/>
            <a:p>
              <a:endParaRPr lang="da-DK"/>
            </a:p>
          </p:txBody>
        </p:sp>
        <p:sp>
          <p:nvSpPr>
            <p:cNvPr id="49" name="TextBox 49"/>
            <p:cNvSpPr txBox="1"/>
            <p:nvPr/>
          </p:nvSpPr>
          <p:spPr>
            <a:xfrm>
              <a:off x="0" y="-38100"/>
              <a:ext cx="2336249" cy="519186"/>
            </a:xfrm>
            <a:prstGeom prst="rect">
              <a:avLst/>
            </a:prstGeom>
          </p:spPr>
          <p:txBody>
            <a:bodyPr lIns="50800" tIns="50800" rIns="50800" bIns="50800" rtlCol="0" anchor="ctr"/>
            <a:lstStyle/>
            <a:p>
              <a:pPr algn="ctr">
                <a:lnSpc>
                  <a:spcPts val="2659"/>
                </a:lnSpc>
              </a:pPr>
              <a:endParaRPr/>
            </a:p>
          </p:txBody>
        </p:sp>
      </p:grpSp>
      <p:sp>
        <p:nvSpPr>
          <p:cNvPr id="50" name="Freeform 50"/>
          <p:cNvSpPr/>
          <p:nvPr/>
        </p:nvSpPr>
        <p:spPr>
          <a:xfrm>
            <a:off x="16232497" y="8501029"/>
            <a:ext cx="1026803" cy="1026803"/>
          </a:xfrm>
          <a:custGeom>
            <a:avLst/>
            <a:gdLst/>
            <a:ahLst/>
            <a:cxnLst/>
            <a:rect l="l" t="t" r="r" b="b"/>
            <a:pathLst>
              <a:path w="1026803" h="1026803">
                <a:moveTo>
                  <a:pt x="0" y="0"/>
                </a:moveTo>
                <a:lnTo>
                  <a:pt x="1026803" y="0"/>
                </a:lnTo>
                <a:lnTo>
                  <a:pt x="1026803" y="1026803"/>
                </a:lnTo>
                <a:lnTo>
                  <a:pt x="0" y="102680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da-DK"/>
          </a:p>
        </p:txBody>
      </p:sp>
      <p:grpSp>
        <p:nvGrpSpPr>
          <p:cNvPr id="51" name="Group 51"/>
          <p:cNvGrpSpPr/>
          <p:nvPr/>
        </p:nvGrpSpPr>
        <p:grpSpPr>
          <a:xfrm>
            <a:off x="0" y="0"/>
            <a:ext cx="18288000" cy="3278684"/>
            <a:chOff x="0" y="0"/>
            <a:chExt cx="4816593" cy="863522"/>
          </a:xfrm>
        </p:grpSpPr>
        <p:sp>
          <p:nvSpPr>
            <p:cNvPr id="52" name="Freeform 52"/>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53" name="TextBox 53"/>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54" name="TextBox 54"/>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9.</a:t>
            </a:r>
          </a:p>
        </p:txBody>
      </p:sp>
      <p:sp>
        <p:nvSpPr>
          <p:cNvPr id="55" name="TextBox 55"/>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56" name="TextBox 56"/>
          <p:cNvSpPr txBox="1"/>
          <p:nvPr/>
        </p:nvSpPr>
        <p:spPr>
          <a:xfrm>
            <a:off x="1038225" y="1824791"/>
            <a:ext cx="14225324" cy="860425"/>
          </a:xfrm>
          <a:prstGeom prst="rect">
            <a:avLst/>
          </a:prstGeom>
        </p:spPr>
        <p:txBody>
          <a:bodyPr lIns="0" tIns="0" rIns="0" bIns="0" rtlCol="0" anchor="t">
            <a:spAutoFit/>
          </a:bodyPr>
          <a:lstStyle/>
          <a:p>
            <a:pPr algn="l">
              <a:lnSpc>
                <a:spcPts val="3499"/>
              </a:lnSpc>
              <a:spcBef>
                <a:spcPct val="0"/>
              </a:spcBef>
            </a:pPr>
            <a:r>
              <a:rPr lang="en-US" sz="2499">
                <a:solidFill>
                  <a:srgbClr val="0056A8"/>
                </a:solidFill>
                <a:latin typeface="Inter"/>
                <a:ea typeface="Inter"/>
                <a:cs typeface="Inter"/>
                <a:sym typeface="Inter"/>
              </a:rPr>
              <a:t>BELYSNING AF HAV, FLODER VANDLØB OG BRORER IFM. VAND BØR UDVISE FORSIGTIGHED IFM. MED BELYSNING AF VANDOVERFLADEN.</a:t>
            </a:r>
          </a:p>
        </p:txBody>
      </p:sp>
      <p:sp>
        <p:nvSpPr>
          <p:cNvPr id="57" name="TextBox 57"/>
          <p:cNvSpPr txBox="1"/>
          <p:nvPr/>
        </p:nvSpPr>
        <p:spPr>
          <a:xfrm>
            <a:off x="1028700" y="1000125"/>
            <a:ext cx="12960149"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FISK OG HAVDYR</a:t>
            </a:r>
          </a:p>
        </p:txBody>
      </p:sp>
      <p:sp>
        <p:nvSpPr>
          <p:cNvPr id="58" name="TextBox 58"/>
          <p:cNvSpPr txBox="1"/>
          <p:nvPr/>
        </p:nvSpPr>
        <p:spPr>
          <a:xfrm>
            <a:off x="9321661" y="8261003"/>
            <a:ext cx="6910836" cy="1564005"/>
          </a:xfrm>
          <a:prstGeom prst="rect">
            <a:avLst/>
          </a:prstGeom>
        </p:spPr>
        <p:txBody>
          <a:bodyPr lIns="0" tIns="0" rIns="0" bIns="0" rtlCol="0" anchor="t">
            <a:spAutoFit/>
          </a:bodyPr>
          <a:lstStyle/>
          <a:p>
            <a:pPr algn="l">
              <a:lnSpc>
                <a:spcPts val="2520"/>
              </a:lnSpc>
            </a:pPr>
            <a:r>
              <a:rPr lang="en-US" sz="1800">
                <a:solidFill>
                  <a:srgbClr val="FFFFFF"/>
                </a:solidFill>
                <a:latin typeface="Inter"/>
                <a:ea typeface="Inter"/>
                <a:cs typeface="Inter"/>
                <a:sym typeface="Inter"/>
              </a:rPr>
              <a:t>Tiltag:</a:t>
            </a:r>
          </a:p>
          <a:p>
            <a:pPr marL="388620" lvl="1" indent="-194310" algn="l">
              <a:lnSpc>
                <a:spcPts val="2520"/>
              </a:lnSpc>
              <a:buFont typeface="Arial"/>
              <a:buChar char="•"/>
            </a:pPr>
            <a:r>
              <a:rPr lang="en-US" sz="1800">
                <a:solidFill>
                  <a:srgbClr val="FFFFFF"/>
                </a:solidFill>
                <a:latin typeface="Inter"/>
                <a:ea typeface="Inter"/>
                <a:cs typeface="Inter"/>
                <a:sym typeface="Inter"/>
              </a:rPr>
              <a:t>Afskærmning/ ULR</a:t>
            </a:r>
          </a:p>
          <a:p>
            <a:pPr marL="388620" lvl="1" indent="-194310" algn="l">
              <a:lnSpc>
                <a:spcPts val="2520"/>
              </a:lnSpc>
              <a:buFont typeface="Arial"/>
              <a:buChar char="•"/>
            </a:pPr>
            <a:r>
              <a:rPr lang="en-US" sz="1800">
                <a:solidFill>
                  <a:srgbClr val="FFFFFF"/>
                </a:solidFill>
                <a:latin typeface="Inter"/>
                <a:ea typeface="Inter"/>
                <a:cs typeface="Inter"/>
                <a:sym typeface="Inter"/>
              </a:rPr>
              <a:t>Styring og sensorer, dæmp/ Sluk</a:t>
            </a:r>
          </a:p>
          <a:p>
            <a:pPr marL="388620" lvl="1" indent="-194310" algn="l">
              <a:lnSpc>
                <a:spcPts val="2520"/>
              </a:lnSpc>
              <a:buFont typeface="Arial"/>
              <a:buChar char="•"/>
            </a:pPr>
            <a:r>
              <a:rPr lang="en-US" sz="1800">
                <a:solidFill>
                  <a:srgbClr val="FFFFFF"/>
                </a:solidFill>
                <a:latin typeface="Inter"/>
                <a:ea typeface="Inter"/>
                <a:cs typeface="Inter"/>
                <a:sym typeface="Inter"/>
              </a:rPr>
              <a:t>Reducer kortspektret lys (G-index)</a:t>
            </a:r>
          </a:p>
          <a:p>
            <a:pPr algn="l">
              <a:lnSpc>
                <a:spcPts val="2520"/>
              </a:lnSpc>
            </a:pPr>
            <a:endParaRPr lang="en-US" sz="1800">
              <a:solidFill>
                <a:srgbClr val="FFFFFF"/>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E3E3F"/>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722739" y="2731938"/>
            <a:ext cx="6597777" cy="8026193"/>
            <a:chOff x="0" y="0"/>
            <a:chExt cx="2220707" cy="2701489"/>
          </a:xfrm>
        </p:grpSpPr>
        <p:sp>
          <p:nvSpPr>
            <p:cNvPr id="3" name="Freeform 3"/>
            <p:cNvSpPr/>
            <p:nvPr/>
          </p:nvSpPr>
          <p:spPr>
            <a:xfrm>
              <a:off x="0" y="0"/>
              <a:ext cx="2220707" cy="2701489"/>
            </a:xfrm>
            <a:custGeom>
              <a:avLst/>
              <a:gdLst/>
              <a:ahLst/>
              <a:cxnLst/>
              <a:rect l="l" t="t" r="r" b="b"/>
              <a:pathLst>
                <a:path w="2220707" h="2701489">
                  <a:moveTo>
                    <a:pt x="0" y="0"/>
                  </a:moveTo>
                  <a:lnTo>
                    <a:pt x="2220707" y="0"/>
                  </a:lnTo>
                  <a:lnTo>
                    <a:pt x="2220707" y="2701489"/>
                  </a:lnTo>
                  <a:lnTo>
                    <a:pt x="0" y="2701489"/>
                  </a:lnTo>
                  <a:close/>
                </a:path>
              </a:pathLst>
            </a:custGeom>
            <a:solidFill>
              <a:srgbClr val="333333"/>
            </a:solidFill>
          </p:spPr>
          <p:txBody>
            <a:bodyPr/>
            <a:lstStyle/>
            <a:p>
              <a:endParaRPr lang="da-DK"/>
            </a:p>
          </p:txBody>
        </p:sp>
        <p:sp>
          <p:nvSpPr>
            <p:cNvPr id="4" name="TextBox 4"/>
            <p:cNvSpPr txBox="1"/>
            <p:nvPr/>
          </p:nvSpPr>
          <p:spPr>
            <a:xfrm>
              <a:off x="0" y="-38100"/>
              <a:ext cx="2220707" cy="2739589"/>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949017" y="6697549"/>
            <a:ext cx="6371246" cy="164615"/>
          </a:xfrm>
          <a:prstGeom prst="rect">
            <a:avLst/>
          </a:prstGeom>
        </p:spPr>
        <p:txBody>
          <a:bodyPr lIns="0" tIns="0" rIns="0" bIns="0" rtlCol="0" anchor="t">
            <a:spAutoFit/>
          </a:bodyPr>
          <a:lstStyle/>
          <a:p>
            <a:pPr algn="l">
              <a:lnSpc>
                <a:spcPts val="1359"/>
              </a:lnSpc>
              <a:spcBef>
                <a:spcPct val="0"/>
              </a:spcBef>
            </a:pPr>
            <a:r>
              <a:rPr lang="en-US" sz="970">
                <a:solidFill>
                  <a:srgbClr val="FFFFFF"/>
                </a:solidFill>
                <a:latin typeface="Poppins Light"/>
                <a:ea typeface="Poppins Light"/>
                <a:cs typeface="Poppins Light"/>
                <a:sym typeface="Poppins Light"/>
              </a:rPr>
              <a:t> ALAN adskiller også flyvekorridorer og kommunikationsruter mellem jagt-områder og habitater (216).</a:t>
            </a:r>
          </a:p>
        </p:txBody>
      </p:sp>
      <p:grpSp>
        <p:nvGrpSpPr>
          <p:cNvPr id="6" name="Group 6"/>
          <p:cNvGrpSpPr/>
          <p:nvPr/>
        </p:nvGrpSpPr>
        <p:grpSpPr>
          <a:xfrm>
            <a:off x="10857581" y="7072131"/>
            <a:ext cx="6554119" cy="2627343"/>
            <a:chOff x="0" y="0"/>
            <a:chExt cx="8738825" cy="3503124"/>
          </a:xfrm>
        </p:grpSpPr>
        <p:grpSp>
          <p:nvGrpSpPr>
            <p:cNvPr id="7" name="Group 7"/>
            <p:cNvGrpSpPr/>
            <p:nvPr/>
          </p:nvGrpSpPr>
          <p:grpSpPr>
            <a:xfrm>
              <a:off x="245412" y="0"/>
              <a:ext cx="8149750" cy="3496112"/>
              <a:chOff x="0" y="0"/>
              <a:chExt cx="2191790" cy="940243"/>
            </a:xfrm>
          </p:grpSpPr>
          <p:sp>
            <p:nvSpPr>
              <p:cNvPr id="8" name="Freeform 8"/>
              <p:cNvSpPr/>
              <p:nvPr/>
            </p:nvSpPr>
            <p:spPr>
              <a:xfrm>
                <a:off x="0" y="0"/>
                <a:ext cx="2191790" cy="940243"/>
              </a:xfrm>
              <a:custGeom>
                <a:avLst/>
                <a:gdLst/>
                <a:ahLst/>
                <a:cxnLst/>
                <a:rect l="l" t="t" r="r" b="b"/>
                <a:pathLst>
                  <a:path w="2191790" h="940243">
                    <a:moveTo>
                      <a:pt x="0" y="0"/>
                    </a:moveTo>
                    <a:lnTo>
                      <a:pt x="2191790" y="0"/>
                    </a:lnTo>
                    <a:lnTo>
                      <a:pt x="2191790" y="940243"/>
                    </a:lnTo>
                    <a:lnTo>
                      <a:pt x="0" y="940243"/>
                    </a:lnTo>
                    <a:close/>
                  </a:path>
                </a:pathLst>
              </a:custGeom>
              <a:solidFill>
                <a:srgbClr val="F7F7F7"/>
              </a:solidFill>
            </p:spPr>
            <p:txBody>
              <a:bodyPr/>
              <a:lstStyle/>
              <a:p>
                <a:endParaRPr lang="da-DK"/>
              </a:p>
            </p:txBody>
          </p:sp>
          <p:sp>
            <p:nvSpPr>
              <p:cNvPr id="9" name="TextBox 9"/>
              <p:cNvSpPr txBox="1"/>
              <p:nvPr/>
            </p:nvSpPr>
            <p:spPr>
              <a:xfrm>
                <a:off x="0" y="-19050"/>
                <a:ext cx="2191790" cy="959293"/>
              </a:xfrm>
              <a:prstGeom prst="rect">
                <a:avLst/>
              </a:prstGeom>
            </p:spPr>
            <p:txBody>
              <a:bodyPr lIns="50213" tIns="50213" rIns="50213" bIns="50213" rtlCol="0" anchor="ctr"/>
              <a:lstStyle/>
              <a:p>
                <a:pPr algn="ctr">
                  <a:lnSpc>
                    <a:spcPts val="1446"/>
                  </a:lnSpc>
                </a:pPr>
                <a:endParaRPr/>
              </a:p>
            </p:txBody>
          </p:sp>
        </p:grpSp>
        <p:sp>
          <p:nvSpPr>
            <p:cNvPr id="10" name="Freeform 10"/>
            <p:cNvSpPr/>
            <p:nvPr/>
          </p:nvSpPr>
          <p:spPr>
            <a:xfrm rot="5400000">
              <a:off x="4696486" y="762491"/>
              <a:ext cx="1490923" cy="1490923"/>
            </a:xfrm>
            <a:custGeom>
              <a:avLst/>
              <a:gdLst/>
              <a:ahLst/>
              <a:cxnLst/>
              <a:rect l="l" t="t" r="r" b="b"/>
              <a:pathLst>
                <a:path w="1490923" h="1490923">
                  <a:moveTo>
                    <a:pt x="0" y="0"/>
                  </a:moveTo>
                  <a:lnTo>
                    <a:pt x="1490923" y="0"/>
                  </a:lnTo>
                  <a:lnTo>
                    <a:pt x="1490923" y="1490924"/>
                  </a:lnTo>
                  <a:lnTo>
                    <a:pt x="0" y="1490924"/>
                  </a:lnTo>
                  <a:lnTo>
                    <a:pt x="0" y="0"/>
                  </a:lnTo>
                  <a:close/>
                </a:path>
              </a:pathLst>
            </a:custGeom>
            <a:blipFill>
              <a:blip r:embed="rId2"/>
              <a:stretch>
                <a:fillRect/>
              </a:stretch>
            </a:blipFill>
          </p:spPr>
          <p:txBody>
            <a:bodyPr/>
            <a:lstStyle/>
            <a:p>
              <a:endParaRPr lang="da-DK"/>
            </a:p>
          </p:txBody>
        </p:sp>
        <p:sp>
          <p:nvSpPr>
            <p:cNvPr id="11" name="Freeform 11"/>
            <p:cNvSpPr/>
            <p:nvPr/>
          </p:nvSpPr>
          <p:spPr>
            <a:xfrm rot="5400000">
              <a:off x="6182771" y="762491"/>
              <a:ext cx="1490923" cy="1490923"/>
            </a:xfrm>
            <a:custGeom>
              <a:avLst/>
              <a:gdLst/>
              <a:ahLst/>
              <a:cxnLst/>
              <a:rect l="l" t="t" r="r" b="b"/>
              <a:pathLst>
                <a:path w="1490923" h="1490923">
                  <a:moveTo>
                    <a:pt x="0" y="0"/>
                  </a:moveTo>
                  <a:lnTo>
                    <a:pt x="1490923" y="0"/>
                  </a:lnTo>
                  <a:lnTo>
                    <a:pt x="1490923" y="1490924"/>
                  </a:lnTo>
                  <a:lnTo>
                    <a:pt x="0" y="1490924"/>
                  </a:lnTo>
                  <a:lnTo>
                    <a:pt x="0" y="0"/>
                  </a:lnTo>
                  <a:close/>
                </a:path>
              </a:pathLst>
            </a:custGeom>
            <a:blipFill>
              <a:blip r:embed="rId2"/>
              <a:stretch>
                <a:fillRect/>
              </a:stretch>
            </a:blipFill>
          </p:spPr>
          <p:txBody>
            <a:bodyPr/>
            <a:lstStyle/>
            <a:p>
              <a:endParaRPr lang="da-DK"/>
            </a:p>
          </p:txBody>
        </p:sp>
        <p:sp>
          <p:nvSpPr>
            <p:cNvPr id="12" name="Freeform 12"/>
            <p:cNvSpPr/>
            <p:nvPr/>
          </p:nvSpPr>
          <p:spPr>
            <a:xfrm>
              <a:off x="0" y="1745333"/>
              <a:ext cx="1750779" cy="1750779"/>
            </a:xfrm>
            <a:custGeom>
              <a:avLst/>
              <a:gdLst/>
              <a:ahLst/>
              <a:cxnLst/>
              <a:rect l="l" t="t" r="r" b="b"/>
              <a:pathLst>
                <a:path w="1750779" h="1750779">
                  <a:moveTo>
                    <a:pt x="0" y="0"/>
                  </a:moveTo>
                  <a:lnTo>
                    <a:pt x="1750779" y="0"/>
                  </a:lnTo>
                  <a:lnTo>
                    <a:pt x="1750779" y="1750779"/>
                  </a:lnTo>
                  <a:lnTo>
                    <a:pt x="0" y="1750779"/>
                  </a:lnTo>
                  <a:lnTo>
                    <a:pt x="0" y="0"/>
                  </a:lnTo>
                  <a:close/>
                </a:path>
              </a:pathLst>
            </a:custGeom>
            <a:blipFill>
              <a:blip r:embed="rId2"/>
              <a:stretch>
                <a:fillRect/>
              </a:stretch>
            </a:blipFill>
          </p:spPr>
          <p:txBody>
            <a:bodyPr/>
            <a:lstStyle/>
            <a:p>
              <a:endParaRPr lang="da-DK"/>
            </a:p>
          </p:txBody>
        </p:sp>
        <p:sp>
          <p:nvSpPr>
            <p:cNvPr id="13" name="Freeform 13"/>
            <p:cNvSpPr/>
            <p:nvPr/>
          </p:nvSpPr>
          <p:spPr>
            <a:xfrm>
              <a:off x="0" y="12697"/>
              <a:ext cx="1750779" cy="1750779"/>
            </a:xfrm>
            <a:custGeom>
              <a:avLst/>
              <a:gdLst/>
              <a:ahLst/>
              <a:cxnLst/>
              <a:rect l="l" t="t" r="r" b="b"/>
              <a:pathLst>
                <a:path w="1750779" h="1750779">
                  <a:moveTo>
                    <a:pt x="0" y="0"/>
                  </a:moveTo>
                  <a:lnTo>
                    <a:pt x="1750779" y="0"/>
                  </a:lnTo>
                  <a:lnTo>
                    <a:pt x="1750779" y="1750779"/>
                  </a:lnTo>
                  <a:lnTo>
                    <a:pt x="0" y="1750779"/>
                  </a:lnTo>
                  <a:lnTo>
                    <a:pt x="0" y="0"/>
                  </a:lnTo>
                  <a:close/>
                </a:path>
              </a:pathLst>
            </a:custGeom>
            <a:blipFill>
              <a:blip r:embed="rId2"/>
              <a:stretch>
                <a:fillRect/>
              </a:stretch>
            </a:blipFill>
          </p:spPr>
          <p:txBody>
            <a:bodyPr/>
            <a:lstStyle/>
            <a:p>
              <a:endParaRPr lang="da-DK"/>
            </a:p>
          </p:txBody>
        </p:sp>
        <p:sp>
          <p:nvSpPr>
            <p:cNvPr id="14" name="Freeform 14"/>
            <p:cNvSpPr/>
            <p:nvPr/>
          </p:nvSpPr>
          <p:spPr>
            <a:xfrm>
              <a:off x="6297608" y="158708"/>
              <a:ext cx="635217" cy="539244"/>
            </a:xfrm>
            <a:custGeom>
              <a:avLst/>
              <a:gdLst/>
              <a:ahLst/>
              <a:cxnLst/>
              <a:rect l="l" t="t" r="r" b="b"/>
              <a:pathLst>
                <a:path w="635217" h="539244">
                  <a:moveTo>
                    <a:pt x="0" y="0"/>
                  </a:moveTo>
                  <a:lnTo>
                    <a:pt x="635217" y="0"/>
                  </a:lnTo>
                  <a:lnTo>
                    <a:pt x="635217" y="539245"/>
                  </a:lnTo>
                  <a:lnTo>
                    <a:pt x="0" y="539245"/>
                  </a:lnTo>
                  <a:lnTo>
                    <a:pt x="0" y="0"/>
                  </a:lnTo>
                  <a:close/>
                </a:path>
              </a:pathLst>
            </a:custGeom>
            <a:blipFill>
              <a:blip r:embed="rId3"/>
              <a:stretch>
                <a:fillRect/>
              </a:stretch>
            </a:blipFill>
          </p:spPr>
          <p:txBody>
            <a:bodyPr/>
            <a:lstStyle/>
            <a:p>
              <a:endParaRPr lang="da-DK"/>
            </a:p>
          </p:txBody>
        </p:sp>
        <p:sp>
          <p:nvSpPr>
            <p:cNvPr id="15" name="Freeform 15"/>
            <p:cNvSpPr/>
            <p:nvPr/>
          </p:nvSpPr>
          <p:spPr>
            <a:xfrm rot="5400000">
              <a:off x="-205379" y="557657"/>
              <a:ext cx="1161288" cy="259706"/>
            </a:xfrm>
            <a:custGeom>
              <a:avLst/>
              <a:gdLst/>
              <a:ahLst/>
              <a:cxnLst/>
              <a:rect l="l" t="t" r="r" b="b"/>
              <a:pathLst>
                <a:path w="1161288" h="259706">
                  <a:moveTo>
                    <a:pt x="0" y="0"/>
                  </a:moveTo>
                  <a:lnTo>
                    <a:pt x="1161288" y="0"/>
                  </a:lnTo>
                  <a:lnTo>
                    <a:pt x="1161288" y="259706"/>
                  </a:lnTo>
                  <a:lnTo>
                    <a:pt x="0" y="259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6" name="Freeform 16"/>
            <p:cNvSpPr/>
            <p:nvPr/>
          </p:nvSpPr>
          <p:spPr>
            <a:xfrm rot="5400000">
              <a:off x="-205379" y="1672299"/>
              <a:ext cx="1161288" cy="259706"/>
            </a:xfrm>
            <a:custGeom>
              <a:avLst/>
              <a:gdLst/>
              <a:ahLst/>
              <a:cxnLst/>
              <a:rect l="l" t="t" r="r" b="b"/>
              <a:pathLst>
                <a:path w="1161288" h="259706">
                  <a:moveTo>
                    <a:pt x="0" y="0"/>
                  </a:moveTo>
                  <a:lnTo>
                    <a:pt x="1161288" y="0"/>
                  </a:lnTo>
                  <a:lnTo>
                    <a:pt x="1161288" y="259707"/>
                  </a:lnTo>
                  <a:lnTo>
                    <a:pt x="0" y="2597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7" name="Freeform 17"/>
            <p:cNvSpPr/>
            <p:nvPr/>
          </p:nvSpPr>
          <p:spPr>
            <a:xfrm rot="5400000">
              <a:off x="-205379" y="2785615"/>
              <a:ext cx="1161288" cy="259706"/>
            </a:xfrm>
            <a:custGeom>
              <a:avLst/>
              <a:gdLst/>
              <a:ahLst/>
              <a:cxnLst/>
              <a:rect l="l" t="t" r="r" b="b"/>
              <a:pathLst>
                <a:path w="1161288" h="259706">
                  <a:moveTo>
                    <a:pt x="0" y="0"/>
                  </a:moveTo>
                  <a:lnTo>
                    <a:pt x="1161288" y="0"/>
                  </a:lnTo>
                  <a:lnTo>
                    <a:pt x="1161288" y="259706"/>
                  </a:lnTo>
                  <a:lnTo>
                    <a:pt x="0" y="259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8" name="Freeform 18"/>
            <p:cNvSpPr/>
            <p:nvPr/>
          </p:nvSpPr>
          <p:spPr>
            <a:xfrm rot="5400000">
              <a:off x="7674892" y="544960"/>
              <a:ext cx="1161288" cy="259706"/>
            </a:xfrm>
            <a:custGeom>
              <a:avLst/>
              <a:gdLst/>
              <a:ahLst/>
              <a:cxnLst/>
              <a:rect l="l" t="t" r="r" b="b"/>
              <a:pathLst>
                <a:path w="1161288" h="259706">
                  <a:moveTo>
                    <a:pt x="0" y="0"/>
                  </a:moveTo>
                  <a:lnTo>
                    <a:pt x="1161288" y="0"/>
                  </a:lnTo>
                  <a:lnTo>
                    <a:pt x="1161288" y="259707"/>
                  </a:lnTo>
                  <a:lnTo>
                    <a:pt x="0" y="2597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9" name="Freeform 19"/>
            <p:cNvSpPr/>
            <p:nvPr/>
          </p:nvSpPr>
          <p:spPr>
            <a:xfrm rot="5400000">
              <a:off x="7674892" y="1672299"/>
              <a:ext cx="1161288" cy="259706"/>
            </a:xfrm>
            <a:custGeom>
              <a:avLst/>
              <a:gdLst/>
              <a:ahLst/>
              <a:cxnLst/>
              <a:rect l="l" t="t" r="r" b="b"/>
              <a:pathLst>
                <a:path w="1161288" h="259706">
                  <a:moveTo>
                    <a:pt x="0" y="0"/>
                  </a:moveTo>
                  <a:lnTo>
                    <a:pt x="1161288" y="0"/>
                  </a:lnTo>
                  <a:lnTo>
                    <a:pt x="1161288" y="259707"/>
                  </a:lnTo>
                  <a:lnTo>
                    <a:pt x="0" y="2597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20" name="Freeform 20"/>
            <p:cNvSpPr/>
            <p:nvPr/>
          </p:nvSpPr>
          <p:spPr>
            <a:xfrm rot="5400000">
              <a:off x="7674892" y="2785615"/>
              <a:ext cx="1161288" cy="259706"/>
            </a:xfrm>
            <a:custGeom>
              <a:avLst/>
              <a:gdLst/>
              <a:ahLst/>
              <a:cxnLst/>
              <a:rect l="l" t="t" r="r" b="b"/>
              <a:pathLst>
                <a:path w="1161288" h="259706">
                  <a:moveTo>
                    <a:pt x="0" y="0"/>
                  </a:moveTo>
                  <a:lnTo>
                    <a:pt x="1161288" y="0"/>
                  </a:lnTo>
                  <a:lnTo>
                    <a:pt x="1161288" y="259706"/>
                  </a:lnTo>
                  <a:lnTo>
                    <a:pt x="0" y="259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21" name="Freeform 21"/>
            <p:cNvSpPr/>
            <p:nvPr/>
          </p:nvSpPr>
          <p:spPr>
            <a:xfrm rot="5400000">
              <a:off x="3567133" y="551972"/>
              <a:ext cx="1161288" cy="259706"/>
            </a:xfrm>
            <a:custGeom>
              <a:avLst/>
              <a:gdLst/>
              <a:ahLst/>
              <a:cxnLst/>
              <a:rect l="l" t="t" r="r" b="b"/>
              <a:pathLst>
                <a:path w="1161288" h="259706">
                  <a:moveTo>
                    <a:pt x="0" y="0"/>
                  </a:moveTo>
                  <a:lnTo>
                    <a:pt x="1161287" y="0"/>
                  </a:lnTo>
                  <a:lnTo>
                    <a:pt x="1161287" y="259706"/>
                  </a:lnTo>
                  <a:lnTo>
                    <a:pt x="0" y="259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22" name="Freeform 22"/>
            <p:cNvSpPr/>
            <p:nvPr/>
          </p:nvSpPr>
          <p:spPr>
            <a:xfrm rot="5400000">
              <a:off x="3567133" y="1679311"/>
              <a:ext cx="1161288" cy="259706"/>
            </a:xfrm>
            <a:custGeom>
              <a:avLst/>
              <a:gdLst/>
              <a:ahLst/>
              <a:cxnLst/>
              <a:rect l="l" t="t" r="r" b="b"/>
              <a:pathLst>
                <a:path w="1161288" h="259706">
                  <a:moveTo>
                    <a:pt x="0" y="0"/>
                  </a:moveTo>
                  <a:lnTo>
                    <a:pt x="1161287" y="0"/>
                  </a:lnTo>
                  <a:lnTo>
                    <a:pt x="1161287" y="259706"/>
                  </a:lnTo>
                  <a:lnTo>
                    <a:pt x="0" y="259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23" name="Freeform 23"/>
            <p:cNvSpPr/>
            <p:nvPr/>
          </p:nvSpPr>
          <p:spPr>
            <a:xfrm rot="5400000">
              <a:off x="3567133" y="2792627"/>
              <a:ext cx="1161288" cy="259706"/>
            </a:xfrm>
            <a:custGeom>
              <a:avLst/>
              <a:gdLst/>
              <a:ahLst/>
              <a:cxnLst/>
              <a:rect l="l" t="t" r="r" b="b"/>
              <a:pathLst>
                <a:path w="1161288" h="259706">
                  <a:moveTo>
                    <a:pt x="0" y="0"/>
                  </a:moveTo>
                  <a:lnTo>
                    <a:pt x="1161287" y="0"/>
                  </a:lnTo>
                  <a:lnTo>
                    <a:pt x="1161287" y="259706"/>
                  </a:lnTo>
                  <a:lnTo>
                    <a:pt x="0" y="259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24" name="Freeform 24"/>
            <p:cNvSpPr/>
            <p:nvPr/>
          </p:nvSpPr>
          <p:spPr>
            <a:xfrm rot="5400000">
              <a:off x="339036" y="828390"/>
              <a:ext cx="932093" cy="599929"/>
            </a:xfrm>
            <a:custGeom>
              <a:avLst/>
              <a:gdLst/>
              <a:ahLst/>
              <a:cxnLst/>
              <a:rect l="l" t="t" r="r" b="b"/>
              <a:pathLst>
                <a:path w="932093" h="599929">
                  <a:moveTo>
                    <a:pt x="0" y="0"/>
                  </a:moveTo>
                  <a:lnTo>
                    <a:pt x="932093" y="0"/>
                  </a:lnTo>
                  <a:lnTo>
                    <a:pt x="932093" y="599929"/>
                  </a:lnTo>
                  <a:lnTo>
                    <a:pt x="0" y="599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5" name="Freeform 25"/>
            <p:cNvSpPr/>
            <p:nvPr/>
          </p:nvSpPr>
          <p:spPr>
            <a:xfrm rot="3700172">
              <a:off x="1103172" y="2384891"/>
              <a:ext cx="484115" cy="410971"/>
            </a:xfrm>
            <a:custGeom>
              <a:avLst/>
              <a:gdLst/>
              <a:ahLst/>
              <a:cxnLst/>
              <a:rect l="l" t="t" r="r" b="b"/>
              <a:pathLst>
                <a:path w="484115" h="410971">
                  <a:moveTo>
                    <a:pt x="0" y="0"/>
                  </a:moveTo>
                  <a:lnTo>
                    <a:pt x="484115" y="0"/>
                  </a:lnTo>
                  <a:lnTo>
                    <a:pt x="484115" y="410972"/>
                  </a:lnTo>
                  <a:lnTo>
                    <a:pt x="0" y="410972"/>
                  </a:lnTo>
                  <a:lnTo>
                    <a:pt x="0" y="0"/>
                  </a:lnTo>
                  <a:close/>
                </a:path>
              </a:pathLst>
            </a:custGeom>
            <a:blipFill>
              <a:blip r:embed="rId3"/>
              <a:stretch>
                <a:fillRect/>
              </a:stretch>
            </a:blipFill>
          </p:spPr>
          <p:txBody>
            <a:bodyPr/>
            <a:lstStyle/>
            <a:p>
              <a:endParaRPr lang="da-DK"/>
            </a:p>
          </p:txBody>
        </p:sp>
        <p:sp>
          <p:nvSpPr>
            <p:cNvPr id="26" name="Freeform 26"/>
            <p:cNvSpPr/>
            <p:nvPr/>
          </p:nvSpPr>
          <p:spPr>
            <a:xfrm rot="5400000">
              <a:off x="940520" y="1559870"/>
              <a:ext cx="923366" cy="594312"/>
            </a:xfrm>
            <a:custGeom>
              <a:avLst/>
              <a:gdLst/>
              <a:ahLst/>
              <a:cxnLst/>
              <a:rect l="l" t="t" r="r" b="b"/>
              <a:pathLst>
                <a:path w="923366" h="594312">
                  <a:moveTo>
                    <a:pt x="0" y="0"/>
                  </a:moveTo>
                  <a:lnTo>
                    <a:pt x="923366" y="0"/>
                  </a:lnTo>
                  <a:lnTo>
                    <a:pt x="923366" y="594312"/>
                  </a:lnTo>
                  <a:lnTo>
                    <a:pt x="0" y="594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7" name="Freeform 27"/>
            <p:cNvSpPr/>
            <p:nvPr/>
          </p:nvSpPr>
          <p:spPr>
            <a:xfrm rot="5400000" flipV="1">
              <a:off x="1514524" y="1559870"/>
              <a:ext cx="923366" cy="594312"/>
            </a:xfrm>
            <a:custGeom>
              <a:avLst/>
              <a:gdLst/>
              <a:ahLst/>
              <a:cxnLst/>
              <a:rect l="l" t="t" r="r" b="b"/>
              <a:pathLst>
                <a:path w="923366" h="594312">
                  <a:moveTo>
                    <a:pt x="0" y="594312"/>
                  </a:moveTo>
                  <a:lnTo>
                    <a:pt x="923366" y="594312"/>
                  </a:lnTo>
                  <a:lnTo>
                    <a:pt x="923366" y="0"/>
                  </a:lnTo>
                  <a:lnTo>
                    <a:pt x="0" y="0"/>
                  </a:lnTo>
                  <a:lnTo>
                    <a:pt x="0" y="59431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8" name="Freeform 28"/>
            <p:cNvSpPr/>
            <p:nvPr/>
          </p:nvSpPr>
          <p:spPr>
            <a:xfrm rot="5400000" flipV="1">
              <a:off x="2093605" y="822865"/>
              <a:ext cx="923366" cy="594312"/>
            </a:xfrm>
            <a:custGeom>
              <a:avLst/>
              <a:gdLst/>
              <a:ahLst/>
              <a:cxnLst/>
              <a:rect l="l" t="t" r="r" b="b"/>
              <a:pathLst>
                <a:path w="923366" h="594312">
                  <a:moveTo>
                    <a:pt x="0" y="594312"/>
                  </a:moveTo>
                  <a:lnTo>
                    <a:pt x="923366" y="594312"/>
                  </a:lnTo>
                  <a:lnTo>
                    <a:pt x="923366" y="0"/>
                  </a:lnTo>
                  <a:lnTo>
                    <a:pt x="0" y="0"/>
                  </a:lnTo>
                  <a:lnTo>
                    <a:pt x="0" y="59431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9" name="Freeform 29"/>
            <p:cNvSpPr/>
            <p:nvPr/>
          </p:nvSpPr>
          <p:spPr>
            <a:xfrm rot="5400000">
              <a:off x="2687917" y="822865"/>
              <a:ext cx="923366" cy="594312"/>
            </a:xfrm>
            <a:custGeom>
              <a:avLst/>
              <a:gdLst/>
              <a:ahLst/>
              <a:cxnLst/>
              <a:rect l="l" t="t" r="r" b="b"/>
              <a:pathLst>
                <a:path w="923366" h="594312">
                  <a:moveTo>
                    <a:pt x="0" y="0"/>
                  </a:moveTo>
                  <a:lnTo>
                    <a:pt x="923366" y="0"/>
                  </a:lnTo>
                  <a:lnTo>
                    <a:pt x="923366" y="594312"/>
                  </a:lnTo>
                  <a:lnTo>
                    <a:pt x="0" y="594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30" name="Freeform 30"/>
            <p:cNvSpPr/>
            <p:nvPr/>
          </p:nvSpPr>
          <p:spPr>
            <a:xfrm rot="5400000" flipH="1">
              <a:off x="3259084" y="822865"/>
              <a:ext cx="923366" cy="594312"/>
            </a:xfrm>
            <a:custGeom>
              <a:avLst/>
              <a:gdLst/>
              <a:ahLst/>
              <a:cxnLst/>
              <a:rect l="l" t="t" r="r" b="b"/>
              <a:pathLst>
                <a:path w="923366" h="594312">
                  <a:moveTo>
                    <a:pt x="923367" y="0"/>
                  </a:moveTo>
                  <a:lnTo>
                    <a:pt x="0" y="0"/>
                  </a:lnTo>
                  <a:lnTo>
                    <a:pt x="0" y="594312"/>
                  </a:lnTo>
                  <a:lnTo>
                    <a:pt x="923367" y="594312"/>
                  </a:lnTo>
                  <a:lnTo>
                    <a:pt x="92336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31" name="Freeform 31"/>
            <p:cNvSpPr/>
            <p:nvPr/>
          </p:nvSpPr>
          <p:spPr>
            <a:xfrm>
              <a:off x="6244955" y="2180814"/>
              <a:ext cx="370261" cy="314320"/>
            </a:xfrm>
            <a:custGeom>
              <a:avLst/>
              <a:gdLst/>
              <a:ahLst/>
              <a:cxnLst/>
              <a:rect l="l" t="t" r="r" b="b"/>
              <a:pathLst>
                <a:path w="370261" h="314320">
                  <a:moveTo>
                    <a:pt x="0" y="0"/>
                  </a:moveTo>
                  <a:lnTo>
                    <a:pt x="370261" y="0"/>
                  </a:lnTo>
                  <a:lnTo>
                    <a:pt x="370261" y="314319"/>
                  </a:lnTo>
                  <a:lnTo>
                    <a:pt x="0" y="314319"/>
                  </a:lnTo>
                  <a:lnTo>
                    <a:pt x="0" y="0"/>
                  </a:lnTo>
                  <a:close/>
                </a:path>
              </a:pathLst>
            </a:custGeom>
            <a:blipFill>
              <a:blip r:embed="rId3"/>
              <a:stretch>
                <a:fillRect/>
              </a:stretch>
            </a:blipFill>
          </p:spPr>
          <p:txBody>
            <a:bodyPr/>
            <a:lstStyle/>
            <a:p>
              <a:endParaRPr lang="da-DK"/>
            </a:p>
          </p:txBody>
        </p:sp>
        <p:sp>
          <p:nvSpPr>
            <p:cNvPr id="32" name="Freeform 32"/>
            <p:cNvSpPr/>
            <p:nvPr/>
          </p:nvSpPr>
          <p:spPr>
            <a:xfrm rot="3700172">
              <a:off x="5532792" y="2318710"/>
              <a:ext cx="635217" cy="539244"/>
            </a:xfrm>
            <a:custGeom>
              <a:avLst/>
              <a:gdLst/>
              <a:ahLst/>
              <a:cxnLst/>
              <a:rect l="l" t="t" r="r" b="b"/>
              <a:pathLst>
                <a:path w="635217" h="539244">
                  <a:moveTo>
                    <a:pt x="0" y="0"/>
                  </a:moveTo>
                  <a:lnTo>
                    <a:pt x="635217" y="0"/>
                  </a:lnTo>
                  <a:lnTo>
                    <a:pt x="635217" y="539244"/>
                  </a:lnTo>
                  <a:lnTo>
                    <a:pt x="0" y="539244"/>
                  </a:lnTo>
                  <a:lnTo>
                    <a:pt x="0" y="0"/>
                  </a:lnTo>
                  <a:close/>
                </a:path>
              </a:pathLst>
            </a:custGeom>
            <a:blipFill>
              <a:blip r:embed="rId3"/>
              <a:stretch>
                <a:fillRect/>
              </a:stretch>
            </a:blipFill>
          </p:spPr>
          <p:txBody>
            <a:bodyPr/>
            <a:lstStyle/>
            <a:p>
              <a:endParaRPr lang="da-DK"/>
            </a:p>
          </p:txBody>
        </p:sp>
        <p:sp>
          <p:nvSpPr>
            <p:cNvPr id="33" name="Freeform 33"/>
            <p:cNvSpPr/>
            <p:nvPr/>
          </p:nvSpPr>
          <p:spPr>
            <a:xfrm rot="2463431">
              <a:off x="1493920" y="1603593"/>
              <a:ext cx="370261" cy="314320"/>
            </a:xfrm>
            <a:custGeom>
              <a:avLst/>
              <a:gdLst/>
              <a:ahLst/>
              <a:cxnLst/>
              <a:rect l="l" t="t" r="r" b="b"/>
              <a:pathLst>
                <a:path w="370261" h="314320">
                  <a:moveTo>
                    <a:pt x="0" y="0"/>
                  </a:moveTo>
                  <a:lnTo>
                    <a:pt x="370262" y="0"/>
                  </a:lnTo>
                  <a:lnTo>
                    <a:pt x="370262" y="314319"/>
                  </a:lnTo>
                  <a:lnTo>
                    <a:pt x="0" y="314319"/>
                  </a:lnTo>
                  <a:lnTo>
                    <a:pt x="0" y="0"/>
                  </a:lnTo>
                  <a:close/>
                </a:path>
              </a:pathLst>
            </a:custGeom>
            <a:blipFill>
              <a:blip r:embed="rId3"/>
              <a:stretch>
                <a:fillRect/>
              </a:stretch>
            </a:blipFill>
          </p:spPr>
          <p:txBody>
            <a:bodyPr/>
            <a:lstStyle/>
            <a:p>
              <a:endParaRPr lang="da-DK"/>
            </a:p>
          </p:txBody>
        </p:sp>
        <p:sp>
          <p:nvSpPr>
            <p:cNvPr id="34" name="Freeform 34"/>
            <p:cNvSpPr/>
            <p:nvPr/>
          </p:nvSpPr>
          <p:spPr>
            <a:xfrm rot="2463431">
              <a:off x="2201500" y="1785285"/>
              <a:ext cx="370261" cy="314320"/>
            </a:xfrm>
            <a:custGeom>
              <a:avLst/>
              <a:gdLst/>
              <a:ahLst/>
              <a:cxnLst/>
              <a:rect l="l" t="t" r="r" b="b"/>
              <a:pathLst>
                <a:path w="370261" h="314320">
                  <a:moveTo>
                    <a:pt x="0" y="0"/>
                  </a:moveTo>
                  <a:lnTo>
                    <a:pt x="370261" y="0"/>
                  </a:lnTo>
                  <a:lnTo>
                    <a:pt x="370261" y="314320"/>
                  </a:lnTo>
                  <a:lnTo>
                    <a:pt x="0" y="314320"/>
                  </a:lnTo>
                  <a:lnTo>
                    <a:pt x="0" y="0"/>
                  </a:lnTo>
                  <a:close/>
                </a:path>
              </a:pathLst>
            </a:custGeom>
            <a:blipFill>
              <a:blip r:embed="rId3"/>
              <a:stretch>
                <a:fillRect/>
              </a:stretch>
            </a:blipFill>
          </p:spPr>
          <p:txBody>
            <a:bodyPr/>
            <a:lstStyle/>
            <a:p>
              <a:endParaRPr lang="da-DK"/>
            </a:p>
          </p:txBody>
        </p:sp>
        <p:sp>
          <p:nvSpPr>
            <p:cNvPr id="35" name="Freeform 35"/>
            <p:cNvSpPr/>
            <p:nvPr/>
          </p:nvSpPr>
          <p:spPr>
            <a:xfrm rot="3700172">
              <a:off x="2979300" y="2506542"/>
              <a:ext cx="635217" cy="539244"/>
            </a:xfrm>
            <a:custGeom>
              <a:avLst/>
              <a:gdLst/>
              <a:ahLst/>
              <a:cxnLst/>
              <a:rect l="l" t="t" r="r" b="b"/>
              <a:pathLst>
                <a:path w="635217" h="539244">
                  <a:moveTo>
                    <a:pt x="0" y="0"/>
                  </a:moveTo>
                  <a:lnTo>
                    <a:pt x="635217" y="0"/>
                  </a:lnTo>
                  <a:lnTo>
                    <a:pt x="635217" y="539244"/>
                  </a:lnTo>
                  <a:lnTo>
                    <a:pt x="0" y="539244"/>
                  </a:lnTo>
                  <a:lnTo>
                    <a:pt x="0" y="0"/>
                  </a:lnTo>
                  <a:close/>
                </a:path>
              </a:pathLst>
            </a:custGeom>
            <a:blipFill>
              <a:blip r:embed="rId3"/>
              <a:stretch>
                <a:fillRect/>
              </a:stretch>
            </a:blipFill>
          </p:spPr>
          <p:txBody>
            <a:bodyPr/>
            <a:lstStyle/>
            <a:p>
              <a:endParaRPr lang="da-DK"/>
            </a:p>
          </p:txBody>
        </p:sp>
        <p:sp>
          <p:nvSpPr>
            <p:cNvPr id="36" name="Freeform 36"/>
            <p:cNvSpPr/>
            <p:nvPr/>
          </p:nvSpPr>
          <p:spPr>
            <a:xfrm>
              <a:off x="1750779" y="2772396"/>
              <a:ext cx="635217" cy="539244"/>
            </a:xfrm>
            <a:custGeom>
              <a:avLst/>
              <a:gdLst/>
              <a:ahLst/>
              <a:cxnLst/>
              <a:rect l="l" t="t" r="r" b="b"/>
              <a:pathLst>
                <a:path w="635217" h="539244">
                  <a:moveTo>
                    <a:pt x="0" y="0"/>
                  </a:moveTo>
                  <a:lnTo>
                    <a:pt x="635218" y="0"/>
                  </a:lnTo>
                  <a:lnTo>
                    <a:pt x="635218" y="539244"/>
                  </a:lnTo>
                  <a:lnTo>
                    <a:pt x="0" y="539244"/>
                  </a:lnTo>
                  <a:lnTo>
                    <a:pt x="0" y="0"/>
                  </a:lnTo>
                  <a:close/>
                </a:path>
              </a:pathLst>
            </a:custGeom>
            <a:blipFill>
              <a:blip r:embed="rId3"/>
              <a:stretch>
                <a:fillRect/>
              </a:stretch>
            </a:blipFill>
          </p:spPr>
          <p:txBody>
            <a:bodyPr/>
            <a:lstStyle/>
            <a:p>
              <a:endParaRPr lang="da-DK"/>
            </a:p>
          </p:txBody>
        </p:sp>
        <p:sp>
          <p:nvSpPr>
            <p:cNvPr id="37" name="Freeform 37"/>
            <p:cNvSpPr/>
            <p:nvPr/>
          </p:nvSpPr>
          <p:spPr>
            <a:xfrm>
              <a:off x="1051747" y="237940"/>
              <a:ext cx="635217" cy="539244"/>
            </a:xfrm>
            <a:custGeom>
              <a:avLst/>
              <a:gdLst/>
              <a:ahLst/>
              <a:cxnLst/>
              <a:rect l="l" t="t" r="r" b="b"/>
              <a:pathLst>
                <a:path w="635217" h="539244">
                  <a:moveTo>
                    <a:pt x="0" y="0"/>
                  </a:moveTo>
                  <a:lnTo>
                    <a:pt x="635218" y="0"/>
                  </a:lnTo>
                  <a:lnTo>
                    <a:pt x="635218" y="539244"/>
                  </a:lnTo>
                  <a:lnTo>
                    <a:pt x="0" y="539244"/>
                  </a:lnTo>
                  <a:lnTo>
                    <a:pt x="0" y="0"/>
                  </a:lnTo>
                  <a:close/>
                </a:path>
              </a:pathLst>
            </a:custGeom>
            <a:blipFill>
              <a:blip r:embed="rId3"/>
              <a:stretch>
                <a:fillRect/>
              </a:stretch>
            </a:blipFill>
          </p:spPr>
          <p:txBody>
            <a:bodyPr/>
            <a:lstStyle/>
            <a:p>
              <a:endParaRPr lang="da-DK"/>
            </a:p>
          </p:txBody>
        </p:sp>
        <p:sp>
          <p:nvSpPr>
            <p:cNvPr id="38" name="Freeform 38"/>
            <p:cNvSpPr/>
            <p:nvPr/>
          </p:nvSpPr>
          <p:spPr>
            <a:xfrm rot="2463431">
              <a:off x="3250053" y="958498"/>
              <a:ext cx="370261" cy="314320"/>
            </a:xfrm>
            <a:custGeom>
              <a:avLst/>
              <a:gdLst/>
              <a:ahLst/>
              <a:cxnLst/>
              <a:rect l="l" t="t" r="r" b="b"/>
              <a:pathLst>
                <a:path w="370261" h="314320">
                  <a:moveTo>
                    <a:pt x="0" y="0"/>
                  </a:moveTo>
                  <a:lnTo>
                    <a:pt x="370261" y="0"/>
                  </a:lnTo>
                  <a:lnTo>
                    <a:pt x="370261" y="314319"/>
                  </a:lnTo>
                  <a:lnTo>
                    <a:pt x="0" y="314319"/>
                  </a:lnTo>
                  <a:lnTo>
                    <a:pt x="0" y="0"/>
                  </a:lnTo>
                  <a:close/>
                </a:path>
              </a:pathLst>
            </a:custGeom>
            <a:blipFill>
              <a:blip r:embed="rId3"/>
              <a:stretch>
                <a:fillRect/>
              </a:stretch>
            </a:blipFill>
          </p:spPr>
          <p:txBody>
            <a:bodyPr/>
            <a:lstStyle/>
            <a:p>
              <a:endParaRPr lang="da-DK"/>
            </a:p>
          </p:txBody>
        </p:sp>
        <p:sp>
          <p:nvSpPr>
            <p:cNvPr id="39" name="Freeform 39"/>
            <p:cNvSpPr/>
            <p:nvPr/>
          </p:nvSpPr>
          <p:spPr>
            <a:xfrm rot="2463431">
              <a:off x="1548253" y="774877"/>
              <a:ext cx="370261" cy="314320"/>
            </a:xfrm>
            <a:custGeom>
              <a:avLst/>
              <a:gdLst/>
              <a:ahLst/>
              <a:cxnLst/>
              <a:rect l="l" t="t" r="r" b="b"/>
              <a:pathLst>
                <a:path w="370261" h="314320">
                  <a:moveTo>
                    <a:pt x="0" y="0"/>
                  </a:moveTo>
                  <a:lnTo>
                    <a:pt x="370262" y="0"/>
                  </a:lnTo>
                  <a:lnTo>
                    <a:pt x="370262" y="314319"/>
                  </a:lnTo>
                  <a:lnTo>
                    <a:pt x="0" y="314319"/>
                  </a:lnTo>
                  <a:lnTo>
                    <a:pt x="0" y="0"/>
                  </a:lnTo>
                  <a:close/>
                </a:path>
              </a:pathLst>
            </a:custGeom>
            <a:blipFill>
              <a:blip r:embed="rId3"/>
              <a:stretch>
                <a:fillRect/>
              </a:stretch>
            </a:blipFill>
          </p:spPr>
          <p:txBody>
            <a:bodyPr/>
            <a:lstStyle/>
            <a:p>
              <a:endParaRPr lang="da-DK"/>
            </a:p>
          </p:txBody>
        </p:sp>
        <p:sp>
          <p:nvSpPr>
            <p:cNvPr id="40" name="Freeform 40"/>
            <p:cNvSpPr/>
            <p:nvPr/>
          </p:nvSpPr>
          <p:spPr>
            <a:xfrm rot="2463431">
              <a:off x="2910136" y="261075"/>
              <a:ext cx="370261" cy="314320"/>
            </a:xfrm>
            <a:custGeom>
              <a:avLst/>
              <a:gdLst/>
              <a:ahLst/>
              <a:cxnLst/>
              <a:rect l="l" t="t" r="r" b="b"/>
              <a:pathLst>
                <a:path w="370261" h="314320">
                  <a:moveTo>
                    <a:pt x="0" y="0"/>
                  </a:moveTo>
                  <a:lnTo>
                    <a:pt x="370262" y="0"/>
                  </a:lnTo>
                  <a:lnTo>
                    <a:pt x="370262" y="314320"/>
                  </a:lnTo>
                  <a:lnTo>
                    <a:pt x="0" y="314320"/>
                  </a:lnTo>
                  <a:lnTo>
                    <a:pt x="0" y="0"/>
                  </a:lnTo>
                  <a:close/>
                </a:path>
              </a:pathLst>
            </a:custGeom>
            <a:blipFill>
              <a:blip r:embed="rId3"/>
              <a:stretch>
                <a:fillRect/>
              </a:stretch>
            </a:blipFill>
          </p:spPr>
          <p:txBody>
            <a:bodyPr/>
            <a:lstStyle/>
            <a:p>
              <a:endParaRPr lang="da-DK"/>
            </a:p>
          </p:txBody>
        </p:sp>
        <p:sp>
          <p:nvSpPr>
            <p:cNvPr id="41" name="Freeform 41"/>
            <p:cNvSpPr/>
            <p:nvPr/>
          </p:nvSpPr>
          <p:spPr>
            <a:xfrm rot="2463431">
              <a:off x="2480903" y="2362741"/>
              <a:ext cx="370261" cy="314320"/>
            </a:xfrm>
            <a:custGeom>
              <a:avLst/>
              <a:gdLst/>
              <a:ahLst/>
              <a:cxnLst/>
              <a:rect l="l" t="t" r="r" b="b"/>
              <a:pathLst>
                <a:path w="370261" h="314320">
                  <a:moveTo>
                    <a:pt x="0" y="0"/>
                  </a:moveTo>
                  <a:lnTo>
                    <a:pt x="370262" y="0"/>
                  </a:lnTo>
                  <a:lnTo>
                    <a:pt x="370262" y="314319"/>
                  </a:lnTo>
                  <a:lnTo>
                    <a:pt x="0" y="314319"/>
                  </a:lnTo>
                  <a:lnTo>
                    <a:pt x="0" y="0"/>
                  </a:lnTo>
                  <a:close/>
                </a:path>
              </a:pathLst>
            </a:custGeom>
            <a:blipFill>
              <a:blip r:embed="rId3"/>
              <a:stretch>
                <a:fillRect/>
              </a:stretch>
            </a:blipFill>
          </p:spPr>
          <p:txBody>
            <a:bodyPr/>
            <a:lstStyle/>
            <a:p>
              <a:endParaRPr lang="da-DK"/>
            </a:p>
          </p:txBody>
        </p:sp>
        <p:sp>
          <p:nvSpPr>
            <p:cNvPr id="42" name="Freeform 42"/>
            <p:cNvSpPr/>
            <p:nvPr/>
          </p:nvSpPr>
          <p:spPr>
            <a:xfrm rot="2463431">
              <a:off x="1062607" y="3078793"/>
              <a:ext cx="370261" cy="314320"/>
            </a:xfrm>
            <a:custGeom>
              <a:avLst/>
              <a:gdLst/>
              <a:ahLst/>
              <a:cxnLst/>
              <a:rect l="l" t="t" r="r" b="b"/>
              <a:pathLst>
                <a:path w="370261" h="314320">
                  <a:moveTo>
                    <a:pt x="0" y="0"/>
                  </a:moveTo>
                  <a:lnTo>
                    <a:pt x="370262" y="0"/>
                  </a:lnTo>
                  <a:lnTo>
                    <a:pt x="370262" y="314319"/>
                  </a:lnTo>
                  <a:lnTo>
                    <a:pt x="0" y="314319"/>
                  </a:lnTo>
                  <a:lnTo>
                    <a:pt x="0" y="0"/>
                  </a:lnTo>
                  <a:close/>
                </a:path>
              </a:pathLst>
            </a:custGeom>
            <a:blipFill>
              <a:blip r:embed="rId3"/>
              <a:stretch>
                <a:fillRect/>
              </a:stretch>
            </a:blipFill>
          </p:spPr>
          <p:txBody>
            <a:bodyPr/>
            <a:lstStyle/>
            <a:p>
              <a:endParaRPr lang="da-DK"/>
            </a:p>
          </p:txBody>
        </p:sp>
        <p:sp>
          <p:nvSpPr>
            <p:cNvPr id="43" name="Freeform 43"/>
            <p:cNvSpPr/>
            <p:nvPr/>
          </p:nvSpPr>
          <p:spPr>
            <a:xfrm>
              <a:off x="624036" y="1408040"/>
              <a:ext cx="398799" cy="294302"/>
            </a:xfrm>
            <a:custGeom>
              <a:avLst/>
              <a:gdLst/>
              <a:ahLst/>
              <a:cxnLst/>
              <a:rect l="l" t="t" r="r" b="b"/>
              <a:pathLst>
                <a:path w="398799" h="294302">
                  <a:moveTo>
                    <a:pt x="0" y="0"/>
                  </a:moveTo>
                  <a:lnTo>
                    <a:pt x="398799" y="0"/>
                  </a:lnTo>
                  <a:lnTo>
                    <a:pt x="398799" y="294302"/>
                  </a:lnTo>
                  <a:lnTo>
                    <a:pt x="0" y="294302"/>
                  </a:lnTo>
                  <a:lnTo>
                    <a:pt x="0" y="0"/>
                  </a:lnTo>
                  <a:close/>
                </a:path>
              </a:pathLst>
            </a:custGeom>
            <a:blipFill>
              <a:blip r:embed="rId8"/>
              <a:stretch>
                <a:fillRect l="-866" t="-4711" b="-1899"/>
              </a:stretch>
            </a:blipFill>
          </p:spPr>
          <p:txBody>
            <a:bodyPr/>
            <a:lstStyle/>
            <a:p>
              <a:endParaRPr lang="da-DK"/>
            </a:p>
          </p:txBody>
        </p:sp>
        <p:sp>
          <p:nvSpPr>
            <p:cNvPr id="44" name="Freeform 44"/>
            <p:cNvSpPr/>
            <p:nvPr/>
          </p:nvSpPr>
          <p:spPr>
            <a:xfrm>
              <a:off x="624036" y="1113738"/>
              <a:ext cx="398799" cy="294302"/>
            </a:xfrm>
            <a:custGeom>
              <a:avLst/>
              <a:gdLst/>
              <a:ahLst/>
              <a:cxnLst/>
              <a:rect l="l" t="t" r="r" b="b"/>
              <a:pathLst>
                <a:path w="398799" h="294302">
                  <a:moveTo>
                    <a:pt x="0" y="0"/>
                  </a:moveTo>
                  <a:lnTo>
                    <a:pt x="398799" y="0"/>
                  </a:lnTo>
                  <a:lnTo>
                    <a:pt x="398799" y="294302"/>
                  </a:lnTo>
                  <a:lnTo>
                    <a:pt x="0" y="294302"/>
                  </a:lnTo>
                  <a:lnTo>
                    <a:pt x="0" y="0"/>
                  </a:lnTo>
                  <a:close/>
                </a:path>
              </a:pathLst>
            </a:custGeom>
            <a:blipFill>
              <a:blip r:embed="rId8"/>
              <a:stretch>
                <a:fillRect l="-866" t="-4711" b="-1899"/>
              </a:stretch>
            </a:blipFill>
          </p:spPr>
          <p:txBody>
            <a:bodyPr/>
            <a:lstStyle/>
            <a:p>
              <a:endParaRPr lang="da-DK"/>
            </a:p>
          </p:txBody>
        </p:sp>
        <p:sp>
          <p:nvSpPr>
            <p:cNvPr id="45" name="Freeform 45"/>
            <p:cNvSpPr/>
            <p:nvPr/>
          </p:nvSpPr>
          <p:spPr>
            <a:xfrm>
              <a:off x="624036" y="819436"/>
              <a:ext cx="398799" cy="294302"/>
            </a:xfrm>
            <a:custGeom>
              <a:avLst/>
              <a:gdLst/>
              <a:ahLst/>
              <a:cxnLst/>
              <a:rect l="l" t="t" r="r" b="b"/>
              <a:pathLst>
                <a:path w="398799" h="294302">
                  <a:moveTo>
                    <a:pt x="0" y="0"/>
                  </a:moveTo>
                  <a:lnTo>
                    <a:pt x="398799" y="0"/>
                  </a:lnTo>
                  <a:lnTo>
                    <a:pt x="398799" y="294302"/>
                  </a:lnTo>
                  <a:lnTo>
                    <a:pt x="0" y="294302"/>
                  </a:lnTo>
                  <a:lnTo>
                    <a:pt x="0" y="0"/>
                  </a:lnTo>
                  <a:close/>
                </a:path>
              </a:pathLst>
            </a:custGeom>
            <a:blipFill>
              <a:blip r:embed="rId8"/>
              <a:stretch>
                <a:fillRect l="-866" t="-4711" b="-1899"/>
              </a:stretch>
            </a:blipFill>
          </p:spPr>
          <p:txBody>
            <a:bodyPr/>
            <a:lstStyle/>
            <a:p>
              <a:endParaRPr lang="da-DK"/>
            </a:p>
          </p:txBody>
        </p:sp>
        <p:sp>
          <p:nvSpPr>
            <p:cNvPr id="46" name="Freeform 46"/>
            <p:cNvSpPr/>
            <p:nvPr/>
          </p:nvSpPr>
          <p:spPr>
            <a:xfrm>
              <a:off x="624036" y="525135"/>
              <a:ext cx="398799" cy="294302"/>
            </a:xfrm>
            <a:custGeom>
              <a:avLst/>
              <a:gdLst/>
              <a:ahLst/>
              <a:cxnLst/>
              <a:rect l="l" t="t" r="r" b="b"/>
              <a:pathLst>
                <a:path w="398799" h="294302">
                  <a:moveTo>
                    <a:pt x="0" y="0"/>
                  </a:moveTo>
                  <a:lnTo>
                    <a:pt x="398799" y="0"/>
                  </a:lnTo>
                  <a:lnTo>
                    <a:pt x="398799" y="294301"/>
                  </a:lnTo>
                  <a:lnTo>
                    <a:pt x="0" y="294301"/>
                  </a:lnTo>
                  <a:lnTo>
                    <a:pt x="0" y="0"/>
                  </a:lnTo>
                  <a:close/>
                </a:path>
              </a:pathLst>
            </a:custGeom>
            <a:blipFill>
              <a:blip r:embed="rId8"/>
              <a:stretch>
                <a:fillRect l="-866" t="-4711" b="-1899"/>
              </a:stretch>
            </a:blipFill>
          </p:spPr>
          <p:txBody>
            <a:bodyPr/>
            <a:lstStyle/>
            <a:p>
              <a:endParaRPr lang="da-DK"/>
            </a:p>
          </p:txBody>
        </p:sp>
        <p:sp>
          <p:nvSpPr>
            <p:cNvPr id="47" name="Freeform 47"/>
            <p:cNvSpPr/>
            <p:nvPr/>
          </p:nvSpPr>
          <p:spPr>
            <a:xfrm>
              <a:off x="3720767" y="1795991"/>
              <a:ext cx="1707132" cy="1707132"/>
            </a:xfrm>
            <a:custGeom>
              <a:avLst/>
              <a:gdLst/>
              <a:ahLst/>
              <a:cxnLst/>
              <a:rect l="l" t="t" r="r" b="b"/>
              <a:pathLst>
                <a:path w="1707132" h="1707132">
                  <a:moveTo>
                    <a:pt x="0" y="0"/>
                  </a:moveTo>
                  <a:lnTo>
                    <a:pt x="1707133" y="0"/>
                  </a:lnTo>
                  <a:lnTo>
                    <a:pt x="1707133" y="1707133"/>
                  </a:lnTo>
                  <a:lnTo>
                    <a:pt x="0" y="1707133"/>
                  </a:lnTo>
                  <a:lnTo>
                    <a:pt x="0" y="0"/>
                  </a:lnTo>
                  <a:close/>
                </a:path>
              </a:pathLst>
            </a:custGeom>
            <a:blipFill>
              <a:blip r:embed="rId2"/>
              <a:stretch>
                <a:fillRect/>
              </a:stretch>
            </a:blipFill>
          </p:spPr>
          <p:txBody>
            <a:bodyPr/>
            <a:lstStyle/>
            <a:p>
              <a:endParaRPr lang="da-DK"/>
            </a:p>
          </p:txBody>
        </p:sp>
        <p:sp>
          <p:nvSpPr>
            <p:cNvPr id="48" name="Freeform 48"/>
            <p:cNvSpPr/>
            <p:nvPr/>
          </p:nvSpPr>
          <p:spPr>
            <a:xfrm>
              <a:off x="3720767" y="94170"/>
              <a:ext cx="1707132" cy="1707132"/>
            </a:xfrm>
            <a:custGeom>
              <a:avLst/>
              <a:gdLst/>
              <a:ahLst/>
              <a:cxnLst/>
              <a:rect l="l" t="t" r="r" b="b"/>
              <a:pathLst>
                <a:path w="1707132" h="1707132">
                  <a:moveTo>
                    <a:pt x="0" y="0"/>
                  </a:moveTo>
                  <a:lnTo>
                    <a:pt x="1707133" y="0"/>
                  </a:lnTo>
                  <a:lnTo>
                    <a:pt x="1707133" y="1707132"/>
                  </a:lnTo>
                  <a:lnTo>
                    <a:pt x="0" y="1707132"/>
                  </a:lnTo>
                  <a:lnTo>
                    <a:pt x="0" y="0"/>
                  </a:lnTo>
                  <a:close/>
                </a:path>
              </a:pathLst>
            </a:custGeom>
            <a:blipFill>
              <a:blip r:embed="rId2"/>
              <a:stretch>
                <a:fillRect/>
              </a:stretch>
            </a:blipFill>
          </p:spPr>
          <p:txBody>
            <a:bodyPr/>
            <a:lstStyle/>
            <a:p>
              <a:endParaRPr lang="da-DK"/>
            </a:p>
          </p:txBody>
        </p:sp>
        <p:sp>
          <p:nvSpPr>
            <p:cNvPr id="49" name="Freeform 49"/>
            <p:cNvSpPr/>
            <p:nvPr/>
          </p:nvSpPr>
          <p:spPr>
            <a:xfrm>
              <a:off x="7031693" y="1788980"/>
              <a:ext cx="1707132" cy="1707132"/>
            </a:xfrm>
            <a:custGeom>
              <a:avLst/>
              <a:gdLst/>
              <a:ahLst/>
              <a:cxnLst/>
              <a:rect l="l" t="t" r="r" b="b"/>
              <a:pathLst>
                <a:path w="1707132" h="1707132">
                  <a:moveTo>
                    <a:pt x="0" y="0"/>
                  </a:moveTo>
                  <a:lnTo>
                    <a:pt x="1707132" y="0"/>
                  </a:lnTo>
                  <a:lnTo>
                    <a:pt x="1707132" y="1707132"/>
                  </a:lnTo>
                  <a:lnTo>
                    <a:pt x="0" y="1707132"/>
                  </a:lnTo>
                  <a:lnTo>
                    <a:pt x="0" y="0"/>
                  </a:lnTo>
                  <a:close/>
                </a:path>
              </a:pathLst>
            </a:custGeom>
            <a:blipFill>
              <a:blip r:embed="rId2"/>
              <a:stretch>
                <a:fillRect/>
              </a:stretch>
            </a:blipFill>
          </p:spPr>
          <p:txBody>
            <a:bodyPr/>
            <a:lstStyle/>
            <a:p>
              <a:endParaRPr lang="da-DK"/>
            </a:p>
          </p:txBody>
        </p:sp>
        <p:sp>
          <p:nvSpPr>
            <p:cNvPr id="50" name="Freeform 50"/>
            <p:cNvSpPr/>
            <p:nvPr/>
          </p:nvSpPr>
          <p:spPr>
            <a:xfrm>
              <a:off x="7031693" y="87158"/>
              <a:ext cx="1707132" cy="1707132"/>
            </a:xfrm>
            <a:custGeom>
              <a:avLst/>
              <a:gdLst/>
              <a:ahLst/>
              <a:cxnLst/>
              <a:rect l="l" t="t" r="r" b="b"/>
              <a:pathLst>
                <a:path w="1707132" h="1707132">
                  <a:moveTo>
                    <a:pt x="0" y="0"/>
                  </a:moveTo>
                  <a:lnTo>
                    <a:pt x="1707132" y="0"/>
                  </a:lnTo>
                  <a:lnTo>
                    <a:pt x="1707132" y="1707133"/>
                  </a:lnTo>
                  <a:lnTo>
                    <a:pt x="0" y="1707133"/>
                  </a:lnTo>
                  <a:lnTo>
                    <a:pt x="0" y="0"/>
                  </a:lnTo>
                  <a:close/>
                </a:path>
              </a:pathLst>
            </a:custGeom>
            <a:blipFill>
              <a:blip r:embed="rId2"/>
              <a:stretch>
                <a:fillRect/>
              </a:stretch>
            </a:blipFill>
          </p:spPr>
          <p:txBody>
            <a:bodyPr/>
            <a:lstStyle/>
            <a:p>
              <a:endParaRPr lang="da-DK"/>
            </a:p>
          </p:txBody>
        </p:sp>
        <p:sp>
          <p:nvSpPr>
            <p:cNvPr id="51" name="Freeform 51"/>
            <p:cNvSpPr/>
            <p:nvPr/>
          </p:nvSpPr>
          <p:spPr>
            <a:xfrm rot="3700172">
              <a:off x="6346972" y="2707161"/>
              <a:ext cx="635217" cy="539244"/>
            </a:xfrm>
            <a:custGeom>
              <a:avLst/>
              <a:gdLst/>
              <a:ahLst/>
              <a:cxnLst/>
              <a:rect l="l" t="t" r="r" b="b"/>
              <a:pathLst>
                <a:path w="635217" h="539244">
                  <a:moveTo>
                    <a:pt x="0" y="0"/>
                  </a:moveTo>
                  <a:lnTo>
                    <a:pt x="635217" y="0"/>
                  </a:lnTo>
                  <a:lnTo>
                    <a:pt x="635217" y="539245"/>
                  </a:lnTo>
                  <a:lnTo>
                    <a:pt x="0" y="539245"/>
                  </a:lnTo>
                  <a:lnTo>
                    <a:pt x="0" y="0"/>
                  </a:lnTo>
                  <a:close/>
                </a:path>
              </a:pathLst>
            </a:custGeom>
            <a:blipFill>
              <a:blip r:embed="rId3"/>
              <a:stretch>
                <a:fillRect/>
              </a:stretch>
            </a:blipFill>
          </p:spPr>
          <p:txBody>
            <a:bodyPr/>
            <a:lstStyle/>
            <a:p>
              <a:endParaRPr lang="da-DK"/>
            </a:p>
          </p:txBody>
        </p:sp>
        <p:sp>
          <p:nvSpPr>
            <p:cNvPr id="52" name="Freeform 52"/>
            <p:cNvSpPr/>
            <p:nvPr/>
          </p:nvSpPr>
          <p:spPr>
            <a:xfrm rot="3700172">
              <a:off x="4728851" y="232065"/>
              <a:ext cx="635217" cy="539244"/>
            </a:xfrm>
            <a:custGeom>
              <a:avLst/>
              <a:gdLst/>
              <a:ahLst/>
              <a:cxnLst/>
              <a:rect l="l" t="t" r="r" b="b"/>
              <a:pathLst>
                <a:path w="635217" h="539244">
                  <a:moveTo>
                    <a:pt x="0" y="0"/>
                  </a:moveTo>
                  <a:lnTo>
                    <a:pt x="635217" y="0"/>
                  </a:lnTo>
                  <a:lnTo>
                    <a:pt x="635217" y="539245"/>
                  </a:lnTo>
                  <a:lnTo>
                    <a:pt x="0" y="539245"/>
                  </a:lnTo>
                  <a:lnTo>
                    <a:pt x="0" y="0"/>
                  </a:lnTo>
                  <a:close/>
                </a:path>
              </a:pathLst>
            </a:custGeom>
            <a:blipFill>
              <a:blip r:embed="rId3"/>
              <a:stretch>
                <a:fillRect/>
              </a:stretch>
            </a:blipFill>
          </p:spPr>
          <p:txBody>
            <a:bodyPr/>
            <a:lstStyle/>
            <a:p>
              <a:endParaRPr lang="da-DK"/>
            </a:p>
          </p:txBody>
        </p:sp>
        <p:sp>
          <p:nvSpPr>
            <p:cNvPr id="53" name="Freeform 53"/>
            <p:cNvSpPr/>
            <p:nvPr/>
          </p:nvSpPr>
          <p:spPr>
            <a:xfrm rot="3700172">
              <a:off x="6899054" y="316028"/>
              <a:ext cx="635217" cy="539244"/>
            </a:xfrm>
            <a:custGeom>
              <a:avLst/>
              <a:gdLst/>
              <a:ahLst/>
              <a:cxnLst/>
              <a:rect l="l" t="t" r="r" b="b"/>
              <a:pathLst>
                <a:path w="635217" h="539244">
                  <a:moveTo>
                    <a:pt x="0" y="0"/>
                  </a:moveTo>
                  <a:lnTo>
                    <a:pt x="635217" y="0"/>
                  </a:lnTo>
                  <a:lnTo>
                    <a:pt x="635217" y="539244"/>
                  </a:lnTo>
                  <a:lnTo>
                    <a:pt x="0" y="539244"/>
                  </a:lnTo>
                  <a:lnTo>
                    <a:pt x="0" y="0"/>
                  </a:lnTo>
                  <a:close/>
                </a:path>
              </a:pathLst>
            </a:custGeom>
            <a:blipFill>
              <a:blip r:embed="rId3"/>
              <a:stretch>
                <a:fillRect/>
              </a:stretch>
            </a:blipFill>
          </p:spPr>
          <p:txBody>
            <a:bodyPr/>
            <a:lstStyle/>
            <a:p>
              <a:endParaRPr lang="da-DK"/>
            </a:p>
          </p:txBody>
        </p:sp>
        <p:sp>
          <p:nvSpPr>
            <p:cNvPr id="54" name="Freeform 54"/>
            <p:cNvSpPr/>
            <p:nvPr/>
          </p:nvSpPr>
          <p:spPr>
            <a:xfrm>
              <a:off x="4735297" y="1689645"/>
              <a:ext cx="370261" cy="314320"/>
            </a:xfrm>
            <a:custGeom>
              <a:avLst/>
              <a:gdLst/>
              <a:ahLst/>
              <a:cxnLst/>
              <a:rect l="l" t="t" r="r" b="b"/>
              <a:pathLst>
                <a:path w="370261" h="314320">
                  <a:moveTo>
                    <a:pt x="0" y="0"/>
                  </a:moveTo>
                  <a:lnTo>
                    <a:pt x="370261" y="0"/>
                  </a:lnTo>
                  <a:lnTo>
                    <a:pt x="370261" y="314320"/>
                  </a:lnTo>
                  <a:lnTo>
                    <a:pt x="0" y="314320"/>
                  </a:lnTo>
                  <a:lnTo>
                    <a:pt x="0" y="0"/>
                  </a:lnTo>
                  <a:close/>
                </a:path>
              </a:pathLst>
            </a:custGeom>
            <a:blipFill>
              <a:blip r:embed="rId3"/>
              <a:stretch>
                <a:fillRect/>
              </a:stretch>
            </a:blipFill>
          </p:spPr>
          <p:txBody>
            <a:bodyPr/>
            <a:lstStyle/>
            <a:p>
              <a:endParaRPr lang="da-DK"/>
            </a:p>
          </p:txBody>
        </p:sp>
        <p:sp>
          <p:nvSpPr>
            <p:cNvPr id="55" name="Freeform 55"/>
            <p:cNvSpPr/>
            <p:nvPr/>
          </p:nvSpPr>
          <p:spPr>
            <a:xfrm>
              <a:off x="4735297" y="2156740"/>
              <a:ext cx="370261" cy="314320"/>
            </a:xfrm>
            <a:custGeom>
              <a:avLst/>
              <a:gdLst/>
              <a:ahLst/>
              <a:cxnLst/>
              <a:rect l="l" t="t" r="r" b="b"/>
              <a:pathLst>
                <a:path w="370261" h="314320">
                  <a:moveTo>
                    <a:pt x="0" y="0"/>
                  </a:moveTo>
                  <a:lnTo>
                    <a:pt x="370261" y="0"/>
                  </a:lnTo>
                  <a:lnTo>
                    <a:pt x="370261" y="314320"/>
                  </a:lnTo>
                  <a:lnTo>
                    <a:pt x="0" y="314320"/>
                  </a:lnTo>
                  <a:lnTo>
                    <a:pt x="0" y="0"/>
                  </a:lnTo>
                  <a:close/>
                </a:path>
              </a:pathLst>
            </a:custGeom>
            <a:blipFill>
              <a:blip r:embed="rId3"/>
              <a:stretch>
                <a:fillRect/>
              </a:stretch>
            </a:blipFill>
          </p:spPr>
          <p:txBody>
            <a:bodyPr/>
            <a:lstStyle/>
            <a:p>
              <a:endParaRPr lang="da-DK"/>
            </a:p>
          </p:txBody>
        </p:sp>
        <p:sp>
          <p:nvSpPr>
            <p:cNvPr id="56" name="Freeform 56"/>
            <p:cNvSpPr/>
            <p:nvPr/>
          </p:nvSpPr>
          <p:spPr>
            <a:xfrm>
              <a:off x="4735297" y="2623371"/>
              <a:ext cx="370261" cy="314320"/>
            </a:xfrm>
            <a:custGeom>
              <a:avLst/>
              <a:gdLst/>
              <a:ahLst/>
              <a:cxnLst/>
              <a:rect l="l" t="t" r="r" b="b"/>
              <a:pathLst>
                <a:path w="370261" h="314320">
                  <a:moveTo>
                    <a:pt x="0" y="0"/>
                  </a:moveTo>
                  <a:lnTo>
                    <a:pt x="370261" y="0"/>
                  </a:lnTo>
                  <a:lnTo>
                    <a:pt x="370261" y="314320"/>
                  </a:lnTo>
                  <a:lnTo>
                    <a:pt x="0" y="314320"/>
                  </a:lnTo>
                  <a:lnTo>
                    <a:pt x="0" y="0"/>
                  </a:lnTo>
                  <a:close/>
                </a:path>
              </a:pathLst>
            </a:custGeom>
            <a:blipFill>
              <a:blip r:embed="rId3"/>
              <a:stretch>
                <a:fillRect/>
              </a:stretch>
            </a:blipFill>
          </p:spPr>
          <p:txBody>
            <a:bodyPr/>
            <a:lstStyle/>
            <a:p>
              <a:endParaRPr lang="da-DK"/>
            </a:p>
          </p:txBody>
        </p:sp>
        <p:sp>
          <p:nvSpPr>
            <p:cNvPr id="57" name="Freeform 57"/>
            <p:cNvSpPr/>
            <p:nvPr/>
          </p:nvSpPr>
          <p:spPr>
            <a:xfrm>
              <a:off x="4735297" y="3042018"/>
              <a:ext cx="370261" cy="314320"/>
            </a:xfrm>
            <a:custGeom>
              <a:avLst/>
              <a:gdLst/>
              <a:ahLst/>
              <a:cxnLst/>
              <a:rect l="l" t="t" r="r" b="b"/>
              <a:pathLst>
                <a:path w="370261" h="314320">
                  <a:moveTo>
                    <a:pt x="0" y="0"/>
                  </a:moveTo>
                  <a:lnTo>
                    <a:pt x="370261" y="0"/>
                  </a:lnTo>
                  <a:lnTo>
                    <a:pt x="370261" y="314320"/>
                  </a:lnTo>
                  <a:lnTo>
                    <a:pt x="0" y="314320"/>
                  </a:lnTo>
                  <a:lnTo>
                    <a:pt x="0" y="0"/>
                  </a:lnTo>
                  <a:close/>
                </a:path>
              </a:pathLst>
            </a:custGeom>
            <a:blipFill>
              <a:blip r:embed="rId3"/>
              <a:stretch>
                <a:fillRect/>
              </a:stretch>
            </a:blipFill>
          </p:spPr>
          <p:txBody>
            <a:bodyPr/>
            <a:lstStyle/>
            <a:p>
              <a:endParaRPr lang="da-DK"/>
            </a:p>
          </p:txBody>
        </p:sp>
        <p:sp>
          <p:nvSpPr>
            <p:cNvPr id="58" name="Freeform 58"/>
            <p:cNvSpPr/>
            <p:nvPr/>
          </p:nvSpPr>
          <p:spPr>
            <a:xfrm>
              <a:off x="5459896" y="718395"/>
              <a:ext cx="370261" cy="314320"/>
            </a:xfrm>
            <a:custGeom>
              <a:avLst/>
              <a:gdLst/>
              <a:ahLst/>
              <a:cxnLst/>
              <a:rect l="l" t="t" r="r" b="b"/>
              <a:pathLst>
                <a:path w="370261" h="314320">
                  <a:moveTo>
                    <a:pt x="0" y="0"/>
                  </a:moveTo>
                  <a:lnTo>
                    <a:pt x="370261" y="0"/>
                  </a:lnTo>
                  <a:lnTo>
                    <a:pt x="370261" y="314319"/>
                  </a:lnTo>
                  <a:lnTo>
                    <a:pt x="0" y="314319"/>
                  </a:lnTo>
                  <a:lnTo>
                    <a:pt x="0" y="0"/>
                  </a:lnTo>
                  <a:close/>
                </a:path>
              </a:pathLst>
            </a:custGeom>
            <a:blipFill>
              <a:blip r:embed="rId3"/>
              <a:stretch>
                <a:fillRect/>
              </a:stretch>
            </a:blipFill>
          </p:spPr>
          <p:txBody>
            <a:bodyPr/>
            <a:lstStyle/>
            <a:p>
              <a:endParaRPr lang="da-DK"/>
            </a:p>
          </p:txBody>
        </p:sp>
        <p:sp>
          <p:nvSpPr>
            <p:cNvPr id="59" name="Freeform 59"/>
            <p:cNvSpPr/>
            <p:nvPr/>
          </p:nvSpPr>
          <p:spPr>
            <a:xfrm>
              <a:off x="7185319" y="1735919"/>
              <a:ext cx="370261" cy="314320"/>
            </a:xfrm>
            <a:custGeom>
              <a:avLst/>
              <a:gdLst/>
              <a:ahLst/>
              <a:cxnLst/>
              <a:rect l="l" t="t" r="r" b="b"/>
              <a:pathLst>
                <a:path w="370261" h="314320">
                  <a:moveTo>
                    <a:pt x="0" y="0"/>
                  </a:moveTo>
                  <a:lnTo>
                    <a:pt x="370261" y="0"/>
                  </a:lnTo>
                  <a:lnTo>
                    <a:pt x="370261" y="314320"/>
                  </a:lnTo>
                  <a:lnTo>
                    <a:pt x="0" y="314320"/>
                  </a:lnTo>
                  <a:lnTo>
                    <a:pt x="0" y="0"/>
                  </a:lnTo>
                  <a:close/>
                </a:path>
              </a:pathLst>
            </a:custGeom>
            <a:blipFill>
              <a:blip r:embed="rId3"/>
              <a:stretch>
                <a:fillRect/>
              </a:stretch>
            </a:blipFill>
          </p:spPr>
          <p:txBody>
            <a:bodyPr/>
            <a:lstStyle/>
            <a:p>
              <a:endParaRPr lang="da-DK"/>
            </a:p>
          </p:txBody>
        </p:sp>
        <p:sp>
          <p:nvSpPr>
            <p:cNvPr id="60" name="Freeform 60"/>
            <p:cNvSpPr/>
            <p:nvPr/>
          </p:nvSpPr>
          <p:spPr>
            <a:xfrm>
              <a:off x="7185319" y="2203015"/>
              <a:ext cx="370261" cy="314320"/>
            </a:xfrm>
            <a:custGeom>
              <a:avLst/>
              <a:gdLst/>
              <a:ahLst/>
              <a:cxnLst/>
              <a:rect l="l" t="t" r="r" b="b"/>
              <a:pathLst>
                <a:path w="370261" h="314320">
                  <a:moveTo>
                    <a:pt x="0" y="0"/>
                  </a:moveTo>
                  <a:lnTo>
                    <a:pt x="370261" y="0"/>
                  </a:lnTo>
                  <a:lnTo>
                    <a:pt x="370261" y="314319"/>
                  </a:lnTo>
                  <a:lnTo>
                    <a:pt x="0" y="314319"/>
                  </a:lnTo>
                  <a:lnTo>
                    <a:pt x="0" y="0"/>
                  </a:lnTo>
                  <a:close/>
                </a:path>
              </a:pathLst>
            </a:custGeom>
            <a:blipFill>
              <a:blip r:embed="rId3"/>
              <a:stretch>
                <a:fillRect/>
              </a:stretch>
            </a:blipFill>
          </p:spPr>
          <p:txBody>
            <a:bodyPr/>
            <a:lstStyle/>
            <a:p>
              <a:endParaRPr lang="da-DK"/>
            </a:p>
          </p:txBody>
        </p:sp>
        <p:sp>
          <p:nvSpPr>
            <p:cNvPr id="61" name="Freeform 61"/>
            <p:cNvSpPr/>
            <p:nvPr/>
          </p:nvSpPr>
          <p:spPr>
            <a:xfrm>
              <a:off x="7185319" y="2669646"/>
              <a:ext cx="370261" cy="314320"/>
            </a:xfrm>
            <a:custGeom>
              <a:avLst/>
              <a:gdLst/>
              <a:ahLst/>
              <a:cxnLst/>
              <a:rect l="l" t="t" r="r" b="b"/>
              <a:pathLst>
                <a:path w="370261" h="314320">
                  <a:moveTo>
                    <a:pt x="0" y="0"/>
                  </a:moveTo>
                  <a:lnTo>
                    <a:pt x="370261" y="0"/>
                  </a:lnTo>
                  <a:lnTo>
                    <a:pt x="370261" y="314319"/>
                  </a:lnTo>
                  <a:lnTo>
                    <a:pt x="0" y="314319"/>
                  </a:lnTo>
                  <a:lnTo>
                    <a:pt x="0" y="0"/>
                  </a:lnTo>
                  <a:close/>
                </a:path>
              </a:pathLst>
            </a:custGeom>
            <a:blipFill>
              <a:blip r:embed="rId3"/>
              <a:stretch>
                <a:fillRect/>
              </a:stretch>
            </a:blipFill>
          </p:spPr>
          <p:txBody>
            <a:bodyPr/>
            <a:lstStyle/>
            <a:p>
              <a:endParaRPr lang="da-DK"/>
            </a:p>
          </p:txBody>
        </p:sp>
        <p:sp>
          <p:nvSpPr>
            <p:cNvPr id="62" name="Freeform 62"/>
            <p:cNvSpPr/>
            <p:nvPr/>
          </p:nvSpPr>
          <p:spPr>
            <a:xfrm>
              <a:off x="7185319" y="3088292"/>
              <a:ext cx="370261" cy="314320"/>
            </a:xfrm>
            <a:custGeom>
              <a:avLst/>
              <a:gdLst/>
              <a:ahLst/>
              <a:cxnLst/>
              <a:rect l="l" t="t" r="r" b="b"/>
              <a:pathLst>
                <a:path w="370261" h="314320">
                  <a:moveTo>
                    <a:pt x="0" y="0"/>
                  </a:moveTo>
                  <a:lnTo>
                    <a:pt x="370261" y="0"/>
                  </a:lnTo>
                  <a:lnTo>
                    <a:pt x="370261" y="314320"/>
                  </a:lnTo>
                  <a:lnTo>
                    <a:pt x="0" y="314320"/>
                  </a:lnTo>
                  <a:lnTo>
                    <a:pt x="0" y="0"/>
                  </a:lnTo>
                  <a:close/>
                </a:path>
              </a:pathLst>
            </a:custGeom>
            <a:blipFill>
              <a:blip r:embed="rId3"/>
              <a:stretch>
                <a:fillRect/>
              </a:stretch>
            </a:blipFill>
          </p:spPr>
          <p:txBody>
            <a:bodyPr/>
            <a:lstStyle/>
            <a:p>
              <a:endParaRPr lang="da-DK"/>
            </a:p>
          </p:txBody>
        </p:sp>
        <p:grpSp>
          <p:nvGrpSpPr>
            <p:cNvPr id="63" name="Group 63"/>
            <p:cNvGrpSpPr/>
            <p:nvPr/>
          </p:nvGrpSpPr>
          <p:grpSpPr>
            <a:xfrm>
              <a:off x="245412" y="94170"/>
              <a:ext cx="8139977" cy="3408954"/>
              <a:chOff x="0" y="0"/>
              <a:chExt cx="2189162" cy="916803"/>
            </a:xfrm>
          </p:grpSpPr>
          <p:sp>
            <p:nvSpPr>
              <p:cNvPr id="64" name="Freeform 64"/>
              <p:cNvSpPr/>
              <p:nvPr/>
            </p:nvSpPr>
            <p:spPr>
              <a:xfrm>
                <a:off x="0" y="0"/>
                <a:ext cx="2189162" cy="916803"/>
              </a:xfrm>
              <a:custGeom>
                <a:avLst/>
                <a:gdLst/>
                <a:ahLst/>
                <a:cxnLst/>
                <a:rect l="l" t="t" r="r" b="b"/>
                <a:pathLst>
                  <a:path w="2189162" h="916803">
                    <a:moveTo>
                      <a:pt x="0" y="0"/>
                    </a:moveTo>
                    <a:lnTo>
                      <a:pt x="2189162" y="0"/>
                    </a:lnTo>
                    <a:lnTo>
                      <a:pt x="2189162" y="916803"/>
                    </a:lnTo>
                    <a:lnTo>
                      <a:pt x="0" y="916803"/>
                    </a:lnTo>
                    <a:close/>
                  </a:path>
                </a:pathLst>
              </a:custGeom>
              <a:solidFill>
                <a:srgbClr val="002248">
                  <a:alpha val="49804"/>
                </a:srgbClr>
              </a:solidFill>
            </p:spPr>
            <p:txBody>
              <a:bodyPr/>
              <a:lstStyle/>
              <a:p>
                <a:endParaRPr lang="da-DK"/>
              </a:p>
            </p:txBody>
          </p:sp>
          <p:sp>
            <p:nvSpPr>
              <p:cNvPr id="65" name="TextBox 65"/>
              <p:cNvSpPr txBox="1"/>
              <p:nvPr/>
            </p:nvSpPr>
            <p:spPr>
              <a:xfrm>
                <a:off x="0" y="-19050"/>
                <a:ext cx="2189162" cy="935853"/>
              </a:xfrm>
              <a:prstGeom prst="rect">
                <a:avLst/>
              </a:prstGeom>
            </p:spPr>
            <p:txBody>
              <a:bodyPr lIns="50213" tIns="50213" rIns="50213" bIns="50213" rtlCol="0" anchor="ctr"/>
              <a:lstStyle/>
              <a:p>
                <a:pPr algn="ctr">
                  <a:lnSpc>
                    <a:spcPts val="1446"/>
                  </a:lnSpc>
                </a:pPr>
                <a:endParaRPr/>
              </a:p>
            </p:txBody>
          </p:sp>
        </p:grpSp>
        <p:sp>
          <p:nvSpPr>
            <p:cNvPr id="66" name="Freeform 66"/>
            <p:cNvSpPr/>
            <p:nvPr/>
          </p:nvSpPr>
          <p:spPr>
            <a:xfrm>
              <a:off x="5359953" y="158708"/>
              <a:ext cx="754123" cy="459797"/>
            </a:xfrm>
            <a:custGeom>
              <a:avLst/>
              <a:gdLst/>
              <a:ahLst/>
              <a:cxnLst/>
              <a:rect l="l" t="t" r="r" b="b"/>
              <a:pathLst>
                <a:path w="754123" h="459797">
                  <a:moveTo>
                    <a:pt x="0" y="0"/>
                  </a:moveTo>
                  <a:lnTo>
                    <a:pt x="754123" y="0"/>
                  </a:lnTo>
                  <a:lnTo>
                    <a:pt x="754123" y="459797"/>
                  </a:lnTo>
                  <a:lnTo>
                    <a:pt x="0" y="459797"/>
                  </a:lnTo>
                  <a:lnTo>
                    <a:pt x="0" y="0"/>
                  </a:lnTo>
                  <a:close/>
                </a:path>
              </a:pathLst>
            </a:custGeom>
            <a:blipFill>
              <a:blip r:embed="rId9">
                <a:alphaModFix amt="90000"/>
              </a:blip>
              <a:stretch>
                <a:fillRect r="-134"/>
              </a:stretch>
            </a:blipFill>
          </p:spPr>
          <p:txBody>
            <a:bodyPr/>
            <a:lstStyle/>
            <a:p>
              <a:endParaRPr lang="da-DK"/>
            </a:p>
          </p:txBody>
        </p:sp>
        <p:sp>
          <p:nvSpPr>
            <p:cNvPr id="67" name="Freeform 67"/>
            <p:cNvSpPr/>
            <p:nvPr/>
          </p:nvSpPr>
          <p:spPr>
            <a:xfrm>
              <a:off x="4735297" y="1032714"/>
              <a:ext cx="318953" cy="318953"/>
            </a:xfrm>
            <a:custGeom>
              <a:avLst/>
              <a:gdLst/>
              <a:ahLst/>
              <a:cxnLst/>
              <a:rect l="l" t="t" r="r" b="b"/>
              <a:pathLst>
                <a:path w="318953" h="318953">
                  <a:moveTo>
                    <a:pt x="0" y="0"/>
                  </a:moveTo>
                  <a:lnTo>
                    <a:pt x="318952" y="0"/>
                  </a:lnTo>
                  <a:lnTo>
                    <a:pt x="318952" y="318953"/>
                  </a:lnTo>
                  <a:lnTo>
                    <a:pt x="0" y="318953"/>
                  </a:lnTo>
                  <a:lnTo>
                    <a:pt x="0" y="0"/>
                  </a:lnTo>
                  <a:close/>
                </a:path>
              </a:pathLst>
            </a:custGeom>
            <a:blipFill>
              <a:blip r:embed="rId10"/>
              <a:stretch>
                <a:fillRect/>
              </a:stretch>
            </a:blipFill>
          </p:spPr>
          <p:txBody>
            <a:bodyPr/>
            <a:lstStyle/>
            <a:p>
              <a:endParaRPr lang="da-DK"/>
            </a:p>
          </p:txBody>
        </p:sp>
        <p:sp>
          <p:nvSpPr>
            <p:cNvPr id="68" name="Freeform 68"/>
            <p:cNvSpPr/>
            <p:nvPr/>
          </p:nvSpPr>
          <p:spPr>
            <a:xfrm>
              <a:off x="5143396" y="1036808"/>
              <a:ext cx="318953" cy="318953"/>
            </a:xfrm>
            <a:custGeom>
              <a:avLst/>
              <a:gdLst/>
              <a:ahLst/>
              <a:cxnLst/>
              <a:rect l="l" t="t" r="r" b="b"/>
              <a:pathLst>
                <a:path w="318953" h="318953">
                  <a:moveTo>
                    <a:pt x="0" y="0"/>
                  </a:moveTo>
                  <a:lnTo>
                    <a:pt x="318953" y="0"/>
                  </a:lnTo>
                  <a:lnTo>
                    <a:pt x="318953" y="318953"/>
                  </a:lnTo>
                  <a:lnTo>
                    <a:pt x="0" y="318953"/>
                  </a:lnTo>
                  <a:lnTo>
                    <a:pt x="0" y="0"/>
                  </a:lnTo>
                  <a:close/>
                </a:path>
              </a:pathLst>
            </a:custGeom>
            <a:blipFill>
              <a:blip r:embed="rId10"/>
              <a:stretch>
                <a:fillRect/>
              </a:stretch>
            </a:blipFill>
          </p:spPr>
          <p:txBody>
            <a:bodyPr/>
            <a:lstStyle/>
            <a:p>
              <a:endParaRPr lang="da-DK"/>
            </a:p>
          </p:txBody>
        </p:sp>
        <p:sp>
          <p:nvSpPr>
            <p:cNvPr id="69" name="Freeform 69"/>
            <p:cNvSpPr/>
            <p:nvPr/>
          </p:nvSpPr>
          <p:spPr>
            <a:xfrm>
              <a:off x="5577538" y="1045407"/>
              <a:ext cx="318953" cy="318953"/>
            </a:xfrm>
            <a:custGeom>
              <a:avLst/>
              <a:gdLst/>
              <a:ahLst/>
              <a:cxnLst/>
              <a:rect l="l" t="t" r="r" b="b"/>
              <a:pathLst>
                <a:path w="318953" h="318953">
                  <a:moveTo>
                    <a:pt x="0" y="0"/>
                  </a:moveTo>
                  <a:lnTo>
                    <a:pt x="318953" y="0"/>
                  </a:lnTo>
                  <a:lnTo>
                    <a:pt x="318953" y="318953"/>
                  </a:lnTo>
                  <a:lnTo>
                    <a:pt x="0" y="318953"/>
                  </a:lnTo>
                  <a:lnTo>
                    <a:pt x="0" y="0"/>
                  </a:lnTo>
                  <a:close/>
                </a:path>
              </a:pathLst>
            </a:custGeom>
            <a:blipFill>
              <a:blip r:embed="rId10"/>
              <a:stretch>
                <a:fillRect/>
              </a:stretch>
            </a:blipFill>
          </p:spPr>
          <p:txBody>
            <a:bodyPr/>
            <a:lstStyle/>
            <a:p>
              <a:endParaRPr lang="da-DK"/>
            </a:p>
          </p:txBody>
        </p:sp>
        <p:sp>
          <p:nvSpPr>
            <p:cNvPr id="70" name="Freeform 70"/>
            <p:cNvSpPr/>
            <p:nvPr/>
          </p:nvSpPr>
          <p:spPr>
            <a:xfrm>
              <a:off x="6419779" y="1058100"/>
              <a:ext cx="318953" cy="318953"/>
            </a:xfrm>
            <a:custGeom>
              <a:avLst/>
              <a:gdLst/>
              <a:ahLst/>
              <a:cxnLst/>
              <a:rect l="l" t="t" r="r" b="b"/>
              <a:pathLst>
                <a:path w="318953" h="318953">
                  <a:moveTo>
                    <a:pt x="0" y="0"/>
                  </a:moveTo>
                  <a:lnTo>
                    <a:pt x="318953" y="0"/>
                  </a:lnTo>
                  <a:lnTo>
                    <a:pt x="318953" y="318952"/>
                  </a:lnTo>
                  <a:lnTo>
                    <a:pt x="0" y="318952"/>
                  </a:lnTo>
                  <a:lnTo>
                    <a:pt x="0" y="0"/>
                  </a:lnTo>
                  <a:close/>
                </a:path>
              </a:pathLst>
            </a:custGeom>
            <a:blipFill>
              <a:blip r:embed="rId10"/>
              <a:stretch>
                <a:fillRect/>
              </a:stretch>
            </a:blipFill>
          </p:spPr>
          <p:txBody>
            <a:bodyPr/>
            <a:lstStyle/>
            <a:p>
              <a:endParaRPr lang="da-DK"/>
            </a:p>
          </p:txBody>
        </p:sp>
        <p:sp>
          <p:nvSpPr>
            <p:cNvPr id="71" name="Freeform 71"/>
            <p:cNvSpPr/>
            <p:nvPr/>
          </p:nvSpPr>
          <p:spPr>
            <a:xfrm>
              <a:off x="6826923" y="1053594"/>
              <a:ext cx="318953" cy="318953"/>
            </a:xfrm>
            <a:custGeom>
              <a:avLst/>
              <a:gdLst/>
              <a:ahLst/>
              <a:cxnLst/>
              <a:rect l="l" t="t" r="r" b="b"/>
              <a:pathLst>
                <a:path w="318953" h="318953">
                  <a:moveTo>
                    <a:pt x="0" y="0"/>
                  </a:moveTo>
                  <a:lnTo>
                    <a:pt x="318953" y="0"/>
                  </a:lnTo>
                  <a:lnTo>
                    <a:pt x="318953" y="318953"/>
                  </a:lnTo>
                  <a:lnTo>
                    <a:pt x="0" y="318953"/>
                  </a:lnTo>
                  <a:lnTo>
                    <a:pt x="0" y="0"/>
                  </a:lnTo>
                  <a:close/>
                </a:path>
              </a:pathLst>
            </a:custGeom>
            <a:blipFill>
              <a:blip r:embed="rId10"/>
              <a:stretch>
                <a:fillRect/>
              </a:stretch>
            </a:blipFill>
          </p:spPr>
          <p:txBody>
            <a:bodyPr/>
            <a:lstStyle/>
            <a:p>
              <a:endParaRPr lang="da-DK"/>
            </a:p>
          </p:txBody>
        </p:sp>
        <p:sp>
          <p:nvSpPr>
            <p:cNvPr id="72" name="Freeform 72"/>
            <p:cNvSpPr/>
            <p:nvPr/>
          </p:nvSpPr>
          <p:spPr>
            <a:xfrm>
              <a:off x="4920427" y="1045407"/>
              <a:ext cx="81751" cy="389311"/>
            </a:xfrm>
            <a:custGeom>
              <a:avLst/>
              <a:gdLst/>
              <a:ahLst/>
              <a:cxnLst/>
              <a:rect l="l" t="t" r="r" b="b"/>
              <a:pathLst>
                <a:path w="81751" h="389311">
                  <a:moveTo>
                    <a:pt x="0" y="0"/>
                  </a:moveTo>
                  <a:lnTo>
                    <a:pt x="81751" y="0"/>
                  </a:lnTo>
                  <a:lnTo>
                    <a:pt x="81751" y="389311"/>
                  </a:lnTo>
                  <a:lnTo>
                    <a:pt x="0" y="389311"/>
                  </a:lnTo>
                  <a:lnTo>
                    <a:pt x="0" y="0"/>
                  </a:lnTo>
                  <a:close/>
                </a:path>
              </a:pathLst>
            </a:custGeom>
            <a:blipFill>
              <a:blip r:embed="rId11">
                <a:alphaModFix amt="50000"/>
              </a:blip>
              <a:stretch>
                <a:fillRect l="-1341497" t="-24300" r="-1004921" b="-110651"/>
              </a:stretch>
            </a:blipFill>
          </p:spPr>
          <p:txBody>
            <a:bodyPr/>
            <a:lstStyle/>
            <a:p>
              <a:endParaRPr lang="da-DK"/>
            </a:p>
          </p:txBody>
        </p:sp>
        <p:sp>
          <p:nvSpPr>
            <p:cNvPr id="73" name="Freeform 73"/>
            <p:cNvSpPr/>
            <p:nvPr/>
          </p:nvSpPr>
          <p:spPr>
            <a:xfrm>
              <a:off x="5333487" y="1048824"/>
              <a:ext cx="81751" cy="389311"/>
            </a:xfrm>
            <a:custGeom>
              <a:avLst/>
              <a:gdLst/>
              <a:ahLst/>
              <a:cxnLst/>
              <a:rect l="l" t="t" r="r" b="b"/>
              <a:pathLst>
                <a:path w="81751" h="389311">
                  <a:moveTo>
                    <a:pt x="0" y="0"/>
                  </a:moveTo>
                  <a:lnTo>
                    <a:pt x="81750" y="0"/>
                  </a:lnTo>
                  <a:lnTo>
                    <a:pt x="81750" y="389312"/>
                  </a:lnTo>
                  <a:lnTo>
                    <a:pt x="0" y="389312"/>
                  </a:lnTo>
                  <a:lnTo>
                    <a:pt x="0" y="0"/>
                  </a:lnTo>
                  <a:close/>
                </a:path>
              </a:pathLst>
            </a:custGeom>
            <a:blipFill>
              <a:blip r:embed="rId11"/>
              <a:stretch>
                <a:fillRect l="-1341497" t="-24300" r="-1004921" b="-110651"/>
              </a:stretch>
            </a:blipFill>
          </p:spPr>
          <p:txBody>
            <a:bodyPr/>
            <a:lstStyle/>
            <a:p>
              <a:endParaRPr lang="da-DK"/>
            </a:p>
          </p:txBody>
        </p:sp>
        <p:sp>
          <p:nvSpPr>
            <p:cNvPr id="74" name="Freeform 74"/>
            <p:cNvSpPr/>
            <p:nvPr/>
          </p:nvSpPr>
          <p:spPr>
            <a:xfrm>
              <a:off x="5768650" y="1053594"/>
              <a:ext cx="81751" cy="389311"/>
            </a:xfrm>
            <a:custGeom>
              <a:avLst/>
              <a:gdLst/>
              <a:ahLst/>
              <a:cxnLst/>
              <a:rect l="l" t="t" r="r" b="b"/>
              <a:pathLst>
                <a:path w="81751" h="389311">
                  <a:moveTo>
                    <a:pt x="0" y="0"/>
                  </a:moveTo>
                  <a:lnTo>
                    <a:pt x="81750" y="0"/>
                  </a:lnTo>
                  <a:lnTo>
                    <a:pt x="81750" y="389312"/>
                  </a:lnTo>
                  <a:lnTo>
                    <a:pt x="0" y="389312"/>
                  </a:lnTo>
                  <a:lnTo>
                    <a:pt x="0" y="0"/>
                  </a:lnTo>
                  <a:close/>
                </a:path>
              </a:pathLst>
            </a:custGeom>
            <a:blipFill>
              <a:blip r:embed="rId11">
                <a:alphaModFix amt="75000"/>
              </a:blip>
              <a:stretch>
                <a:fillRect l="-1341497" t="-24300" r="-1004921" b="-110651"/>
              </a:stretch>
            </a:blipFill>
          </p:spPr>
          <p:txBody>
            <a:bodyPr/>
            <a:lstStyle/>
            <a:p>
              <a:endParaRPr lang="da-DK"/>
            </a:p>
          </p:txBody>
        </p:sp>
        <p:sp>
          <p:nvSpPr>
            <p:cNvPr id="75" name="Freeform 75"/>
            <p:cNvSpPr/>
            <p:nvPr/>
          </p:nvSpPr>
          <p:spPr>
            <a:xfrm>
              <a:off x="6168009" y="1053537"/>
              <a:ext cx="81751" cy="389311"/>
            </a:xfrm>
            <a:custGeom>
              <a:avLst/>
              <a:gdLst/>
              <a:ahLst/>
              <a:cxnLst/>
              <a:rect l="l" t="t" r="r" b="b"/>
              <a:pathLst>
                <a:path w="81751" h="389311">
                  <a:moveTo>
                    <a:pt x="0" y="0"/>
                  </a:moveTo>
                  <a:lnTo>
                    <a:pt x="81750" y="0"/>
                  </a:lnTo>
                  <a:lnTo>
                    <a:pt x="81750" y="389311"/>
                  </a:lnTo>
                  <a:lnTo>
                    <a:pt x="0" y="389311"/>
                  </a:lnTo>
                  <a:lnTo>
                    <a:pt x="0" y="0"/>
                  </a:lnTo>
                  <a:close/>
                </a:path>
              </a:pathLst>
            </a:custGeom>
            <a:blipFill>
              <a:blip r:embed="rId11"/>
              <a:stretch>
                <a:fillRect l="-1341497" t="-24300" r="-1004921" b="-110651"/>
              </a:stretch>
            </a:blipFill>
          </p:spPr>
          <p:txBody>
            <a:bodyPr/>
            <a:lstStyle/>
            <a:p>
              <a:endParaRPr lang="da-DK"/>
            </a:p>
          </p:txBody>
        </p:sp>
        <p:sp>
          <p:nvSpPr>
            <p:cNvPr id="76" name="Freeform 76"/>
            <p:cNvSpPr/>
            <p:nvPr/>
          </p:nvSpPr>
          <p:spPr>
            <a:xfrm>
              <a:off x="5985638" y="1049501"/>
              <a:ext cx="318953" cy="318953"/>
            </a:xfrm>
            <a:custGeom>
              <a:avLst/>
              <a:gdLst/>
              <a:ahLst/>
              <a:cxnLst/>
              <a:rect l="l" t="t" r="r" b="b"/>
              <a:pathLst>
                <a:path w="318953" h="318953">
                  <a:moveTo>
                    <a:pt x="0" y="0"/>
                  </a:moveTo>
                  <a:lnTo>
                    <a:pt x="318952" y="0"/>
                  </a:lnTo>
                  <a:lnTo>
                    <a:pt x="318952" y="318952"/>
                  </a:lnTo>
                  <a:lnTo>
                    <a:pt x="0" y="318952"/>
                  </a:lnTo>
                  <a:lnTo>
                    <a:pt x="0" y="0"/>
                  </a:lnTo>
                  <a:close/>
                </a:path>
              </a:pathLst>
            </a:custGeom>
            <a:blipFill>
              <a:blip r:embed="rId10"/>
              <a:stretch>
                <a:fillRect/>
              </a:stretch>
            </a:blipFill>
          </p:spPr>
          <p:txBody>
            <a:bodyPr/>
            <a:lstStyle/>
            <a:p>
              <a:endParaRPr lang="da-DK"/>
            </a:p>
          </p:txBody>
        </p:sp>
        <p:sp>
          <p:nvSpPr>
            <p:cNvPr id="77" name="Freeform 77"/>
            <p:cNvSpPr/>
            <p:nvPr/>
          </p:nvSpPr>
          <p:spPr>
            <a:xfrm>
              <a:off x="7450498" y="1062193"/>
              <a:ext cx="81751" cy="389311"/>
            </a:xfrm>
            <a:custGeom>
              <a:avLst/>
              <a:gdLst/>
              <a:ahLst/>
              <a:cxnLst/>
              <a:rect l="l" t="t" r="r" b="b"/>
              <a:pathLst>
                <a:path w="81751" h="389311">
                  <a:moveTo>
                    <a:pt x="0" y="0"/>
                  </a:moveTo>
                  <a:lnTo>
                    <a:pt x="81751" y="0"/>
                  </a:lnTo>
                  <a:lnTo>
                    <a:pt x="81751" y="389312"/>
                  </a:lnTo>
                  <a:lnTo>
                    <a:pt x="0" y="389312"/>
                  </a:lnTo>
                  <a:lnTo>
                    <a:pt x="0" y="0"/>
                  </a:lnTo>
                  <a:close/>
                </a:path>
              </a:pathLst>
            </a:custGeom>
            <a:blipFill>
              <a:blip r:embed="rId11">
                <a:alphaModFix amt="89000"/>
              </a:blip>
              <a:stretch>
                <a:fillRect l="-1341497" t="-24300" r="-1004921" b="-110651"/>
              </a:stretch>
            </a:blipFill>
          </p:spPr>
          <p:txBody>
            <a:bodyPr/>
            <a:lstStyle/>
            <a:p>
              <a:endParaRPr lang="da-DK"/>
            </a:p>
          </p:txBody>
        </p:sp>
        <p:sp>
          <p:nvSpPr>
            <p:cNvPr id="78" name="Freeform 78"/>
            <p:cNvSpPr/>
            <p:nvPr/>
          </p:nvSpPr>
          <p:spPr>
            <a:xfrm>
              <a:off x="7261065" y="1062193"/>
              <a:ext cx="318953" cy="318953"/>
            </a:xfrm>
            <a:custGeom>
              <a:avLst/>
              <a:gdLst/>
              <a:ahLst/>
              <a:cxnLst/>
              <a:rect l="l" t="t" r="r" b="b"/>
              <a:pathLst>
                <a:path w="318953" h="318953">
                  <a:moveTo>
                    <a:pt x="0" y="0"/>
                  </a:moveTo>
                  <a:lnTo>
                    <a:pt x="318953" y="0"/>
                  </a:lnTo>
                  <a:lnTo>
                    <a:pt x="318953" y="318953"/>
                  </a:lnTo>
                  <a:lnTo>
                    <a:pt x="0" y="318953"/>
                  </a:lnTo>
                  <a:lnTo>
                    <a:pt x="0" y="0"/>
                  </a:lnTo>
                  <a:close/>
                </a:path>
              </a:pathLst>
            </a:custGeom>
            <a:blipFill>
              <a:blip r:embed="rId10"/>
              <a:stretch>
                <a:fillRect/>
              </a:stretch>
            </a:blipFill>
          </p:spPr>
          <p:txBody>
            <a:bodyPr/>
            <a:lstStyle/>
            <a:p>
              <a:endParaRPr lang="da-DK"/>
            </a:p>
          </p:txBody>
        </p:sp>
        <p:sp>
          <p:nvSpPr>
            <p:cNvPr id="79" name="Freeform 79"/>
            <p:cNvSpPr/>
            <p:nvPr/>
          </p:nvSpPr>
          <p:spPr>
            <a:xfrm>
              <a:off x="7005277" y="1062193"/>
              <a:ext cx="81751" cy="389311"/>
            </a:xfrm>
            <a:custGeom>
              <a:avLst/>
              <a:gdLst/>
              <a:ahLst/>
              <a:cxnLst/>
              <a:rect l="l" t="t" r="r" b="b"/>
              <a:pathLst>
                <a:path w="81751" h="389311">
                  <a:moveTo>
                    <a:pt x="0" y="0"/>
                  </a:moveTo>
                  <a:lnTo>
                    <a:pt x="81750" y="0"/>
                  </a:lnTo>
                  <a:lnTo>
                    <a:pt x="81750" y="389312"/>
                  </a:lnTo>
                  <a:lnTo>
                    <a:pt x="0" y="389312"/>
                  </a:lnTo>
                  <a:lnTo>
                    <a:pt x="0" y="0"/>
                  </a:lnTo>
                  <a:close/>
                </a:path>
              </a:pathLst>
            </a:custGeom>
            <a:blipFill>
              <a:blip r:embed="rId11"/>
              <a:stretch>
                <a:fillRect l="-1341497" t="-24300" r="-1004921" b="-110651"/>
              </a:stretch>
            </a:blipFill>
          </p:spPr>
          <p:txBody>
            <a:bodyPr/>
            <a:lstStyle/>
            <a:p>
              <a:endParaRPr lang="da-DK"/>
            </a:p>
          </p:txBody>
        </p:sp>
        <p:sp>
          <p:nvSpPr>
            <p:cNvPr id="80" name="Freeform 80"/>
            <p:cNvSpPr/>
            <p:nvPr/>
          </p:nvSpPr>
          <p:spPr>
            <a:xfrm>
              <a:off x="6609213" y="1062193"/>
              <a:ext cx="81751" cy="389311"/>
            </a:xfrm>
            <a:custGeom>
              <a:avLst/>
              <a:gdLst/>
              <a:ahLst/>
              <a:cxnLst/>
              <a:rect l="l" t="t" r="r" b="b"/>
              <a:pathLst>
                <a:path w="81751" h="389311">
                  <a:moveTo>
                    <a:pt x="0" y="0"/>
                  </a:moveTo>
                  <a:lnTo>
                    <a:pt x="81750" y="0"/>
                  </a:lnTo>
                  <a:lnTo>
                    <a:pt x="81750" y="389312"/>
                  </a:lnTo>
                  <a:lnTo>
                    <a:pt x="0" y="389312"/>
                  </a:lnTo>
                  <a:lnTo>
                    <a:pt x="0" y="0"/>
                  </a:lnTo>
                  <a:close/>
                </a:path>
              </a:pathLst>
            </a:custGeom>
            <a:blipFill>
              <a:blip r:embed="rId11">
                <a:alphaModFix amt="80000"/>
              </a:blip>
              <a:stretch>
                <a:fillRect l="-1341497" t="-24300" r="-1004921" b="-110651"/>
              </a:stretch>
            </a:blipFill>
          </p:spPr>
          <p:txBody>
            <a:bodyPr/>
            <a:lstStyle/>
            <a:p>
              <a:endParaRPr lang="da-DK"/>
            </a:p>
          </p:txBody>
        </p:sp>
        <p:sp>
          <p:nvSpPr>
            <p:cNvPr id="81" name="Freeform 81"/>
            <p:cNvSpPr/>
            <p:nvPr/>
          </p:nvSpPr>
          <p:spPr>
            <a:xfrm>
              <a:off x="1224771" y="979083"/>
              <a:ext cx="754123" cy="459797"/>
            </a:xfrm>
            <a:custGeom>
              <a:avLst/>
              <a:gdLst/>
              <a:ahLst/>
              <a:cxnLst/>
              <a:rect l="l" t="t" r="r" b="b"/>
              <a:pathLst>
                <a:path w="754123" h="459797">
                  <a:moveTo>
                    <a:pt x="0" y="0"/>
                  </a:moveTo>
                  <a:lnTo>
                    <a:pt x="754124" y="0"/>
                  </a:lnTo>
                  <a:lnTo>
                    <a:pt x="754124" y="459796"/>
                  </a:lnTo>
                  <a:lnTo>
                    <a:pt x="0" y="459796"/>
                  </a:lnTo>
                  <a:lnTo>
                    <a:pt x="0" y="0"/>
                  </a:lnTo>
                  <a:close/>
                </a:path>
              </a:pathLst>
            </a:custGeom>
            <a:blipFill>
              <a:blip r:embed="rId9">
                <a:alphaModFix amt="90000"/>
              </a:blip>
              <a:stretch>
                <a:fillRect r="-134"/>
              </a:stretch>
            </a:blipFill>
          </p:spPr>
          <p:txBody>
            <a:bodyPr/>
            <a:lstStyle/>
            <a:p>
              <a:endParaRPr lang="da-DK"/>
            </a:p>
          </p:txBody>
        </p:sp>
        <p:sp>
          <p:nvSpPr>
            <p:cNvPr id="82" name="Freeform 82"/>
            <p:cNvSpPr/>
            <p:nvPr/>
          </p:nvSpPr>
          <p:spPr>
            <a:xfrm>
              <a:off x="1629678" y="584492"/>
              <a:ext cx="676984" cy="542818"/>
            </a:xfrm>
            <a:custGeom>
              <a:avLst/>
              <a:gdLst/>
              <a:ahLst/>
              <a:cxnLst/>
              <a:rect l="l" t="t" r="r" b="b"/>
              <a:pathLst>
                <a:path w="676984" h="542818">
                  <a:moveTo>
                    <a:pt x="0" y="0"/>
                  </a:moveTo>
                  <a:lnTo>
                    <a:pt x="676984" y="0"/>
                  </a:lnTo>
                  <a:lnTo>
                    <a:pt x="676984" y="542818"/>
                  </a:lnTo>
                  <a:lnTo>
                    <a:pt x="0" y="5428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sp>
          <p:nvSpPr>
            <p:cNvPr id="83" name="Freeform 83"/>
            <p:cNvSpPr/>
            <p:nvPr/>
          </p:nvSpPr>
          <p:spPr>
            <a:xfrm rot="-10688823">
              <a:off x="2281962" y="605822"/>
              <a:ext cx="676984" cy="542818"/>
            </a:xfrm>
            <a:custGeom>
              <a:avLst/>
              <a:gdLst/>
              <a:ahLst/>
              <a:cxnLst/>
              <a:rect l="l" t="t" r="r" b="b"/>
              <a:pathLst>
                <a:path w="676984" h="542818">
                  <a:moveTo>
                    <a:pt x="0" y="0"/>
                  </a:moveTo>
                  <a:lnTo>
                    <a:pt x="676984" y="0"/>
                  </a:lnTo>
                  <a:lnTo>
                    <a:pt x="676984" y="542818"/>
                  </a:lnTo>
                  <a:lnTo>
                    <a:pt x="0" y="5428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sp>
          <p:nvSpPr>
            <p:cNvPr id="84" name="Freeform 84"/>
            <p:cNvSpPr/>
            <p:nvPr/>
          </p:nvSpPr>
          <p:spPr>
            <a:xfrm rot="6373329">
              <a:off x="2495689" y="994506"/>
              <a:ext cx="1930359" cy="1531543"/>
            </a:xfrm>
            <a:custGeom>
              <a:avLst/>
              <a:gdLst/>
              <a:ahLst/>
              <a:cxnLst/>
              <a:rect l="l" t="t" r="r" b="b"/>
              <a:pathLst>
                <a:path w="1930359" h="1531543">
                  <a:moveTo>
                    <a:pt x="0" y="0"/>
                  </a:moveTo>
                  <a:lnTo>
                    <a:pt x="1930359" y="0"/>
                  </a:lnTo>
                  <a:lnTo>
                    <a:pt x="1930359" y="1531543"/>
                  </a:lnTo>
                  <a:lnTo>
                    <a:pt x="0" y="15315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a-DK"/>
            </a:p>
          </p:txBody>
        </p:sp>
        <p:grpSp>
          <p:nvGrpSpPr>
            <p:cNvPr id="85" name="Group 85"/>
            <p:cNvGrpSpPr/>
            <p:nvPr/>
          </p:nvGrpSpPr>
          <p:grpSpPr>
            <a:xfrm>
              <a:off x="3634832" y="2098706"/>
              <a:ext cx="1285595" cy="128559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35290" r="-35290" b="-13720"/>
                </a:stretch>
              </a:blipFill>
            </p:spPr>
            <p:txBody>
              <a:bodyPr/>
              <a:lstStyle/>
              <a:p>
                <a:endParaRPr lang="da-DK"/>
              </a:p>
            </p:txBody>
          </p:sp>
        </p:grpSp>
        <p:sp>
          <p:nvSpPr>
            <p:cNvPr id="87" name="Freeform 87"/>
            <p:cNvSpPr/>
            <p:nvPr/>
          </p:nvSpPr>
          <p:spPr>
            <a:xfrm rot="-5400000">
              <a:off x="5742442" y="422814"/>
              <a:ext cx="676984" cy="542818"/>
            </a:xfrm>
            <a:custGeom>
              <a:avLst/>
              <a:gdLst/>
              <a:ahLst/>
              <a:cxnLst/>
              <a:rect l="l" t="t" r="r" b="b"/>
              <a:pathLst>
                <a:path w="676984" h="542818">
                  <a:moveTo>
                    <a:pt x="0" y="0"/>
                  </a:moveTo>
                  <a:lnTo>
                    <a:pt x="676984" y="0"/>
                  </a:lnTo>
                  <a:lnTo>
                    <a:pt x="676984" y="542818"/>
                  </a:lnTo>
                  <a:lnTo>
                    <a:pt x="0" y="5428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grpSp>
      <p:sp>
        <p:nvSpPr>
          <p:cNvPr id="88" name="TextBox 88"/>
          <p:cNvSpPr txBox="1"/>
          <p:nvPr/>
        </p:nvSpPr>
        <p:spPr>
          <a:xfrm>
            <a:off x="754280" y="4020575"/>
            <a:ext cx="7025567" cy="4798320"/>
          </a:xfrm>
          <a:prstGeom prst="rect">
            <a:avLst/>
          </a:prstGeom>
        </p:spPr>
        <p:txBody>
          <a:bodyPr lIns="0" tIns="0" rIns="0" bIns="0" rtlCol="0" anchor="t">
            <a:spAutoFit/>
          </a:bodyPr>
          <a:lstStyle/>
          <a:p>
            <a:pPr marL="424188" lvl="1" indent="-212094" algn="l">
              <a:lnSpc>
                <a:spcPts val="2750"/>
              </a:lnSpc>
              <a:buFont typeface="Arial"/>
              <a:buChar char="•"/>
            </a:pPr>
            <a:r>
              <a:rPr lang="en-US" sz="1964">
                <a:solidFill>
                  <a:srgbClr val="FFFFFF"/>
                </a:solidFill>
                <a:latin typeface="Inter"/>
                <a:ea typeface="Inter"/>
                <a:cs typeface="Inter"/>
                <a:sym typeface="Inter"/>
              </a:rPr>
              <a:t>Lys bør undgås hvor flagermus opholder sig, ligesom områder der understøtter deres levesteder og jagt korridorer.</a:t>
            </a:r>
          </a:p>
          <a:p>
            <a:pPr algn="l">
              <a:lnSpc>
                <a:spcPts val="2750"/>
              </a:lnSpc>
            </a:pPr>
            <a:endParaRPr lang="en-US" sz="1964">
              <a:solidFill>
                <a:srgbClr val="FFFFFF"/>
              </a:solidFill>
              <a:latin typeface="Inter"/>
              <a:ea typeface="Inter"/>
              <a:cs typeface="Inter"/>
              <a:sym typeface="Inter"/>
            </a:endParaRPr>
          </a:p>
          <a:p>
            <a:pPr marL="424188" lvl="1" indent="-212094" algn="l">
              <a:lnSpc>
                <a:spcPts val="2750"/>
              </a:lnSpc>
              <a:buFont typeface="Arial"/>
              <a:buChar char="•"/>
            </a:pPr>
            <a:r>
              <a:rPr lang="en-US" sz="1964">
                <a:solidFill>
                  <a:srgbClr val="FFFFFF"/>
                </a:solidFill>
                <a:latin typeface="Inter"/>
                <a:ea typeface="Inter"/>
                <a:cs typeface="Inter"/>
                <a:sym typeface="Inter"/>
              </a:rPr>
              <a:t>Belysning, der falder på indgangen til sovepladser, kan forsinke flagermus fra at søge føde (214). </a:t>
            </a:r>
          </a:p>
          <a:p>
            <a:pPr algn="l">
              <a:lnSpc>
                <a:spcPts val="2750"/>
              </a:lnSpc>
            </a:pPr>
            <a:endParaRPr lang="en-US" sz="1964">
              <a:solidFill>
                <a:srgbClr val="FFFFFF"/>
              </a:solidFill>
              <a:latin typeface="Inter"/>
              <a:ea typeface="Inter"/>
              <a:cs typeface="Inter"/>
              <a:sym typeface="Inter"/>
            </a:endParaRPr>
          </a:p>
          <a:p>
            <a:pPr marL="424188" lvl="1" indent="-212094" algn="l">
              <a:lnSpc>
                <a:spcPts val="2750"/>
              </a:lnSpc>
              <a:buFont typeface="Arial"/>
              <a:buChar char="•"/>
            </a:pPr>
            <a:r>
              <a:rPr lang="en-US" sz="1964">
                <a:solidFill>
                  <a:srgbClr val="FFFFFF"/>
                </a:solidFill>
                <a:latin typeface="Inter"/>
                <a:ea typeface="Inter"/>
                <a:cs typeface="Inter"/>
                <a:sym typeface="Inter"/>
              </a:rPr>
              <a:t> Internationale guidelines -&gt; Lys bør ikke findes inden for 50m af flyvekorridorer, opholdssteder, vandressourcer og jagtkorridorer (122). </a:t>
            </a:r>
          </a:p>
          <a:p>
            <a:pPr algn="l">
              <a:lnSpc>
                <a:spcPts val="2750"/>
              </a:lnSpc>
            </a:pPr>
            <a:endParaRPr lang="en-US" sz="1964">
              <a:solidFill>
                <a:srgbClr val="FFFFFF"/>
              </a:solidFill>
              <a:latin typeface="Inter"/>
              <a:ea typeface="Inter"/>
              <a:cs typeface="Inter"/>
              <a:sym typeface="Inter"/>
            </a:endParaRPr>
          </a:p>
          <a:p>
            <a:pPr marL="424188" lvl="1" indent="-212094" algn="l">
              <a:lnSpc>
                <a:spcPts val="2750"/>
              </a:lnSpc>
              <a:buFont typeface="Arial"/>
              <a:buChar char="•"/>
            </a:pPr>
            <a:r>
              <a:rPr lang="en-US" sz="1964">
                <a:solidFill>
                  <a:srgbClr val="FFFFFF"/>
                </a:solidFill>
                <a:latin typeface="Inter"/>
                <a:ea typeface="Inter"/>
                <a:cs typeface="Inter"/>
                <a:sym typeface="Inter"/>
              </a:rPr>
              <a:t>Brug afskærmning, styring og slukning af lys når der ikke er behov. (referencer kan være fuldmåne niveauer).</a:t>
            </a:r>
          </a:p>
        </p:txBody>
      </p:sp>
      <p:grpSp>
        <p:nvGrpSpPr>
          <p:cNvPr id="89" name="Group 89"/>
          <p:cNvGrpSpPr/>
          <p:nvPr/>
        </p:nvGrpSpPr>
        <p:grpSpPr>
          <a:xfrm>
            <a:off x="10987813" y="3779951"/>
            <a:ext cx="6067630" cy="2727099"/>
            <a:chOff x="0" y="0"/>
            <a:chExt cx="8090173" cy="3636131"/>
          </a:xfrm>
        </p:grpSpPr>
        <p:sp>
          <p:nvSpPr>
            <p:cNvPr id="90" name="Freeform 90"/>
            <p:cNvSpPr/>
            <p:nvPr/>
          </p:nvSpPr>
          <p:spPr>
            <a:xfrm>
              <a:off x="0" y="0"/>
              <a:ext cx="5568856" cy="3636131"/>
            </a:xfrm>
            <a:custGeom>
              <a:avLst/>
              <a:gdLst/>
              <a:ahLst/>
              <a:cxnLst/>
              <a:rect l="l" t="t" r="r" b="b"/>
              <a:pathLst>
                <a:path w="5568856" h="3636131">
                  <a:moveTo>
                    <a:pt x="0" y="0"/>
                  </a:moveTo>
                  <a:lnTo>
                    <a:pt x="5568856" y="0"/>
                  </a:lnTo>
                  <a:lnTo>
                    <a:pt x="5568856" y="3636131"/>
                  </a:lnTo>
                  <a:lnTo>
                    <a:pt x="0" y="3636131"/>
                  </a:lnTo>
                  <a:lnTo>
                    <a:pt x="0" y="0"/>
                  </a:lnTo>
                  <a:close/>
                </a:path>
              </a:pathLst>
            </a:custGeom>
            <a:blipFill>
              <a:blip r:embed="rId17"/>
              <a:stretch>
                <a:fillRect l="-39225" t="-29784" r="-39554" b="-24231"/>
              </a:stretch>
            </a:blipFill>
          </p:spPr>
          <p:txBody>
            <a:bodyPr/>
            <a:lstStyle/>
            <a:p>
              <a:endParaRPr lang="da-DK"/>
            </a:p>
          </p:txBody>
        </p:sp>
        <p:sp>
          <p:nvSpPr>
            <p:cNvPr id="91" name="Freeform 91"/>
            <p:cNvSpPr/>
            <p:nvPr/>
          </p:nvSpPr>
          <p:spPr>
            <a:xfrm>
              <a:off x="6100117" y="452926"/>
              <a:ext cx="1990056" cy="1967229"/>
            </a:xfrm>
            <a:custGeom>
              <a:avLst/>
              <a:gdLst/>
              <a:ahLst/>
              <a:cxnLst/>
              <a:rect l="l" t="t" r="r" b="b"/>
              <a:pathLst>
                <a:path w="1990056" h="1967229">
                  <a:moveTo>
                    <a:pt x="0" y="0"/>
                  </a:moveTo>
                  <a:lnTo>
                    <a:pt x="1990056" y="0"/>
                  </a:lnTo>
                  <a:lnTo>
                    <a:pt x="1990056" y="1967229"/>
                  </a:lnTo>
                  <a:lnTo>
                    <a:pt x="0" y="1967229"/>
                  </a:lnTo>
                  <a:lnTo>
                    <a:pt x="0" y="0"/>
                  </a:lnTo>
                  <a:close/>
                </a:path>
              </a:pathLst>
            </a:custGeom>
            <a:blipFill>
              <a:blip r:embed="rId18"/>
              <a:stretch>
                <a:fillRect l="-48270" b="-29090"/>
              </a:stretch>
            </a:blipFill>
          </p:spPr>
          <p:txBody>
            <a:bodyPr/>
            <a:lstStyle/>
            <a:p>
              <a:endParaRPr lang="da-DK"/>
            </a:p>
          </p:txBody>
        </p:sp>
        <p:sp>
          <p:nvSpPr>
            <p:cNvPr id="92" name="Freeform 92"/>
            <p:cNvSpPr/>
            <p:nvPr/>
          </p:nvSpPr>
          <p:spPr>
            <a:xfrm rot="-428374" flipH="1">
              <a:off x="4998506" y="2627115"/>
              <a:ext cx="2203222" cy="622410"/>
            </a:xfrm>
            <a:custGeom>
              <a:avLst/>
              <a:gdLst/>
              <a:ahLst/>
              <a:cxnLst/>
              <a:rect l="l" t="t" r="r" b="b"/>
              <a:pathLst>
                <a:path w="2203222" h="622410">
                  <a:moveTo>
                    <a:pt x="2203222" y="0"/>
                  </a:moveTo>
                  <a:lnTo>
                    <a:pt x="0" y="0"/>
                  </a:lnTo>
                  <a:lnTo>
                    <a:pt x="0" y="622410"/>
                  </a:lnTo>
                  <a:lnTo>
                    <a:pt x="2203222" y="622410"/>
                  </a:lnTo>
                  <a:lnTo>
                    <a:pt x="220322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da-DK"/>
            </a:p>
          </p:txBody>
        </p:sp>
      </p:grpSp>
      <p:sp>
        <p:nvSpPr>
          <p:cNvPr id="93" name="TextBox 93"/>
          <p:cNvSpPr txBox="1"/>
          <p:nvPr/>
        </p:nvSpPr>
        <p:spPr>
          <a:xfrm>
            <a:off x="15260968" y="1900006"/>
            <a:ext cx="2197576" cy="452755"/>
          </a:xfrm>
          <a:prstGeom prst="rect">
            <a:avLst/>
          </a:prstGeom>
        </p:spPr>
        <p:txBody>
          <a:bodyPr lIns="0" tIns="0" rIns="0" bIns="0" rtlCol="0" anchor="t">
            <a:spAutoFit/>
          </a:bodyPr>
          <a:lstStyle/>
          <a:p>
            <a:pPr algn="ctr">
              <a:lnSpc>
                <a:spcPts val="1820"/>
              </a:lnSpc>
              <a:spcBef>
                <a:spcPct val="0"/>
              </a:spcBef>
            </a:pPr>
            <a:r>
              <a:rPr lang="en-US" sz="1300">
                <a:solidFill>
                  <a:srgbClr val="FFFFFF"/>
                </a:solidFill>
                <a:latin typeface="Poppins Light"/>
                <a:ea typeface="Poppins Light"/>
                <a:cs typeface="Poppins Light"/>
                <a:sym typeface="Poppins Light"/>
              </a:rPr>
              <a:t>‘The Bat Hat’, der reducerer lysspild (98%). </a:t>
            </a:r>
          </a:p>
        </p:txBody>
      </p:sp>
      <p:sp>
        <p:nvSpPr>
          <p:cNvPr id="94" name="TextBox 94"/>
          <p:cNvSpPr txBox="1"/>
          <p:nvPr/>
        </p:nvSpPr>
        <p:spPr>
          <a:xfrm>
            <a:off x="754280" y="9421900"/>
            <a:ext cx="8166337" cy="407670"/>
          </a:xfrm>
          <a:prstGeom prst="rect">
            <a:avLst/>
          </a:prstGeom>
        </p:spPr>
        <p:txBody>
          <a:bodyPr lIns="0" tIns="0" rIns="0" bIns="0" rtlCol="0" anchor="t">
            <a:spAutoFit/>
          </a:bodyPr>
          <a:lstStyle/>
          <a:p>
            <a:pPr algn="l">
              <a:lnSpc>
                <a:spcPts val="1679"/>
              </a:lnSpc>
              <a:spcBef>
                <a:spcPct val="0"/>
              </a:spcBef>
            </a:pPr>
            <a:r>
              <a:rPr lang="en-US" sz="1200">
                <a:solidFill>
                  <a:srgbClr val="B7B7B7"/>
                </a:solidFill>
                <a:latin typeface="Poppins Light"/>
                <a:ea typeface="Poppins Light"/>
                <a:cs typeface="Poppins Light"/>
                <a:sym typeface="Poppins Light"/>
              </a:rPr>
              <a:t>Hansen, J. Stormly, &amp; Petersen, P.M. (2024). Belysningens Indvirkning På Dyr, Planter &amp; Mennesker, Vejdirektoratet (V&amp;D), 2024. Samt Referencer heri ().</a:t>
            </a:r>
          </a:p>
        </p:txBody>
      </p:sp>
      <p:grpSp>
        <p:nvGrpSpPr>
          <p:cNvPr id="95" name="Group 95"/>
          <p:cNvGrpSpPr/>
          <p:nvPr/>
        </p:nvGrpSpPr>
        <p:grpSpPr>
          <a:xfrm rot="-5400000">
            <a:off x="13224151" y="3819061"/>
            <a:ext cx="170857" cy="6506141"/>
            <a:chOff x="0" y="0"/>
            <a:chExt cx="57508" cy="2189863"/>
          </a:xfrm>
        </p:grpSpPr>
        <p:sp>
          <p:nvSpPr>
            <p:cNvPr id="96" name="Freeform 96"/>
            <p:cNvSpPr/>
            <p:nvPr/>
          </p:nvSpPr>
          <p:spPr>
            <a:xfrm>
              <a:off x="0" y="0"/>
              <a:ext cx="57508" cy="2189863"/>
            </a:xfrm>
            <a:custGeom>
              <a:avLst/>
              <a:gdLst/>
              <a:ahLst/>
              <a:cxnLst/>
              <a:rect l="l" t="t" r="r" b="b"/>
              <a:pathLst>
                <a:path w="57508" h="2189863">
                  <a:moveTo>
                    <a:pt x="0" y="0"/>
                  </a:moveTo>
                  <a:lnTo>
                    <a:pt x="57508" y="0"/>
                  </a:lnTo>
                  <a:lnTo>
                    <a:pt x="57508" y="2189863"/>
                  </a:lnTo>
                  <a:lnTo>
                    <a:pt x="0" y="2189863"/>
                  </a:lnTo>
                  <a:close/>
                </a:path>
              </a:pathLst>
            </a:custGeom>
            <a:solidFill>
              <a:srgbClr val="333333"/>
            </a:solidFill>
          </p:spPr>
          <p:txBody>
            <a:bodyPr/>
            <a:lstStyle/>
            <a:p>
              <a:endParaRPr lang="da-DK"/>
            </a:p>
          </p:txBody>
        </p:sp>
        <p:sp>
          <p:nvSpPr>
            <p:cNvPr id="97" name="TextBox 97"/>
            <p:cNvSpPr txBox="1"/>
            <p:nvPr/>
          </p:nvSpPr>
          <p:spPr>
            <a:xfrm>
              <a:off x="0" y="-38100"/>
              <a:ext cx="57508" cy="2227963"/>
            </a:xfrm>
            <a:prstGeom prst="rect">
              <a:avLst/>
            </a:prstGeom>
          </p:spPr>
          <p:txBody>
            <a:bodyPr lIns="50800" tIns="50800" rIns="50800" bIns="50800" rtlCol="0" anchor="ctr"/>
            <a:lstStyle/>
            <a:p>
              <a:pPr algn="ctr">
                <a:lnSpc>
                  <a:spcPts val="2659"/>
                </a:lnSpc>
              </a:pPr>
              <a:endParaRPr/>
            </a:p>
          </p:txBody>
        </p:sp>
      </p:grpSp>
      <p:grpSp>
        <p:nvGrpSpPr>
          <p:cNvPr id="98" name="Group 98"/>
          <p:cNvGrpSpPr/>
          <p:nvPr/>
        </p:nvGrpSpPr>
        <p:grpSpPr>
          <a:xfrm>
            <a:off x="0" y="0"/>
            <a:ext cx="18288000" cy="3278684"/>
            <a:chOff x="0" y="0"/>
            <a:chExt cx="4816593" cy="863522"/>
          </a:xfrm>
        </p:grpSpPr>
        <p:sp>
          <p:nvSpPr>
            <p:cNvPr id="99" name="Freeform 99"/>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100" name="TextBox 100"/>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101" name="TextBox 101"/>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10.</a:t>
            </a:r>
          </a:p>
        </p:txBody>
      </p:sp>
      <p:sp>
        <p:nvSpPr>
          <p:cNvPr id="102" name="TextBox 102"/>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103" name="TextBox 103"/>
          <p:cNvSpPr txBox="1"/>
          <p:nvPr/>
        </p:nvSpPr>
        <p:spPr>
          <a:xfrm>
            <a:off x="1038225" y="1709421"/>
            <a:ext cx="14225324" cy="17367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56A8"/>
                </a:solidFill>
                <a:latin typeface="Inter"/>
                <a:ea typeface="Inter"/>
                <a:cs typeface="Inter"/>
                <a:sym typeface="Inter"/>
              </a:rPr>
              <a:t>FLAGERMUS ER FREDEDE OG OMFATTET AF HABITATDIREKTIVET.</a:t>
            </a:r>
          </a:p>
          <a:p>
            <a:pPr marL="539749" lvl="1" indent="-269875" algn="l">
              <a:lnSpc>
                <a:spcPts val="3499"/>
              </a:lnSpc>
              <a:buFont typeface="Arial"/>
              <a:buChar char="•"/>
            </a:pPr>
            <a:r>
              <a:rPr lang="en-US" sz="2499">
                <a:solidFill>
                  <a:srgbClr val="0056A8"/>
                </a:solidFill>
                <a:latin typeface="Inter"/>
                <a:ea typeface="Inter"/>
                <a:cs typeface="Inter"/>
                <a:sym typeface="Inter"/>
              </a:rPr>
              <a:t>I EUROPA PRIMÆRT NATAKTIV - NETHINDEN ER STÆRKT DOMINERET AF STAVE 97.5% (AKTIVE UNDER MØRKEADAPTION).</a:t>
            </a:r>
          </a:p>
          <a:p>
            <a:pPr algn="l">
              <a:lnSpc>
                <a:spcPts val="3499"/>
              </a:lnSpc>
              <a:spcBef>
                <a:spcPct val="0"/>
              </a:spcBef>
            </a:pPr>
            <a:endParaRPr lang="en-US" sz="2499">
              <a:solidFill>
                <a:srgbClr val="0056A8"/>
              </a:solidFill>
              <a:latin typeface="Inter"/>
              <a:ea typeface="Inter"/>
              <a:cs typeface="Inter"/>
              <a:sym typeface="Inter"/>
            </a:endParaRPr>
          </a:p>
        </p:txBody>
      </p:sp>
      <p:sp>
        <p:nvSpPr>
          <p:cNvPr id="104" name="TextBox 104"/>
          <p:cNvSpPr txBox="1"/>
          <p:nvPr/>
        </p:nvSpPr>
        <p:spPr>
          <a:xfrm>
            <a:off x="1028700" y="1000125"/>
            <a:ext cx="12960149"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FLAGERMUS OG BELYSNINGSTILTAG</a:t>
            </a:r>
          </a:p>
        </p:txBody>
      </p:sp>
      <p:sp>
        <p:nvSpPr>
          <p:cNvPr id="105" name="TextBox 105"/>
          <p:cNvSpPr txBox="1"/>
          <p:nvPr/>
        </p:nvSpPr>
        <p:spPr>
          <a:xfrm>
            <a:off x="15694273" y="3615445"/>
            <a:ext cx="2197576" cy="452755"/>
          </a:xfrm>
          <a:prstGeom prst="rect">
            <a:avLst/>
          </a:prstGeom>
        </p:spPr>
        <p:txBody>
          <a:bodyPr lIns="0" tIns="0" rIns="0" bIns="0" rtlCol="0" anchor="t">
            <a:spAutoFit/>
          </a:bodyPr>
          <a:lstStyle/>
          <a:p>
            <a:pPr algn="ctr">
              <a:lnSpc>
                <a:spcPts val="1820"/>
              </a:lnSpc>
              <a:spcBef>
                <a:spcPct val="0"/>
              </a:spcBef>
            </a:pPr>
            <a:r>
              <a:rPr lang="en-US" sz="1300">
                <a:solidFill>
                  <a:srgbClr val="FFFFFF"/>
                </a:solidFill>
                <a:latin typeface="Poppins Light"/>
                <a:ea typeface="Poppins Light"/>
                <a:cs typeface="Poppins Light"/>
                <a:sym typeface="Poppins Light"/>
              </a:rPr>
              <a:t>‘The Bat Hat’, der reducerer lysspild (98%).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92171" y="3839575"/>
            <a:ext cx="5541358" cy="5630099"/>
            <a:chOff x="0" y="0"/>
            <a:chExt cx="1999651" cy="2031674"/>
          </a:xfrm>
        </p:grpSpPr>
        <p:sp>
          <p:nvSpPr>
            <p:cNvPr id="3" name="Freeform 3"/>
            <p:cNvSpPr/>
            <p:nvPr/>
          </p:nvSpPr>
          <p:spPr>
            <a:xfrm>
              <a:off x="0" y="0"/>
              <a:ext cx="1999651" cy="2031674"/>
            </a:xfrm>
            <a:custGeom>
              <a:avLst/>
              <a:gdLst/>
              <a:ahLst/>
              <a:cxnLst/>
              <a:rect l="l" t="t" r="r" b="b"/>
              <a:pathLst>
                <a:path w="1999651" h="2031674">
                  <a:moveTo>
                    <a:pt x="0" y="0"/>
                  </a:moveTo>
                  <a:lnTo>
                    <a:pt x="1999651" y="0"/>
                  </a:lnTo>
                  <a:lnTo>
                    <a:pt x="1999651" y="2031674"/>
                  </a:lnTo>
                  <a:lnTo>
                    <a:pt x="0" y="2031674"/>
                  </a:lnTo>
                  <a:close/>
                </a:path>
              </a:pathLst>
            </a:custGeom>
            <a:solidFill>
              <a:srgbClr val="FCFEFE"/>
            </a:solidFill>
          </p:spPr>
          <p:txBody>
            <a:bodyPr/>
            <a:lstStyle/>
            <a:p>
              <a:endParaRPr lang="da-DK"/>
            </a:p>
          </p:txBody>
        </p:sp>
        <p:sp>
          <p:nvSpPr>
            <p:cNvPr id="4" name="TextBox 4"/>
            <p:cNvSpPr txBox="1"/>
            <p:nvPr/>
          </p:nvSpPr>
          <p:spPr>
            <a:xfrm>
              <a:off x="0" y="-38100"/>
              <a:ext cx="1999651" cy="206977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10291044" y="3839575"/>
            <a:ext cx="5541358" cy="5630099"/>
            <a:chOff x="0" y="0"/>
            <a:chExt cx="1999651" cy="2031674"/>
          </a:xfrm>
        </p:grpSpPr>
        <p:sp>
          <p:nvSpPr>
            <p:cNvPr id="6" name="Freeform 6"/>
            <p:cNvSpPr/>
            <p:nvPr/>
          </p:nvSpPr>
          <p:spPr>
            <a:xfrm>
              <a:off x="0" y="0"/>
              <a:ext cx="1999651" cy="2031674"/>
            </a:xfrm>
            <a:custGeom>
              <a:avLst/>
              <a:gdLst/>
              <a:ahLst/>
              <a:cxnLst/>
              <a:rect l="l" t="t" r="r" b="b"/>
              <a:pathLst>
                <a:path w="1999651" h="2031674">
                  <a:moveTo>
                    <a:pt x="0" y="0"/>
                  </a:moveTo>
                  <a:lnTo>
                    <a:pt x="1999651" y="0"/>
                  </a:lnTo>
                  <a:lnTo>
                    <a:pt x="1999651" y="2031674"/>
                  </a:lnTo>
                  <a:lnTo>
                    <a:pt x="0" y="2031674"/>
                  </a:lnTo>
                  <a:close/>
                </a:path>
              </a:pathLst>
            </a:custGeom>
            <a:solidFill>
              <a:srgbClr val="FCFEFE"/>
            </a:solidFill>
          </p:spPr>
          <p:txBody>
            <a:bodyPr/>
            <a:lstStyle/>
            <a:p>
              <a:endParaRPr lang="da-DK"/>
            </a:p>
          </p:txBody>
        </p:sp>
        <p:sp>
          <p:nvSpPr>
            <p:cNvPr id="7" name="TextBox 7"/>
            <p:cNvSpPr txBox="1"/>
            <p:nvPr/>
          </p:nvSpPr>
          <p:spPr>
            <a:xfrm>
              <a:off x="0" y="-38100"/>
              <a:ext cx="1999651" cy="206977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0398089" y="4010184"/>
            <a:ext cx="5327268" cy="4856886"/>
          </a:xfrm>
          <a:custGeom>
            <a:avLst/>
            <a:gdLst/>
            <a:ahLst/>
            <a:cxnLst/>
            <a:rect l="l" t="t" r="r" b="b"/>
            <a:pathLst>
              <a:path w="5327268" h="4856886">
                <a:moveTo>
                  <a:pt x="0" y="0"/>
                </a:moveTo>
                <a:lnTo>
                  <a:pt x="5327269" y="0"/>
                </a:lnTo>
                <a:lnTo>
                  <a:pt x="5327269" y="4856886"/>
                </a:lnTo>
                <a:lnTo>
                  <a:pt x="0" y="4856886"/>
                </a:lnTo>
                <a:lnTo>
                  <a:pt x="0" y="0"/>
                </a:lnTo>
                <a:close/>
              </a:path>
            </a:pathLst>
          </a:custGeom>
          <a:blipFill>
            <a:blip r:embed="rId2"/>
            <a:stretch>
              <a:fillRect t="-28516" b="-3434"/>
            </a:stretch>
          </a:blipFill>
        </p:spPr>
        <p:txBody>
          <a:bodyPr/>
          <a:lstStyle/>
          <a:p>
            <a:endParaRPr lang="da-DK"/>
          </a:p>
        </p:txBody>
      </p:sp>
      <p:grpSp>
        <p:nvGrpSpPr>
          <p:cNvPr id="9" name="Group 9"/>
          <p:cNvGrpSpPr/>
          <p:nvPr/>
        </p:nvGrpSpPr>
        <p:grpSpPr>
          <a:xfrm rot="-5400000">
            <a:off x="3807523" y="6154927"/>
            <a:ext cx="910653" cy="5630099"/>
            <a:chOff x="0" y="0"/>
            <a:chExt cx="347614" cy="2149120"/>
          </a:xfrm>
        </p:grpSpPr>
        <p:sp>
          <p:nvSpPr>
            <p:cNvPr id="10" name="Freeform 10"/>
            <p:cNvSpPr/>
            <p:nvPr/>
          </p:nvSpPr>
          <p:spPr>
            <a:xfrm>
              <a:off x="0" y="0"/>
              <a:ext cx="347614" cy="2149120"/>
            </a:xfrm>
            <a:custGeom>
              <a:avLst/>
              <a:gdLst/>
              <a:ahLst/>
              <a:cxnLst/>
              <a:rect l="l" t="t" r="r" b="b"/>
              <a:pathLst>
                <a:path w="347614" h="2149120">
                  <a:moveTo>
                    <a:pt x="0" y="0"/>
                  </a:moveTo>
                  <a:lnTo>
                    <a:pt x="347614" y="0"/>
                  </a:lnTo>
                  <a:lnTo>
                    <a:pt x="347614" y="2149120"/>
                  </a:lnTo>
                  <a:lnTo>
                    <a:pt x="0" y="2149120"/>
                  </a:lnTo>
                  <a:close/>
                </a:path>
              </a:pathLst>
            </a:custGeom>
            <a:solidFill>
              <a:srgbClr val="BFBFBF"/>
            </a:solidFill>
          </p:spPr>
          <p:txBody>
            <a:bodyPr/>
            <a:lstStyle/>
            <a:p>
              <a:endParaRPr lang="da-DK"/>
            </a:p>
          </p:txBody>
        </p:sp>
        <p:sp>
          <p:nvSpPr>
            <p:cNvPr id="11" name="TextBox 11"/>
            <p:cNvSpPr txBox="1"/>
            <p:nvPr/>
          </p:nvSpPr>
          <p:spPr>
            <a:xfrm>
              <a:off x="0" y="-38100"/>
              <a:ext cx="347614" cy="218722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12606397" y="6110454"/>
            <a:ext cx="910653" cy="5630099"/>
            <a:chOff x="0" y="0"/>
            <a:chExt cx="347614" cy="2149120"/>
          </a:xfrm>
        </p:grpSpPr>
        <p:sp>
          <p:nvSpPr>
            <p:cNvPr id="13" name="Freeform 13"/>
            <p:cNvSpPr/>
            <p:nvPr/>
          </p:nvSpPr>
          <p:spPr>
            <a:xfrm>
              <a:off x="0" y="0"/>
              <a:ext cx="347614" cy="2149120"/>
            </a:xfrm>
            <a:custGeom>
              <a:avLst/>
              <a:gdLst/>
              <a:ahLst/>
              <a:cxnLst/>
              <a:rect l="l" t="t" r="r" b="b"/>
              <a:pathLst>
                <a:path w="347614" h="2149120">
                  <a:moveTo>
                    <a:pt x="0" y="0"/>
                  </a:moveTo>
                  <a:lnTo>
                    <a:pt x="347614" y="0"/>
                  </a:lnTo>
                  <a:lnTo>
                    <a:pt x="347614" y="2149120"/>
                  </a:lnTo>
                  <a:lnTo>
                    <a:pt x="0" y="2149120"/>
                  </a:lnTo>
                  <a:close/>
                </a:path>
              </a:pathLst>
            </a:custGeom>
            <a:solidFill>
              <a:srgbClr val="BFBFBF"/>
            </a:solidFill>
          </p:spPr>
          <p:txBody>
            <a:bodyPr/>
            <a:lstStyle/>
            <a:p>
              <a:endParaRPr lang="da-DK"/>
            </a:p>
          </p:txBody>
        </p:sp>
        <p:sp>
          <p:nvSpPr>
            <p:cNvPr id="14" name="TextBox 14"/>
            <p:cNvSpPr txBox="1"/>
            <p:nvPr/>
          </p:nvSpPr>
          <p:spPr>
            <a:xfrm>
              <a:off x="0" y="-38100"/>
              <a:ext cx="347614" cy="218722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423235" y="9728733"/>
            <a:ext cx="15845590" cy="257175"/>
          </a:xfrm>
          <a:prstGeom prst="rect">
            <a:avLst/>
          </a:prstGeom>
        </p:spPr>
        <p:txBody>
          <a:bodyPr lIns="0" tIns="0" rIns="0" bIns="0" rtlCol="0" anchor="t">
            <a:spAutoFit/>
          </a:bodyPr>
          <a:lstStyle/>
          <a:p>
            <a:pPr algn="l">
              <a:lnSpc>
                <a:spcPts val="2100"/>
              </a:lnSpc>
              <a:spcBef>
                <a:spcPct val="0"/>
              </a:spcBef>
            </a:pPr>
            <a:r>
              <a:rPr lang="en-US" sz="1500">
                <a:solidFill>
                  <a:srgbClr val="979497"/>
                </a:solidFill>
                <a:latin typeface="Open Sans"/>
                <a:ea typeface="Open Sans"/>
                <a:cs typeface="Open Sans"/>
                <a:sym typeface="Open Sans"/>
              </a:rPr>
              <a:t>Jägerbrand, A.K. (2018). LED-belysningens effekter på djur och natur med rekommendationer: Fokus på nordiska förhållanden och känsliga arter och grupper. Calluna AB. </a:t>
            </a:r>
          </a:p>
        </p:txBody>
      </p:sp>
      <p:sp>
        <p:nvSpPr>
          <p:cNvPr id="16" name="TextBox 16"/>
          <p:cNvSpPr txBox="1"/>
          <p:nvPr/>
        </p:nvSpPr>
        <p:spPr>
          <a:xfrm>
            <a:off x="11239845" y="8664318"/>
            <a:ext cx="3643757" cy="573219"/>
          </a:xfrm>
          <a:prstGeom prst="rect">
            <a:avLst/>
          </a:prstGeom>
        </p:spPr>
        <p:txBody>
          <a:bodyPr lIns="0" tIns="0" rIns="0" bIns="0" rtlCol="0" anchor="t">
            <a:spAutoFit/>
          </a:bodyPr>
          <a:lstStyle/>
          <a:p>
            <a:pPr algn="ctr">
              <a:lnSpc>
                <a:spcPts val="2281"/>
              </a:lnSpc>
            </a:pPr>
            <a:r>
              <a:rPr lang="en-US" sz="1629">
                <a:solidFill>
                  <a:srgbClr val="000000"/>
                </a:solidFill>
                <a:latin typeface="Poppins"/>
                <a:ea typeface="Poppins"/>
                <a:cs typeface="Poppins"/>
                <a:sym typeface="Poppins"/>
              </a:rPr>
              <a:t>KORT OVER FLAGERMUSBESTANDE OG JAGTOMRÅDER</a:t>
            </a:r>
          </a:p>
        </p:txBody>
      </p:sp>
      <p:sp>
        <p:nvSpPr>
          <p:cNvPr id="17" name="Freeform 17">
            <a:extLst>
              <a:ext uri="{C183D7F6-B498-43B3-948B-1728B52AA6E4}">
                <adec:decorative xmlns:adec="http://schemas.microsoft.com/office/drawing/2017/decorative" val="1"/>
              </a:ext>
            </a:extLst>
          </p:cNvPr>
          <p:cNvSpPr/>
          <p:nvPr/>
        </p:nvSpPr>
        <p:spPr>
          <a:xfrm>
            <a:off x="9179528" y="4383571"/>
            <a:ext cx="2399022" cy="1462707"/>
          </a:xfrm>
          <a:custGeom>
            <a:avLst/>
            <a:gdLst/>
            <a:ahLst/>
            <a:cxnLst/>
            <a:rect l="l" t="t" r="r" b="b"/>
            <a:pathLst>
              <a:path w="2399022" h="1462707">
                <a:moveTo>
                  <a:pt x="0" y="0"/>
                </a:moveTo>
                <a:lnTo>
                  <a:pt x="2399022" y="0"/>
                </a:lnTo>
                <a:lnTo>
                  <a:pt x="2399022" y="1462708"/>
                </a:lnTo>
                <a:lnTo>
                  <a:pt x="0" y="1462708"/>
                </a:lnTo>
                <a:lnTo>
                  <a:pt x="0" y="0"/>
                </a:lnTo>
                <a:close/>
              </a:path>
            </a:pathLst>
          </a:custGeom>
          <a:blipFill>
            <a:blip r:embed="rId3">
              <a:alphaModFix amt="90000"/>
            </a:blip>
            <a:stretch>
              <a:fillRect r="-134"/>
            </a:stretch>
          </a:blipFill>
        </p:spPr>
        <p:txBody>
          <a:bodyPr/>
          <a:lstStyle/>
          <a:p>
            <a:endParaRPr lang="da-DK"/>
          </a:p>
        </p:txBody>
      </p:sp>
      <p:sp>
        <p:nvSpPr>
          <p:cNvPr id="18" name="Freeform 18"/>
          <p:cNvSpPr/>
          <p:nvPr/>
        </p:nvSpPr>
        <p:spPr>
          <a:xfrm>
            <a:off x="1584756" y="4010184"/>
            <a:ext cx="5320615" cy="4504467"/>
          </a:xfrm>
          <a:custGeom>
            <a:avLst/>
            <a:gdLst/>
            <a:ahLst/>
            <a:cxnLst/>
            <a:rect l="l" t="t" r="r" b="b"/>
            <a:pathLst>
              <a:path w="5320615" h="4504467">
                <a:moveTo>
                  <a:pt x="0" y="0"/>
                </a:moveTo>
                <a:lnTo>
                  <a:pt x="5320615" y="0"/>
                </a:lnTo>
                <a:lnTo>
                  <a:pt x="5320615" y="4504467"/>
                </a:lnTo>
                <a:lnTo>
                  <a:pt x="0" y="4504467"/>
                </a:lnTo>
                <a:lnTo>
                  <a:pt x="0" y="0"/>
                </a:lnTo>
                <a:close/>
              </a:path>
            </a:pathLst>
          </a:custGeom>
          <a:blipFill>
            <a:blip r:embed="rId4"/>
            <a:stretch>
              <a:fillRect l="-77426" t="-3528" b="-14356"/>
            </a:stretch>
          </a:blipFill>
        </p:spPr>
        <p:txBody>
          <a:bodyPr/>
          <a:lstStyle/>
          <a:p>
            <a:endParaRPr lang="da-DK"/>
          </a:p>
        </p:txBody>
      </p:sp>
      <p:sp>
        <p:nvSpPr>
          <p:cNvPr id="19" name="Freeform 19"/>
          <p:cNvSpPr/>
          <p:nvPr/>
        </p:nvSpPr>
        <p:spPr>
          <a:xfrm>
            <a:off x="2945135" y="6438627"/>
            <a:ext cx="3462993" cy="2308662"/>
          </a:xfrm>
          <a:custGeom>
            <a:avLst/>
            <a:gdLst/>
            <a:ahLst/>
            <a:cxnLst/>
            <a:rect l="l" t="t" r="r" b="b"/>
            <a:pathLst>
              <a:path w="3462993" h="2308662">
                <a:moveTo>
                  <a:pt x="0" y="0"/>
                </a:moveTo>
                <a:lnTo>
                  <a:pt x="3462993" y="0"/>
                </a:lnTo>
                <a:lnTo>
                  <a:pt x="3462993" y="2308662"/>
                </a:lnTo>
                <a:lnTo>
                  <a:pt x="0" y="2308662"/>
                </a:lnTo>
                <a:lnTo>
                  <a:pt x="0" y="0"/>
                </a:lnTo>
                <a:close/>
              </a:path>
            </a:pathLst>
          </a:custGeom>
          <a:blipFill>
            <a:blip r:embed="rId5"/>
            <a:stretch>
              <a:fillRect/>
            </a:stretch>
          </a:blipFill>
        </p:spPr>
        <p:txBody>
          <a:bodyPr/>
          <a:lstStyle/>
          <a:p>
            <a:endParaRPr lang="da-DK"/>
          </a:p>
        </p:txBody>
      </p:sp>
      <p:sp>
        <p:nvSpPr>
          <p:cNvPr id="20" name="TextBox 20"/>
          <p:cNvSpPr txBox="1"/>
          <p:nvPr/>
        </p:nvSpPr>
        <p:spPr>
          <a:xfrm>
            <a:off x="2945135" y="8664318"/>
            <a:ext cx="2521667" cy="573219"/>
          </a:xfrm>
          <a:prstGeom prst="rect">
            <a:avLst/>
          </a:prstGeom>
        </p:spPr>
        <p:txBody>
          <a:bodyPr lIns="0" tIns="0" rIns="0" bIns="0" rtlCol="0" anchor="t">
            <a:spAutoFit/>
          </a:bodyPr>
          <a:lstStyle/>
          <a:p>
            <a:pPr algn="ctr">
              <a:lnSpc>
                <a:spcPts val="2281"/>
              </a:lnSpc>
            </a:pPr>
            <a:r>
              <a:rPr lang="en-US" sz="1629">
                <a:solidFill>
                  <a:srgbClr val="000000"/>
                </a:solidFill>
                <a:latin typeface="Poppins"/>
                <a:ea typeface="Poppins"/>
                <a:cs typeface="Poppins"/>
                <a:sym typeface="Poppins"/>
              </a:rPr>
              <a:t>BIRD MIGRATION FORECAST</a:t>
            </a:r>
          </a:p>
        </p:txBody>
      </p:sp>
      <p:grpSp>
        <p:nvGrpSpPr>
          <p:cNvPr id="21" name="Group 21"/>
          <p:cNvGrpSpPr/>
          <p:nvPr/>
        </p:nvGrpSpPr>
        <p:grpSpPr>
          <a:xfrm>
            <a:off x="0" y="0"/>
            <a:ext cx="18288000" cy="3278684"/>
            <a:chOff x="0" y="0"/>
            <a:chExt cx="4816593" cy="863522"/>
          </a:xfrm>
        </p:grpSpPr>
        <p:sp>
          <p:nvSpPr>
            <p:cNvPr id="22" name="Freeform 22"/>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23" name="TextBox 23"/>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11.</a:t>
            </a:r>
          </a:p>
        </p:txBody>
      </p:sp>
      <p:sp>
        <p:nvSpPr>
          <p:cNvPr id="25" name="TextBox 25"/>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26" name="TextBox 26"/>
          <p:cNvSpPr txBox="1"/>
          <p:nvPr/>
        </p:nvSpPr>
        <p:spPr>
          <a:xfrm>
            <a:off x="1038225" y="1658392"/>
            <a:ext cx="14687133" cy="1440180"/>
          </a:xfrm>
          <a:prstGeom prst="rect">
            <a:avLst/>
          </a:prstGeom>
        </p:spPr>
        <p:txBody>
          <a:bodyPr lIns="0" tIns="0" rIns="0" bIns="0" rtlCol="0" anchor="t">
            <a:spAutoFit/>
          </a:bodyPr>
          <a:lstStyle/>
          <a:p>
            <a:pPr marL="388623" lvl="1" indent="-194312" algn="l">
              <a:lnSpc>
                <a:spcPts val="2520"/>
              </a:lnSpc>
              <a:buFont typeface="Arial"/>
              <a:buChar char="•"/>
            </a:pPr>
            <a:r>
              <a:rPr lang="en-US" sz="1800">
                <a:solidFill>
                  <a:srgbClr val="7F7F7F"/>
                </a:solidFill>
                <a:latin typeface="Inter"/>
                <a:ea typeface="Inter"/>
                <a:cs typeface="Inter"/>
                <a:sym typeface="Inter"/>
              </a:rPr>
              <a:t>LYSLANDSKABETS VIGTIGSTE KVALITETER FOR FREDEDE ARTER OMFATTER, OM BESTANDE OG INDIVIDER I FORSKELLIGE MILJØER KAN OVERLEVE OG SPREDES MELLEM FORSKELLIGE NATURTYPER I LANDSKABET. </a:t>
            </a:r>
          </a:p>
          <a:p>
            <a:pPr algn="l">
              <a:lnSpc>
                <a:spcPts val="1540"/>
              </a:lnSpc>
            </a:pPr>
            <a:endParaRPr lang="en-US" sz="1800">
              <a:solidFill>
                <a:srgbClr val="7F7F7F"/>
              </a:solidFill>
              <a:latin typeface="Inter"/>
              <a:ea typeface="Inter"/>
              <a:cs typeface="Inter"/>
              <a:sym typeface="Inter"/>
            </a:endParaRPr>
          </a:p>
          <a:p>
            <a:pPr marL="388623" lvl="1" indent="-194312" algn="l">
              <a:lnSpc>
                <a:spcPts val="2520"/>
              </a:lnSpc>
              <a:buFont typeface="Arial"/>
              <a:buChar char="•"/>
            </a:pPr>
            <a:r>
              <a:rPr lang="en-US" sz="1800">
                <a:solidFill>
                  <a:srgbClr val="7F7F7F"/>
                </a:solidFill>
                <a:latin typeface="Inter"/>
                <a:ea typeface="Inter"/>
                <a:cs typeface="Inter"/>
                <a:sym typeface="Inter"/>
              </a:rPr>
              <a:t>HABITATNETVÆRK FOR FØLSOMME ARTER KAN FREMSTILLES VED HJÆLP AF GIS, DISSE KAN UDVIKLES TIL OGSÅ AT OMFATTE NATMILJØER OG BELYSNING.</a:t>
            </a:r>
          </a:p>
        </p:txBody>
      </p:sp>
      <p:sp>
        <p:nvSpPr>
          <p:cNvPr id="27" name="TextBox 27"/>
          <p:cNvSpPr txBox="1"/>
          <p:nvPr/>
        </p:nvSpPr>
        <p:spPr>
          <a:xfrm>
            <a:off x="1028700" y="1000125"/>
            <a:ext cx="12960149"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KATEGORISERING OG ZONE-INDELING</a:t>
            </a:r>
          </a:p>
        </p:txBody>
      </p:sp>
      <p:sp>
        <p:nvSpPr>
          <p:cNvPr id="28" name="Freeform 28"/>
          <p:cNvSpPr/>
          <p:nvPr/>
        </p:nvSpPr>
        <p:spPr>
          <a:xfrm rot="5400000">
            <a:off x="16628614" y="4667031"/>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6"/>
            <a:stretch>
              <a:fillRect/>
            </a:stretch>
          </a:blipFill>
        </p:spPr>
        <p:txBody>
          <a:bodyPr/>
          <a:lstStyle/>
          <a:p>
            <a:endParaRPr lang="da-DK"/>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2525"/>
        </a:solidFill>
        <a:effectLst/>
      </p:bgPr>
    </p:bg>
    <p:spTree>
      <p:nvGrpSpPr>
        <p:cNvPr id="1" name=""/>
        <p:cNvGrpSpPr/>
        <p:nvPr/>
      </p:nvGrpSpPr>
      <p:grpSpPr>
        <a:xfrm>
          <a:off x="0" y="0"/>
          <a:ext cx="0" cy="0"/>
          <a:chOff x="0" y="0"/>
          <a:chExt cx="0" cy="0"/>
        </a:xfrm>
      </p:grpSpPr>
      <p:grpSp>
        <p:nvGrpSpPr>
          <p:cNvPr id="2" name="Group 2"/>
          <p:cNvGrpSpPr/>
          <p:nvPr/>
        </p:nvGrpSpPr>
        <p:grpSpPr>
          <a:xfrm>
            <a:off x="9144000" y="3278684"/>
            <a:ext cx="9144000" cy="7008316"/>
            <a:chOff x="0" y="0"/>
            <a:chExt cx="2408296" cy="1845812"/>
          </a:xfrm>
        </p:grpSpPr>
        <p:sp>
          <p:nvSpPr>
            <p:cNvPr id="3" name="Freeform 3"/>
            <p:cNvSpPr/>
            <p:nvPr/>
          </p:nvSpPr>
          <p:spPr>
            <a:xfrm>
              <a:off x="0" y="0"/>
              <a:ext cx="2408296" cy="1845812"/>
            </a:xfrm>
            <a:custGeom>
              <a:avLst/>
              <a:gdLst/>
              <a:ahLst/>
              <a:cxnLst/>
              <a:rect l="l" t="t" r="r" b="b"/>
              <a:pathLst>
                <a:path w="2408296" h="1845812">
                  <a:moveTo>
                    <a:pt x="0" y="0"/>
                  </a:moveTo>
                  <a:lnTo>
                    <a:pt x="2408296" y="0"/>
                  </a:lnTo>
                  <a:lnTo>
                    <a:pt x="2408296" y="1845812"/>
                  </a:lnTo>
                  <a:lnTo>
                    <a:pt x="0" y="1845812"/>
                  </a:lnTo>
                  <a:close/>
                </a:path>
              </a:pathLst>
            </a:custGeom>
            <a:solidFill>
              <a:srgbClr val="010101"/>
            </a:solidFill>
          </p:spPr>
          <p:txBody>
            <a:bodyPr/>
            <a:lstStyle/>
            <a:p>
              <a:endParaRPr lang="da-DK"/>
            </a:p>
          </p:txBody>
        </p:sp>
        <p:sp>
          <p:nvSpPr>
            <p:cNvPr id="4" name="TextBox 4"/>
            <p:cNvSpPr txBox="1"/>
            <p:nvPr/>
          </p:nvSpPr>
          <p:spPr>
            <a:xfrm>
              <a:off x="0" y="-38100"/>
              <a:ext cx="2408296" cy="188391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3278684"/>
            <a:chOff x="0" y="0"/>
            <a:chExt cx="4816593" cy="863522"/>
          </a:xfrm>
        </p:grpSpPr>
        <p:sp>
          <p:nvSpPr>
            <p:cNvPr id="6" name="Freeform 6"/>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7" name="TextBox 7"/>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556974" y="3678734"/>
            <a:ext cx="4279191" cy="6048327"/>
            <a:chOff x="0" y="0"/>
            <a:chExt cx="5705588" cy="8064436"/>
          </a:xfrm>
        </p:grpSpPr>
        <p:sp>
          <p:nvSpPr>
            <p:cNvPr id="9" name="Freeform 9"/>
            <p:cNvSpPr/>
            <p:nvPr/>
          </p:nvSpPr>
          <p:spPr>
            <a:xfrm>
              <a:off x="0" y="0"/>
              <a:ext cx="5705588" cy="8064436"/>
            </a:xfrm>
            <a:custGeom>
              <a:avLst/>
              <a:gdLst/>
              <a:ahLst/>
              <a:cxnLst/>
              <a:rect l="l" t="t" r="r" b="b"/>
              <a:pathLst>
                <a:path w="5705588" h="8064436">
                  <a:moveTo>
                    <a:pt x="0" y="0"/>
                  </a:moveTo>
                  <a:lnTo>
                    <a:pt x="5705588" y="0"/>
                  </a:lnTo>
                  <a:lnTo>
                    <a:pt x="5705588" y="8064436"/>
                  </a:lnTo>
                  <a:lnTo>
                    <a:pt x="0" y="8064436"/>
                  </a:lnTo>
                  <a:lnTo>
                    <a:pt x="0" y="0"/>
                  </a:lnTo>
                  <a:close/>
                </a:path>
              </a:pathLst>
            </a:custGeom>
            <a:blipFill>
              <a:blip r:embed="rId2"/>
              <a:stretch>
                <a:fillRect/>
              </a:stretch>
            </a:blipFill>
          </p:spPr>
          <p:txBody>
            <a:bodyPr/>
            <a:lstStyle/>
            <a:p>
              <a:endParaRPr lang="da-DK"/>
            </a:p>
          </p:txBody>
        </p:sp>
        <p:grpSp>
          <p:nvGrpSpPr>
            <p:cNvPr id="10" name="Group 10"/>
            <p:cNvGrpSpPr/>
            <p:nvPr/>
          </p:nvGrpSpPr>
          <p:grpSpPr>
            <a:xfrm>
              <a:off x="287112" y="531258"/>
              <a:ext cx="5104992" cy="2141660"/>
              <a:chOff x="0" y="0"/>
              <a:chExt cx="1059849" cy="444631"/>
            </a:xfrm>
          </p:grpSpPr>
          <p:sp>
            <p:nvSpPr>
              <p:cNvPr id="11" name="Freeform 11"/>
              <p:cNvSpPr/>
              <p:nvPr/>
            </p:nvSpPr>
            <p:spPr>
              <a:xfrm>
                <a:off x="0" y="0"/>
                <a:ext cx="1059849" cy="444631"/>
              </a:xfrm>
              <a:custGeom>
                <a:avLst/>
                <a:gdLst/>
                <a:ahLst/>
                <a:cxnLst/>
                <a:rect l="l" t="t" r="r" b="b"/>
                <a:pathLst>
                  <a:path w="1059849" h="444631">
                    <a:moveTo>
                      <a:pt x="0" y="0"/>
                    </a:moveTo>
                    <a:lnTo>
                      <a:pt x="1059849" y="0"/>
                    </a:lnTo>
                    <a:lnTo>
                      <a:pt x="1059849" y="444631"/>
                    </a:lnTo>
                    <a:lnTo>
                      <a:pt x="0" y="444631"/>
                    </a:lnTo>
                    <a:close/>
                  </a:path>
                </a:pathLst>
              </a:custGeom>
              <a:solidFill>
                <a:srgbClr val="167DBD"/>
              </a:solidFill>
            </p:spPr>
            <p:txBody>
              <a:bodyPr/>
              <a:lstStyle/>
              <a:p>
                <a:endParaRPr lang="da-DK"/>
              </a:p>
            </p:txBody>
          </p:sp>
          <p:sp>
            <p:nvSpPr>
              <p:cNvPr id="12" name="TextBox 12"/>
              <p:cNvSpPr txBox="1"/>
              <p:nvPr/>
            </p:nvSpPr>
            <p:spPr>
              <a:xfrm>
                <a:off x="0" y="-38100"/>
                <a:ext cx="1059849" cy="482731"/>
              </a:xfrm>
              <a:prstGeom prst="rect">
                <a:avLst/>
              </a:prstGeom>
            </p:spPr>
            <p:txBody>
              <a:bodyPr lIns="50800" tIns="50800" rIns="50800" bIns="50800" rtlCol="0" anchor="ctr"/>
              <a:lstStyle/>
              <a:p>
                <a:pPr algn="ctr">
                  <a:lnSpc>
                    <a:spcPts val="2660"/>
                  </a:lnSpc>
                </a:pPr>
                <a:endParaRPr/>
              </a:p>
            </p:txBody>
          </p:sp>
        </p:grpSp>
        <p:grpSp>
          <p:nvGrpSpPr>
            <p:cNvPr id="13" name="Group 13"/>
            <p:cNvGrpSpPr/>
            <p:nvPr/>
          </p:nvGrpSpPr>
          <p:grpSpPr>
            <a:xfrm>
              <a:off x="300298" y="3432604"/>
              <a:ext cx="5104992" cy="1947913"/>
              <a:chOff x="0" y="0"/>
              <a:chExt cx="1059849" cy="404407"/>
            </a:xfrm>
          </p:grpSpPr>
          <p:sp>
            <p:nvSpPr>
              <p:cNvPr id="14" name="Freeform 14"/>
              <p:cNvSpPr/>
              <p:nvPr/>
            </p:nvSpPr>
            <p:spPr>
              <a:xfrm>
                <a:off x="0" y="0"/>
                <a:ext cx="1059849" cy="404407"/>
              </a:xfrm>
              <a:custGeom>
                <a:avLst/>
                <a:gdLst/>
                <a:ahLst/>
                <a:cxnLst/>
                <a:rect l="l" t="t" r="r" b="b"/>
                <a:pathLst>
                  <a:path w="1059849" h="404407">
                    <a:moveTo>
                      <a:pt x="0" y="0"/>
                    </a:moveTo>
                    <a:lnTo>
                      <a:pt x="1059849" y="0"/>
                    </a:lnTo>
                    <a:lnTo>
                      <a:pt x="1059849" y="404407"/>
                    </a:lnTo>
                    <a:lnTo>
                      <a:pt x="0" y="404407"/>
                    </a:lnTo>
                    <a:close/>
                  </a:path>
                </a:pathLst>
              </a:custGeom>
              <a:solidFill>
                <a:srgbClr val="599DD1"/>
              </a:solidFill>
            </p:spPr>
            <p:txBody>
              <a:bodyPr/>
              <a:lstStyle/>
              <a:p>
                <a:endParaRPr lang="da-DK"/>
              </a:p>
            </p:txBody>
          </p:sp>
          <p:sp>
            <p:nvSpPr>
              <p:cNvPr id="15" name="TextBox 15"/>
              <p:cNvSpPr txBox="1"/>
              <p:nvPr/>
            </p:nvSpPr>
            <p:spPr>
              <a:xfrm>
                <a:off x="0" y="-38100"/>
                <a:ext cx="1059849" cy="442507"/>
              </a:xfrm>
              <a:prstGeom prst="rect">
                <a:avLst/>
              </a:prstGeom>
            </p:spPr>
            <p:txBody>
              <a:bodyPr lIns="50800" tIns="50800" rIns="50800" bIns="50800" rtlCol="0" anchor="ctr"/>
              <a:lstStyle/>
              <a:p>
                <a:pPr algn="ctr">
                  <a:lnSpc>
                    <a:spcPts val="2660"/>
                  </a:lnSpc>
                </a:pPr>
                <a:endParaRPr/>
              </a:p>
            </p:txBody>
          </p:sp>
        </p:grpSp>
      </p:grpSp>
      <p:sp>
        <p:nvSpPr>
          <p:cNvPr id="16" name="Freeform 16"/>
          <p:cNvSpPr/>
          <p:nvPr/>
        </p:nvSpPr>
        <p:spPr>
          <a:xfrm>
            <a:off x="13507941" y="3732030"/>
            <a:ext cx="4326106" cy="6101623"/>
          </a:xfrm>
          <a:custGeom>
            <a:avLst/>
            <a:gdLst/>
            <a:ahLst/>
            <a:cxnLst/>
            <a:rect l="l" t="t" r="r" b="b"/>
            <a:pathLst>
              <a:path w="4326106" h="6101623">
                <a:moveTo>
                  <a:pt x="0" y="0"/>
                </a:moveTo>
                <a:lnTo>
                  <a:pt x="4326106" y="0"/>
                </a:lnTo>
                <a:lnTo>
                  <a:pt x="4326106" y="6101624"/>
                </a:lnTo>
                <a:lnTo>
                  <a:pt x="0" y="6101624"/>
                </a:lnTo>
                <a:lnTo>
                  <a:pt x="0" y="0"/>
                </a:lnTo>
                <a:close/>
              </a:path>
            </a:pathLst>
          </a:custGeom>
          <a:blipFill>
            <a:blip r:embed="rId3"/>
            <a:stretch>
              <a:fillRect l="-228203" t="-45483" r="-94842" b="-23235"/>
            </a:stretch>
          </a:blipFill>
        </p:spPr>
        <p:txBody>
          <a:bodyPr/>
          <a:lstStyle/>
          <a:p>
            <a:endParaRPr lang="da-DK"/>
          </a:p>
        </p:txBody>
      </p:sp>
      <p:sp>
        <p:nvSpPr>
          <p:cNvPr id="17" name="Freeform 17"/>
          <p:cNvSpPr/>
          <p:nvPr/>
        </p:nvSpPr>
        <p:spPr>
          <a:xfrm>
            <a:off x="10342885" y="7304899"/>
            <a:ext cx="2475458" cy="2475458"/>
          </a:xfrm>
          <a:custGeom>
            <a:avLst/>
            <a:gdLst/>
            <a:ahLst/>
            <a:cxnLst/>
            <a:rect l="l" t="t" r="r" b="b"/>
            <a:pathLst>
              <a:path w="2475458" h="2475458">
                <a:moveTo>
                  <a:pt x="0" y="0"/>
                </a:moveTo>
                <a:lnTo>
                  <a:pt x="2475458" y="0"/>
                </a:lnTo>
                <a:lnTo>
                  <a:pt x="2475458" y="2475458"/>
                </a:lnTo>
                <a:lnTo>
                  <a:pt x="0" y="2475458"/>
                </a:lnTo>
                <a:lnTo>
                  <a:pt x="0" y="0"/>
                </a:lnTo>
                <a:close/>
              </a:path>
            </a:pathLst>
          </a:custGeom>
          <a:blipFill>
            <a:blip r:embed="rId4"/>
            <a:stretch>
              <a:fillRect/>
            </a:stretch>
          </a:blipFill>
        </p:spPr>
        <p:txBody>
          <a:bodyPr/>
          <a:lstStyle/>
          <a:p>
            <a:endParaRPr lang="da-DK"/>
          </a:p>
        </p:txBody>
      </p:sp>
      <p:sp>
        <p:nvSpPr>
          <p:cNvPr id="18" name="TextBox 18"/>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12.</a:t>
            </a:r>
          </a:p>
        </p:txBody>
      </p:sp>
      <p:sp>
        <p:nvSpPr>
          <p:cNvPr id="19" name="TextBox 19"/>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20" name="TextBox 20"/>
          <p:cNvSpPr txBox="1"/>
          <p:nvPr/>
        </p:nvSpPr>
        <p:spPr>
          <a:xfrm>
            <a:off x="1028700" y="1000125"/>
            <a:ext cx="16230600"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VIDEN OG DOKUMENTATION &amp; HÅNDBOG VEJBELYSNING - VERSION 2024</a:t>
            </a:r>
          </a:p>
        </p:txBody>
      </p:sp>
      <p:sp>
        <p:nvSpPr>
          <p:cNvPr id="21" name="TextBox 21"/>
          <p:cNvSpPr txBox="1"/>
          <p:nvPr/>
        </p:nvSpPr>
        <p:spPr>
          <a:xfrm>
            <a:off x="1028700" y="1834964"/>
            <a:ext cx="16230600" cy="860425"/>
          </a:xfrm>
          <a:prstGeom prst="rect">
            <a:avLst/>
          </a:prstGeom>
        </p:spPr>
        <p:txBody>
          <a:bodyPr lIns="0" tIns="0" rIns="0" bIns="0" rtlCol="0" anchor="t">
            <a:spAutoFit/>
          </a:bodyPr>
          <a:lstStyle/>
          <a:p>
            <a:pPr algn="l">
              <a:lnSpc>
                <a:spcPts val="3499"/>
              </a:lnSpc>
              <a:spcBef>
                <a:spcPct val="0"/>
              </a:spcBef>
            </a:pPr>
            <a:r>
              <a:rPr lang="en-US" sz="2499">
                <a:solidFill>
                  <a:srgbClr val="0056A8"/>
                </a:solidFill>
                <a:latin typeface="Inter"/>
                <a:ea typeface="Inter"/>
                <a:cs typeface="Inter"/>
                <a:sym typeface="Inter"/>
              </a:rPr>
              <a:t>UDOVER GENERELLE OPDATERINGER OG VIDEN FINDES ANBEFAINGER OG FORHOLDSREGLER INDENFOR LYS, MENNESKER OG BIODIVERSITET</a:t>
            </a:r>
          </a:p>
        </p:txBody>
      </p:sp>
      <p:sp>
        <p:nvSpPr>
          <p:cNvPr id="22" name="TextBox 22"/>
          <p:cNvSpPr txBox="1"/>
          <p:nvPr/>
        </p:nvSpPr>
        <p:spPr>
          <a:xfrm>
            <a:off x="4809922" y="4515562"/>
            <a:ext cx="4026243" cy="701581"/>
          </a:xfrm>
          <a:prstGeom prst="rect">
            <a:avLst/>
          </a:prstGeom>
        </p:spPr>
        <p:txBody>
          <a:bodyPr lIns="0" tIns="0" rIns="0" bIns="0" rtlCol="0" anchor="t">
            <a:spAutoFit/>
          </a:bodyPr>
          <a:lstStyle/>
          <a:p>
            <a:pPr algn="l">
              <a:lnSpc>
                <a:spcPts val="2805"/>
              </a:lnSpc>
              <a:spcBef>
                <a:spcPct val="0"/>
              </a:spcBef>
            </a:pPr>
            <a:r>
              <a:rPr lang="en-US" sz="2004">
                <a:solidFill>
                  <a:srgbClr val="FFFFFF"/>
                </a:solidFill>
                <a:latin typeface="Inter"/>
                <a:ea typeface="Inter"/>
                <a:cs typeface="Inter"/>
                <a:sym typeface="Inter"/>
              </a:rPr>
              <a:t>HÅNDBOG VEJBELYSNING - VERSION 2024</a:t>
            </a:r>
          </a:p>
        </p:txBody>
      </p:sp>
      <p:sp>
        <p:nvSpPr>
          <p:cNvPr id="23" name="TextBox 23"/>
          <p:cNvSpPr txBox="1"/>
          <p:nvPr/>
        </p:nvSpPr>
        <p:spPr>
          <a:xfrm rot="-198920">
            <a:off x="9615047" y="6690153"/>
            <a:ext cx="3938846" cy="501271"/>
          </a:xfrm>
          <a:prstGeom prst="rect">
            <a:avLst/>
          </a:prstGeom>
        </p:spPr>
        <p:txBody>
          <a:bodyPr lIns="0" tIns="0" rIns="0" bIns="0" rtlCol="0" anchor="t">
            <a:spAutoFit/>
          </a:bodyPr>
          <a:lstStyle/>
          <a:p>
            <a:pPr algn="ctr">
              <a:lnSpc>
                <a:spcPts val="3574"/>
              </a:lnSpc>
            </a:pPr>
            <a:r>
              <a:rPr lang="en-US" sz="4205">
                <a:solidFill>
                  <a:srgbClr val="FFFFFF"/>
                </a:solidFill>
                <a:latin typeface="Biro Script Plus"/>
                <a:ea typeface="Biro Script Plus"/>
                <a:cs typeface="Biro Script Plus"/>
                <a:sym typeface="Biro Script Plus"/>
              </a:rPr>
              <a:t>DOWNLOAD!</a:t>
            </a:r>
          </a:p>
        </p:txBody>
      </p:sp>
      <p:sp>
        <p:nvSpPr>
          <p:cNvPr id="24" name="TextBox 24"/>
          <p:cNvSpPr txBox="1"/>
          <p:nvPr/>
        </p:nvSpPr>
        <p:spPr>
          <a:xfrm>
            <a:off x="562536" y="6754267"/>
            <a:ext cx="3851927" cy="2964815"/>
          </a:xfrm>
          <a:prstGeom prst="rect">
            <a:avLst/>
          </a:prstGeom>
        </p:spPr>
        <p:txBody>
          <a:bodyPr lIns="0" tIns="0" rIns="0" bIns="0" rtlCol="0" anchor="t">
            <a:spAutoFit/>
          </a:bodyPr>
          <a:lstStyle/>
          <a:p>
            <a:pPr marL="302264" lvl="1" indent="-151132" algn="l">
              <a:lnSpc>
                <a:spcPts val="1960"/>
              </a:lnSpc>
              <a:buFont typeface="Arial"/>
              <a:buChar char="•"/>
            </a:pPr>
            <a:r>
              <a:rPr lang="en-US" sz="1400">
                <a:solidFill>
                  <a:srgbClr val="CCCCCC"/>
                </a:solidFill>
                <a:latin typeface="Inter"/>
                <a:ea typeface="Inter"/>
                <a:cs typeface="Inter"/>
                <a:sym typeface="Inter"/>
              </a:rPr>
              <a:t>INDFØRELSE AF MILJØZONER</a:t>
            </a:r>
          </a:p>
          <a:p>
            <a:pPr algn="l">
              <a:lnSpc>
                <a:spcPts val="1960"/>
              </a:lnSpc>
            </a:pPr>
            <a:endParaRPr lang="en-US" sz="1400">
              <a:solidFill>
                <a:srgbClr val="CCCCCC"/>
              </a:solidFill>
              <a:latin typeface="Inter"/>
              <a:ea typeface="Inter"/>
              <a:cs typeface="Inter"/>
              <a:sym typeface="Inter"/>
            </a:endParaRPr>
          </a:p>
          <a:p>
            <a:pPr marL="302264" lvl="1" indent="-151132" algn="l">
              <a:lnSpc>
                <a:spcPts val="1960"/>
              </a:lnSpc>
              <a:buFont typeface="Arial"/>
              <a:buChar char="•"/>
            </a:pPr>
            <a:r>
              <a:rPr lang="en-US" sz="1400">
                <a:solidFill>
                  <a:srgbClr val="CCCCCC"/>
                </a:solidFill>
                <a:latin typeface="Inter"/>
                <a:ea typeface="Inter"/>
                <a:cs typeface="Inter"/>
                <a:sym typeface="Inter"/>
              </a:rPr>
              <a:t>KRAV TIL UDFORMNING AF ANLÆG (LYSFORURENING)</a:t>
            </a:r>
          </a:p>
          <a:p>
            <a:pPr algn="l">
              <a:lnSpc>
                <a:spcPts val="1960"/>
              </a:lnSpc>
            </a:pPr>
            <a:endParaRPr lang="en-US" sz="1400">
              <a:solidFill>
                <a:srgbClr val="CCCCCC"/>
              </a:solidFill>
              <a:latin typeface="Inter"/>
              <a:ea typeface="Inter"/>
              <a:cs typeface="Inter"/>
              <a:sym typeface="Inter"/>
            </a:endParaRPr>
          </a:p>
          <a:p>
            <a:pPr marL="302264" lvl="1" indent="-151132" algn="l">
              <a:lnSpc>
                <a:spcPts val="1960"/>
              </a:lnSpc>
              <a:buFont typeface="Arial"/>
              <a:buChar char="•"/>
            </a:pPr>
            <a:r>
              <a:rPr lang="en-US" sz="1400">
                <a:solidFill>
                  <a:srgbClr val="CCCCCC"/>
                </a:solidFill>
                <a:latin typeface="Inter"/>
                <a:ea typeface="Inter"/>
                <a:cs typeface="Inter"/>
                <a:sym typeface="Inter"/>
              </a:rPr>
              <a:t>KRAV TIL LYSSPEKTRUM I LED</a:t>
            </a:r>
          </a:p>
          <a:p>
            <a:pPr algn="l">
              <a:lnSpc>
                <a:spcPts val="1960"/>
              </a:lnSpc>
            </a:pPr>
            <a:endParaRPr lang="en-US" sz="1400">
              <a:solidFill>
                <a:srgbClr val="CCCCCC"/>
              </a:solidFill>
              <a:latin typeface="Inter"/>
              <a:ea typeface="Inter"/>
              <a:cs typeface="Inter"/>
              <a:sym typeface="Inter"/>
            </a:endParaRPr>
          </a:p>
          <a:p>
            <a:pPr marL="302264" lvl="1" indent="-151132" algn="l">
              <a:lnSpc>
                <a:spcPts val="1960"/>
              </a:lnSpc>
              <a:buFont typeface="Arial"/>
              <a:buChar char="•"/>
            </a:pPr>
            <a:r>
              <a:rPr lang="en-US" sz="1400">
                <a:solidFill>
                  <a:srgbClr val="CCCCCC"/>
                </a:solidFill>
                <a:latin typeface="Inter"/>
                <a:ea typeface="Inter"/>
                <a:cs typeface="Inter"/>
                <a:sym typeface="Inter"/>
              </a:rPr>
              <a:t>NYE BEGREBER</a:t>
            </a:r>
          </a:p>
          <a:p>
            <a:pPr marL="604528" lvl="2" indent="-201509" algn="l">
              <a:lnSpc>
                <a:spcPts val="1960"/>
              </a:lnSpc>
              <a:buFont typeface="Arial"/>
              <a:buChar char="⚬"/>
            </a:pPr>
            <a:r>
              <a:rPr lang="en-US" sz="1400">
                <a:solidFill>
                  <a:srgbClr val="CCCCCC"/>
                </a:solidFill>
                <a:latin typeface="Inter"/>
                <a:ea typeface="Inter"/>
                <a:cs typeface="Inter"/>
                <a:sym typeface="Inter"/>
              </a:rPr>
              <a:t>G-INDEX</a:t>
            </a:r>
          </a:p>
          <a:p>
            <a:pPr marL="604528" lvl="2" indent="-201509" algn="l">
              <a:lnSpc>
                <a:spcPts val="1960"/>
              </a:lnSpc>
              <a:buFont typeface="Arial"/>
              <a:buChar char="⚬"/>
            </a:pPr>
            <a:r>
              <a:rPr lang="en-US" sz="1400">
                <a:solidFill>
                  <a:srgbClr val="CCCCCC"/>
                </a:solidFill>
                <a:latin typeface="Inter"/>
                <a:ea typeface="Inter"/>
                <a:cs typeface="Inter"/>
                <a:sym typeface="Inter"/>
              </a:rPr>
              <a:t>M-DER</a:t>
            </a:r>
          </a:p>
          <a:p>
            <a:pPr algn="l">
              <a:lnSpc>
                <a:spcPts val="1960"/>
              </a:lnSpc>
            </a:pPr>
            <a:endParaRPr lang="en-US" sz="1400">
              <a:solidFill>
                <a:srgbClr val="CCCCCC"/>
              </a:solidFill>
              <a:latin typeface="Inter"/>
              <a:ea typeface="Inter"/>
              <a:cs typeface="Inter"/>
              <a:sym typeface="Inter"/>
            </a:endParaRPr>
          </a:p>
          <a:p>
            <a:pPr marL="302264" lvl="1" indent="-151132" algn="l">
              <a:lnSpc>
                <a:spcPts val="1960"/>
              </a:lnSpc>
              <a:buFont typeface="Arial"/>
              <a:buChar char="•"/>
            </a:pPr>
            <a:r>
              <a:rPr lang="en-US" sz="1400">
                <a:solidFill>
                  <a:srgbClr val="CCCCCC"/>
                </a:solidFill>
                <a:latin typeface="Inter"/>
                <a:ea typeface="Inter"/>
                <a:cs typeface="Inter"/>
                <a:sym typeface="Inter"/>
              </a:rPr>
              <a:t>DÆMPNING</a:t>
            </a:r>
          </a:p>
        </p:txBody>
      </p:sp>
      <p:sp>
        <p:nvSpPr>
          <p:cNvPr id="25" name="Freeform 25"/>
          <p:cNvSpPr/>
          <p:nvPr/>
        </p:nvSpPr>
        <p:spPr>
          <a:xfrm>
            <a:off x="15171071" y="257235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5"/>
            <a:stretch>
              <a:fillRect/>
            </a:stretch>
          </a:blipFill>
        </p:spPr>
        <p:txBody>
          <a:bodyPr/>
          <a:lstStyle/>
          <a:p>
            <a:endParaRPr lang="da-DK"/>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2525"/>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278684"/>
            <a:chOff x="0" y="0"/>
            <a:chExt cx="4816593" cy="863522"/>
          </a:xfrm>
        </p:grpSpPr>
        <p:sp>
          <p:nvSpPr>
            <p:cNvPr id="3" name="Freeform 3"/>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4" name="TextBox 4"/>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graphicFrame>
        <p:nvGraphicFramePr>
          <p:cNvPr id="5" name="Table 5"/>
          <p:cNvGraphicFramePr>
            <a:graphicFrameLocks noGrp="1"/>
          </p:cNvGraphicFramePr>
          <p:nvPr/>
        </p:nvGraphicFramePr>
        <p:xfrm>
          <a:off x="679985" y="3829572"/>
          <a:ext cx="8464015" cy="5880582"/>
        </p:xfrm>
        <a:graphic>
          <a:graphicData uri="http://schemas.openxmlformats.org/drawingml/2006/table">
            <a:tbl>
              <a:tblPr/>
              <a:tblGrid>
                <a:gridCol w="1899555">
                  <a:extLst>
                    <a:ext uri="{9D8B030D-6E8A-4147-A177-3AD203B41FA5}">
                      <a16:colId xmlns:a16="http://schemas.microsoft.com/office/drawing/2014/main" val="20000"/>
                    </a:ext>
                  </a:extLst>
                </a:gridCol>
                <a:gridCol w="2424992">
                  <a:extLst>
                    <a:ext uri="{9D8B030D-6E8A-4147-A177-3AD203B41FA5}">
                      <a16:colId xmlns:a16="http://schemas.microsoft.com/office/drawing/2014/main" val="20001"/>
                    </a:ext>
                  </a:extLst>
                </a:gridCol>
                <a:gridCol w="4139468">
                  <a:extLst>
                    <a:ext uri="{9D8B030D-6E8A-4147-A177-3AD203B41FA5}">
                      <a16:colId xmlns:a16="http://schemas.microsoft.com/office/drawing/2014/main" val="20002"/>
                    </a:ext>
                  </a:extLst>
                </a:gridCol>
              </a:tblGrid>
              <a:tr h="816132">
                <a:tc>
                  <a:txBody>
                    <a:bodyPr/>
                    <a:lstStyle/>
                    <a:p>
                      <a:pPr algn="ctr">
                        <a:lnSpc>
                          <a:spcPts val="2520"/>
                        </a:lnSpc>
                        <a:defRPr/>
                      </a:pPr>
                      <a:r>
                        <a:rPr lang="en-US" sz="1800" i="1">
                          <a:solidFill>
                            <a:srgbClr val="FFFFFF"/>
                          </a:solidFill>
                          <a:latin typeface="Inter Italics"/>
                          <a:ea typeface="Inter Italics"/>
                          <a:cs typeface="Inter Italics"/>
                          <a:sym typeface="Inter Italics"/>
                        </a:rPr>
                        <a:t>Miljøzone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i="1">
                          <a:solidFill>
                            <a:srgbClr val="FFFFFF"/>
                          </a:solidFill>
                          <a:latin typeface="Inter Italics"/>
                          <a:ea typeface="Inter Italics"/>
                          <a:cs typeface="Inter Italics"/>
                          <a:sym typeface="Inter Italics"/>
                        </a:rPr>
                        <a:t>Lysmiljø</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i="1">
                          <a:solidFill>
                            <a:srgbClr val="FFFFFF"/>
                          </a:solidFill>
                          <a:latin typeface="Inter Italics"/>
                          <a:ea typeface="Inter Italics"/>
                          <a:cs typeface="Inter Italics"/>
                          <a:sym typeface="Inter Italics"/>
                        </a:rPr>
                        <a:t>Eksempel</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227151">
                <a:tc>
                  <a:txBody>
                    <a:bodyPr/>
                    <a:lstStyle/>
                    <a:p>
                      <a:pPr algn="ctr">
                        <a:lnSpc>
                          <a:spcPts val="2520"/>
                        </a:lnSpc>
                        <a:defRPr/>
                      </a:pPr>
                      <a:r>
                        <a:rPr lang="en-US" sz="1800" i="1">
                          <a:solidFill>
                            <a:srgbClr val="FFFFFF"/>
                          </a:solidFill>
                          <a:latin typeface="Inter Italics"/>
                          <a:ea typeface="Inter Italics"/>
                          <a:cs typeface="Inter Italics"/>
                          <a:sym typeface="Inter Italics"/>
                        </a:rPr>
                        <a:t>E0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2520"/>
                        </a:lnSpc>
                        <a:defRPr/>
                      </a:pPr>
                      <a:r>
                        <a:rPr lang="en-US" sz="1800" i="1">
                          <a:solidFill>
                            <a:srgbClr val="FFFFFF"/>
                          </a:solidFill>
                          <a:latin typeface="Inter Italics"/>
                          <a:ea typeface="Inter Italics"/>
                          <a:cs typeface="Inter Italics"/>
                          <a:sym typeface="Inter Italics"/>
                        </a:rPr>
                        <a:t>Væsentligt mørke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1960"/>
                        </a:lnSpc>
                        <a:defRPr/>
                      </a:pPr>
                      <a:r>
                        <a:rPr lang="en-US" sz="1400" i="1">
                          <a:solidFill>
                            <a:srgbClr val="FFFFFF"/>
                          </a:solidFill>
                          <a:latin typeface="Inter Italics"/>
                          <a:ea typeface="Inter Italics"/>
                          <a:cs typeface="Inter Italics"/>
                          <a:sym typeface="Inter Italics"/>
                        </a:rPr>
                        <a:t>Natura 2000, UNESCO starlight Reserves, IDA Dark Sky Parks, Observatorier, Fuglekorridorer, Bilag 4 Arter “Rødliste”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816132">
                <a:tc>
                  <a:txBody>
                    <a:bodyPr/>
                    <a:lstStyle/>
                    <a:p>
                      <a:pPr algn="ctr">
                        <a:lnSpc>
                          <a:spcPts val="2520"/>
                        </a:lnSpc>
                        <a:defRPr/>
                      </a:pPr>
                      <a:r>
                        <a:rPr lang="en-US" sz="1800" i="1">
                          <a:solidFill>
                            <a:srgbClr val="FFFFFF"/>
                          </a:solidFill>
                          <a:latin typeface="Inter Italics"/>
                          <a:ea typeface="Inter Italics"/>
                          <a:cs typeface="Inter Italics"/>
                          <a:sym typeface="Inter Italics"/>
                        </a:rPr>
                        <a:t>E1</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2520"/>
                        </a:lnSpc>
                        <a:defRPr/>
                      </a:pPr>
                      <a:r>
                        <a:rPr lang="en-US" sz="1800" i="1">
                          <a:solidFill>
                            <a:srgbClr val="FFFFFF"/>
                          </a:solidFill>
                          <a:latin typeface="Inter Italics"/>
                          <a:ea typeface="Inter Italics"/>
                          <a:cs typeface="Inter Italics"/>
                          <a:sym typeface="Inter Italics"/>
                        </a:rPr>
                        <a:t>Mørkt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1959"/>
                        </a:lnSpc>
                        <a:defRPr/>
                      </a:pPr>
                      <a:r>
                        <a:rPr lang="en-US" sz="1399" i="1">
                          <a:solidFill>
                            <a:srgbClr val="FFFFFF"/>
                          </a:solidFill>
                          <a:latin typeface="Inter Italics"/>
                          <a:ea typeface="Inter Italics"/>
                          <a:cs typeface="Inter Italics"/>
                          <a:sym typeface="Inter Italics"/>
                        </a:rPr>
                        <a:t>Relativt ubeboede landdistrikter, åbent land</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816132">
                <a:tc>
                  <a:txBody>
                    <a:bodyPr/>
                    <a:lstStyle/>
                    <a:p>
                      <a:pPr algn="ctr">
                        <a:lnSpc>
                          <a:spcPts val="2520"/>
                        </a:lnSpc>
                        <a:defRPr/>
                      </a:pPr>
                      <a:r>
                        <a:rPr lang="en-US" sz="1800" i="1">
                          <a:solidFill>
                            <a:srgbClr val="FFFFFF"/>
                          </a:solidFill>
                          <a:latin typeface="Inter Italics"/>
                          <a:ea typeface="Inter Italics"/>
                          <a:cs typeface="Inter Italics"/>
                          <a:sym typeface="Inter Italics"/>
                        </a:rPr>
                        <a:t>E2</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2520"/>
                        </a:lnSpc>
                        <a:defRPr/>
                      </a:pPr>
                      <a:r>
                        <a:rPr lang="en-US" sz="1800" i="1">
                          <a:solidFill>
                            <a:srgbClr val="FFFFFF"/>
                          </a:solidFill>
                          <a:latin typeface="Inter Italics"/>
                          <a:ea typeface="Inter Italics"/>
                          <a:cs typeface="Inter Italics"/>
                          <a:sym typeface="Inter Italics"/>
                        </a:rPr>
                        <a:t>Lavt lysniveau</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1959"/>
                        </a:lnSpc>
                        <a:defRPr/>
                      </a:pPr>
                      <a:r>
                        <a:rPr lang="en-US" sz="1399" i="1">
                          <a:solidFill>
                            <a:srgbClr val="FFFFFF"/>
                          </a:solidFill>
                          <a:latin typeface="Inter Italics"/>
                          <a:ea typeface="Inter Italics"/>
                          <a:cs typeface="Inter Italics"/>
                          <a:sym typeface="Inter Italics"/>
                        </a:rPr>
                        <a:t>Tyndt befolkede landdistrikter, parker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77886">
                <a:tc>
                  <a:txBody>
                    <a:bodyPr/>
                    <a:lstStyle/>
                    <a:p>
                      <a:pPr algn="ctr">
                        <a:lnSpc>
                          <a:spcPts val="2520"/>
                        </a:lnSpc>
                        <a:defRPr/>
                      </a:pPr>
                      <a:r>
                        <a:rPr lang="en-US" sz="1800" i="1">
                          <a:solidFill>
                            <a:srgbClr val="FFFFFF"/>
                          </a:solidFill>
                          <a:latin typeface="Inter Italics"/>
                          <a:ea typeface="Inter Italics"/>
                          <a:cs typeface="Inter Italics"/>
                          <a:sym typeface="Inter Italics"/>
                        </a:rPr>
                        <a:t>E3</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2520"/>
                        </a:lnSpc>
                        <a:defRPr/>
                      </a:pPr>
                      <a:r>
                        <a:rPr lang="en-US" sz="1800" i="1">
                          <a:solidFill>
                            <a:srgbClr val="FFFFFF"/>
                          </a:solidFill>
                          <a:latin typeface="Inter Italics"/>
                          <a:ea typeface="Inter Italics"/>
                          <a:cs typeface="Inter Italics"/>
                          <a:sym typeface="Inter Italics"/>
                        </a:rPr>
                        <a:t>Medium lysniveau</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1959"/>
                        </a:lnSpc>
                        <a:defRPr/>
                      </a:pPr>
                      <a:r>
                        <a:rPr lang="en-US" sz="1399" i="1">
                          <a:solidFill>
                            <a:srgbClr val="FFFFFF"/>
                          </a:solidFill>
                          <a:latin typeface="Inter Italics"/>
                          <a:ea typeface="Inter Italics"/>
                          <a:cs typeface="Inter Italics"/>
                          <a:sym typeface="Inter Italics"/>
                        </a:rPr>
                        <a:t>Velbeboede land- og byområder, Boligområder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1227151">
                <a:tc>
                  <a:txBody>
                    <a:bodyPr/>
                    <a:lstStyle/>
                    <a:p>
                      <a:pPr algn="ctr">
                        <a:lnSpc>
                          <a:spcPts val="2520"/>
                        </a:lnSpc>
                        <a:defRPr/>
                      </a:pPr>
                      <a:r>
                        <a:rPr lang="en-US" sz="1800" i="1">
                          <a:solidFill>
                            <a:srgbClr val="FFFFFF"/>
                          </a:solidFill>
                          <a:latin typeface="Inter Italics"/>
                          <a:ea typeface="Inter Italics"/>
                          <a:cs typeface="Inter Italics"/>
                          <a:sym typeface="Inter Italics"/>
                        </a:rPr>
                        <a:t>E4</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2520"/>
                        </a:lnSpc>
                        <a:defRPr/>
                      </a:pPr>
                      <a:r>
                        <a:rPr lang="en-US" sz="1800" i="1">
                          <a:solidFill>
                            <a:srgbClr val="FFFFFF"/>
                          </a:solidFill>
                          <a:latin typeface="Inter Italics"/>
                          <a:ea typeface="Inter Italics"/>
                          <a:cs typeface="Inter Italics"/>
                          <a:sym typeface="Inter Italics"/>
                        </a:rPr>
                        <a:t>Højt lysniveau</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1959"/>
                        </a:lnSpc>
                        <a:defRPr/>
                      </a:pPr>
                      <a:r>
                        <a:rPr lang="en-US" sz="1399" i="1">
                          <a:solidFill>
                            <a:srgbClr val="FFFFFF"/>
                          </a:solidFill>
                          <a:latin typeface="Inter Italics"/>
                          <a:ea typeface="Inter Italics"/>
                          <a:cs typeface="Inter Italics"/>
                          <a:sym typeface="Inter Italics"/>
                        </a:rPr>
                        <a:t>By- og bycentre og andre erhvervsområder, områder med høj trafikintensitet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6" name="Group 6"/>
          <p:cNvGrpSpPr>
            <a:grpSpLocks noChangeAspect="1"/>
          </p:cNvGrpSpPr>
          <p:nvPr/>
        </p:nvGrpSpPr>
        <p:grpSpPr>
          <a:xfrm>
            <a:off x="13420740" y="3829572"/>
            <a:ext cx="3714735" cy="5246370"/>
            <a:chOff x="0" y="0"/>
            <a:chExt cx="3267456" cy="4614672"/>
          </a:xfrm>
        </p:grpSpPr>
        <p:sp>
          <p:nvSpPr>
            <p:cNvPr id="7" name="Freeform 7"/>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2"/>
              <a:stretch>
                <a:fillRect l="-4" r="-4"/>
              </a:stretch>
            </a:blipFill>
          </p:spPr>
          <p:txBody>
            <a:bodyPr/>
            <a:lstStyle/>
            <a:p>
              <a:endParaRPr lang="da-DK"/>
            </a:p>
          </p:txBody>
        </p:sp>
        <p:sp>
          <p:nvSpPr>
            <p:cNvPr id="8" name="Freeform 8"/>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3"/>
              <a:stretch>
                <a:fillRect l="-19443" r="-52057"/>
              </a:stretch>
            </a:blipFill>
          </p:spPr>
          <p:txBody>
            <a:bodyPr/>
            <a:lstStyle/>
            <a:p>
              <a:endParaRPr lang="da-DK"/>
            </a:p>
          </p:txBody>
        </p:sp>
      </p:grpSp>
      <p:grpSp>
        <p:nvGrpSpPr>
          <p:cNvPr id="9" name="Group 9"/>
          <p:cNvGrpSpPr>
            <a:grpSpLocks noChangeAspect="1"/>
          </p:cNvGrpSpPr>
          <p:nvPr/>
        </p:nvGrpSpPr>
        <p:grpSpPr>
          <a:xfrm>
            <a:off x="10115419" y="4463784"/>
            <a:ext cx="3714735" cy="5246370"/>
            <a:chOff x="0" y="0"/>
            <a:chExt cx="3267456" cy="4614672"/>
          </a:xfrm>
        </p:grpSpPr>
        <p:sp>
          <p:nvSpPr>
            <p:cNvPr id="10" name="Freeform 10"/>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2"/>
              <a:stretch>
                <a:fillRect l="-4" r="-4"/>
              </a:stretch>
            </a:blipFill>
          </p:spPr>
          <p:txBody>
            <a:bodyPr/>
            <a:lstStyle/>
            <a:p>
              <a:endParaRPr lang="da-DK"/>
            </a:p>
          </p:txBody>
        </p:sp>
        <p:sp>
          <p:nvSpPr>
            <p:cNvPr id="11" name="Freeform 11"/>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4"/>
              <a:stretch>
                <a:fillRect l="-48314" r="-54946"/>
              </a:stretch>
            </a:blipFill>
          </p:spPr>
          <p:txBody>
            <a:bodyPr/>
            <a:lstStyle/>
            <a:p>
              <a:endParaRPr lang="da-DK"/>
            </a:p>
          </p:txBody>
        </p:sp>
      </p:grpSp>
      <p:sp>
        <p:nvSpPr>
          <p:cNvPr id="12" name="TextBox 12"/>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13.</a:t>
            </a:r>
          </a:p>
        </p:txBody>
      </p:sp>
      <p:sp>
        <p:nvSpPr>
          <p:cNvPr id="13" name="TextBox 13"/>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14" name="TextBox 14"/>
          <p:cNvSpPr txBox="1"/>
          <p:nvPr/>
        </p:nvSpPr>
        <p:spPr>
          <a:xfrm>
            <a:off x="876300" y="872599"/>
            <a:ext cx="16383000" cy="2842896"/>
          </a:xfrm>
          <a:prstGeom prst="rect">
            <a:avLst/>
          </a:prstGeom>
        </p:spPr>
        <p:txBody>
          <a:bodyPr lIns="0" tIns="0" rIns="0" bIns="0" rtlCol="0" anchor="t">
            <a:spAutoFit/>
          </a:bodyPr>
          <a:lstStyle/>
          <a:p>
            <a:pPr algn="l">
              <a:lnSpc>
                <a:spcPts val="4479"/>
              </a:lnSpc>
            </a:pPr>
            <a:r>
              <a:rPr lang="en-US" sz="3199">
                <a:solidFill>
                  <a:srgbClr val="0056A8"/>
                </a:solidFill>
                <a:latin typeface="Inter"/>
                <a:ea typeface="Inter"/>
                <a:cs typeface="Inter"/>
                <a:sym typeface="Inter"/>
              </a:rPr>
              <a:t>INDFØRELSE AF MILJØZONER (DRAFT)</a:t>
            </a:r>
          </a:p>
          <a:p>
            <a:pPr algn="l">
              <a:lnSpc>
                <a:spcPts val="1680"/>
              </a:lnSpc>
            </a:pPr>
            <a:endParaRPr lang="en-US" sz="3199">
              <a:solidFill>
                <a:srgbClr val="0056A8"/>
              </a:solidFill>
              <a:latin typeface="Inter"/>
              <a:ea typeface="Inter"/>
              <a:cs typeface="Inter"/>
              <a:sym typeface="Inter"/>
            </a:endParaRPr>
          </a:p>
          <a:p>
            <a:pPr marL="539746" lvl="1" indent="-269873" algn="l">
              <a:lnSpc>
                <a:spcPts val="3499"/>
              </a:lnSpc>
              <a:buFont typeface="Arial"/>
              <a:buChar char="•"/>
            </a:pPr>
            <a:r>
              <a:rPr lang="en-US" sz="2499">
                <a:solidFill>
                  <a:srgbClr val="A5A5A5"/>
                </a:solidFill>
                <a:latin typeface="Inter"/>
                <a:ea typeface="Inter"/>
                <a:cs typeface="Inter"/>
                <a:sym typeface="Inter"/>
              </a:rPr>
              <a:t>DENNE ZONE-INDDELING FINDES ALLEREDE I INTERNATIONALE STANDARDER/ VEJLEDNINGER SOM CIE 150:2017 ‘OBSTRUCTIVE LIGHTING’.</a:t>
            </a:r>
          </a:p>
          <a:p>
            <a:pPr algn="l">
              <a:lnSpc>
                <a:spcPts val="1679"/>
              </a:lnSpc>
            </a:pPr>
            <a:endParaRPr lang="en-US" sz="2499">
              <a:solidFill>
                <a:srgbClr val="A5A5A5"/>
              </a:solidFill>
              <a:latin typeface="Inter"/>
              <a:ea typeface="Inter"/>
              <a:cs typeface="Inter"/>
              <a:sym typeface="Inter"/>
            </a:endParaRPr>
          </a:p>
          <a:p>
            <a:pPr marL="539746" lvl="1" indent="-269873" algn="l">
              <a:lnSpc>
                <a:spcPts val="3499"/>
              </a:lnSpc>
              <a:buFont typeface="Arial"/>
              <a:buChar char="•"/>
            </a:pPr>
            <a:r>
              <a:rPr lang="en-US" sz="2499">
                <a:solidFill>
                  <a:srgbClr val="A5A5A5"/>
                </a:solidFill>
                <a:latin typeface="Inter"/>
                <a:ea typeface="Inter"/>
                <a:cs typeface="Inter"/>
                <a:sym typeface="Inter"/>
              </a:rPr>
              <a:t>NATURA 2000 OMRÅDER KAN SES PÅ MILJØSTYRELSEN WEB.</a:t>
            </a:r>
          </a:p>
          <a:p>
            <a:pPr algn="l">
              <a:lnSpc>
                <a:spcPts val="4479"/>
              </a:lnSpc>
            </a:pPr>
            <a:endParaRPr lang="en-US" sz="2499">
              <a:solidFill>
                <a:srgbClr val="A5A5A5"/>
              </a:solidFill>
              <a:latin typeface="Inter"/>
              <a:ea typeface="Inter"/>
              <a:cs typeface="Inter"/>
              <a:sym typeface="Inter"/>
            </a:endParaRPr>
          </a:p>
        </p:txBody>
      </p:sp>
      <p:sp>
        <p:nvSpPr>
          <p:cNvPr id="15" name="TextBox 15"/>
          <p:cNvSpPr txBox="1"/>
          <p:nvPr/>
        </p:nvSpPr>
        <p:spPr>
          <a:xfrm>
            <a:off x="11651262" y="8768919"/>
            <a:ext cx="643048"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E0</a:t>
            </a:r>
          </a:p>
        </p:txBody>
      </p:sp>
      <p:sp>
        <p:nvSpPr>
          <p:cNvPr id="16" name="TextBox 16"/>
          <p:cNvSpPr txBox="1"/>
          <p:nvPr/>
        </p:nvSpPr>
        <p:spPr>
          <a:xfrm>
            <a:off x="15004209" y="8212023"/>
            <a:ext cx="643048"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E4</a:t>
            </a:r>
          </a:p>
        </p:txBody>
      </p:sp>
      <p:sp>
        <p:nvSpPr>
          <p:cNvPr id="17" name="Freeform 17"/>
          <p:cNvSpPr/>
          <p:nvPr/>
        </p:nvSpPr>
        <p:spPr>
          <a:xfrm>
            <a:off x="15171071" y="257235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5"/>
            <a:stretch>
              <a:fillRect/>
            </a:stretch>
          </a:blipFill>
        </p:spPr>
        <p:txBody>
          <a:bodyPr/>
          <a:lstStyle/>
          <a:p>
            <a:endParaRPr lang="da-DK"/>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2525"/>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278684"/>
            <a:chOff x="0" y="0"/>
            <a:chExt cx="4816593" cy="863522"/>
          </a:xfrm>
        </p:grpSpPr>
        <p:sp>
          <p:nvSpPr>
            <p:cNvPr id="3" name="Freeform 3"/>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4" name="TextBox 4"/>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graphicFrame>
        <p:nvGraphicFramePr>
          <p:cNvPr id="5" name="Table 5"/>
          <p:cNvGraphicFramePr>
            <a:graphicFrameLocks noGrp="1"/>
          </p:cNvGraphicFramePr>
          <p:nvPr/>
        </p:nvGraphicFramePr>
        <p:xfrm>
          <a:off x="1038225" y="4245610"/>
          <a:ext cx="11035985" cy="4500676"/>
        </p:xfrm>
        <a:graphic>
          <a:graphicData uri="http://schemas.openxmlformats.org/drawingml/2006/table">
            <a:tbl>
              <a:tblPr/>
              <a:tblGrid>
                <a:gridCol w="4230690">
                  <a:extLst>
                    <a:ext uri="{9D8B030D-6E8A-4147-A177-3AD203B41FA5}">
                      <a16:colId xmlns:a16="http://schemas.microsoft.com/office/drawing/2014/main" val="20000"/>
                    </a:ext>
                  </a:extLst>
                </a:gridCol>
                <a:gridCol w="1364882">
                  <a:extLst>
                    <a:ext uri="{9D8B030D-6E8A-4147-A177-3AD203B41FA5}">
                      <a16:colId xmlns:a16="http://schemas.microsoft.com/office/drawing/2014/main" val="20001"/>
                    </a:ext>
                  </a:extLst>
                </a:gridCol>
                <a:gridCol w="1364882">
                  <a:extLst>
                    <a:ext uri="{9D8B030D-6E8A-4147-A177-3AD203B41FA5}">
                      <a16:colId xmlns:a16="http://schemas.microsoft.com/office/drawing/2014/main" val="20002"/>
                    </a:ext>
                  </a:extLst>
                </a:gridCol>
                <a:gridCol w="1364882">
                  <a:extLst>
                    <a:ext uri="{9D8B030D-6E8A-4147-A177-3AD203B41FA5}">
                      <a16:colId xmlns:a16="http://schemas.microsoft.com/office/drawing/2014/main" val="20003"/>
                    </a:ext>
                  </a:extLst>
                </a:gridCol>
                <a:gridCol w="1364882">
                  <a:extLst>
                    <a:ext uri="{9D8B030D-6E8A-4147-A177-3AD203B41FA5}">
                      <a16:colId xmlns:a16="http://schemas.microsoft.com/office/drawing/2014/main" val="20004"/>
                    </a:ext>
                  </a:extLst>
                </a:gridCol>
                <a:gridCol w="1345766">
                  <a:extLst>
                    <a:ext uri="{9D8B030D-6E8A-4147-A177-3AD203B41FA5}">
                      <a16:colId xmlns:a16="http://schemas.microsoft.com/office/drawing/2014/main" val="20005"/>
                    </a:ext>
                  </a:extLst>
                </a:gridCol>
              </a:tblGrid>
              <a:tr h="817767">
                <a:tc>
                  <a:txBody>
                    <a:bodyPr/>
                    <a:lstStyle/>
                    <a:p>
                      <a:pPr algn="l">
                        <a:lnSpc>
                          <a:spcPts val="1959"/>
                        </a:lnSpc>
                        <a:defRPr/>
                      </a:pPr>
                      <a:r>
                        <a:rPr lang="en-US" sz="1399" i="1">
                          <a:solidFill>
                            <a:srgbClr val="FFFFFF"/>
                          </a:solidFill>
                          <a:latin typeface="Inter Italics"/>
                          <a:ea typeface="Inter Italics"/>
                          <a:cs typeface="Inter Italics"/>
                          <a:sym typeface="Inter Italics"/>
                        </a:rPr>
                        <a:t>Tekniske Parametre for belysning</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1959"/>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1959"/>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1959"/>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1959"/>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1959"/>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817767">
                <a:tc>
                  <a:txBody>
                    <a:bodyPr/>
                    <a:lstStyle/>
                    <a:p>
                      <a:pPr algn="l">
                        <a:lnSpc>
                          <a:spcPts val="1959"/>
                        </a:lnSpc>
                        <a:defRPr/>
                      </a:pPr>
                      <a:r>
                        <a:rPr lang="en-US" sz="1399" i="1">
                          <a:solidFill>
                            <a:srgbClr val="FFFFFF"/>
                          </a:solidFill>
                          <a:latin typeface="Inter Italics"/>
                          <a:ea typeface="Inter Italics"/>
                          <a:cs typeface="Inter Italics"/>
                          <a:sym typeface="Inter Italics"/>
                        </a:rPr>
                        <a:t>Belysningsforhold ULR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2,5%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15%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229609">
                <a:tc>
                  <a:txBody>
                    <a:bodyPr/>
                    <a:lstStyle/>
                    <a:p>
                      <a:pPr algn="l">
                        <a:lnSpc>
                          <a:spcPts val="1959"/>
                        </a:lnSpc>
                        <a:defRPr/>
                      </a:pPr>
                      <a:r>
                        <a:rPr lang="en-US" sz="1399" i="1">
                          <a:solidFill>
                            <a:srgbClr val="FFFFFF"/>
                          </a:solidFill>
                          <a:latin typeface="Inter Italics"/>
                          <a:ea typeface="Inter Italics"/>
                          <a:cs typeface="Inter Italics"/>
                          <a:sym typeface="Inter Italics"/>
                        </a:rPr>
                        <a:t>Anbefalede Maksimale farvetemperatur</a:t>
                      </a:r>
                      <a:endParaRPr lang="en-US" sz="1100"/>
                    </a:p>
                    <a:p>
                      <a:pPr algn="l">
                        <a:lnSpc>
                          <a:spcPts val="1959"/>
                        </a:lnSpc>
                      </a:pPr>
                      <a:r>
                        <a:rPr lang="en-US" sz="1399" i="1">
                          <a:solidFill>
                            <a:srgbClr val="FFFFFF"/>
                          </a:solidFill>
                          <a:latin typeface="Inter Italics"/>
                          <a:ea typeface="Inter Italics"/>
                          <a:cs typeface="Inter Italics"/>
                          <a:sym typeface="Inter Italics"/>
                        </a:rPr>
                        <a:t>(Som forventes at kunne overholde nedenstående krav)</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720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727</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730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730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730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817767">
                <a:tc>
                  <a:txBody>
                    <a:bodyPr/>
                    <a:lstStyle/>
                    <a:p>
                      <a:pPr algn="l">
                        <a:lnSpc>
                          <a:spcPts val="1959"/>
                        </a:lnSpc>
                        <a:defRPr/>
                      </a:pPr>
                      <a:r>
                        <a:rPr lang="en-US" sz="1399" i="1">
                          <a:solidFill>
                            <a:srgbClr val="FFFFFF"/>
                          </a:solidFill>
                          <a:latin typeface="Inter Italics"/>
                          <a:ea typeface="Inter Italics"/>
                          <a:cs typeface="Inter Italics"/>
                          <a:sym typeface="Inter Italics"/>
                        </a:rPr>
                        <a:t>Spektralt G-Index*</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a:solidFill>
                            <a:srgbClr val="FFFFFF"/>
                          </a:solidFill>
                          <a:latin typeface="Inter"/>
                          <a:ea typeface="Inter"/>
                          <a:cs typeface="Inter"/>
                          <a:sym typeface="Inter"/>
                        </a:rPr>
                        <a:t>&gt; 3.5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a:solidFill>
                            <a:srgbClr val="FFFFFF"/>
                          </a:solidFill>
                          <a:latin typeface="Inter"/>
                          <a:ea typeface="Inter"/>
                          <a:cs typeface="Inter"/>
                          <a:sym typeface="Inter"/>
                        </a:rPr>
                        <a:t>&gt;2.0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&gt;1.5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&gt;1</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817767">
                <a:tc>
                  <a:txBody>
                    <a:bodyPr/>
                    <a:lstStyle/>
                    <a:p>
                      <a:pPr algn="l">
                        <a:lnSpc>
                          <a:spcPts val="1959"/>
                        </a:lnSpc>
                        <a:defRPr/>
                      </a:pPr>
                      <a:r>
                        <a:rPr lang="en-US" sz="1399">
                          <a:solidFill>
                            <a:srgbClr val="FFFFFF"/>
                          </a:solidFill>
                          <a:latin typeface="Inter"/>
                          <a:ea typeface="Inter"/>
                          <a:cs typeface="Inter"/>
                          <a:sym typeface="Inter"/>
                        </a:rPr>
                        <a:t>mDER, Melanopic Daylight eq. Ratio**</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&lt; 0,30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&lt; 0,30</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&lt; 0.35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i="1">
                          <a:solidFill>
                            <a:srgbClr val="FFFFFF"/>
                          </a:solidFill>
                          <a:latin typeface="Inter Italics"/>
                          <a:ea typeface="Inter Italics"/>
                          <a:cs typeface="Inter Italics"/>
                          <a:sym typeface="Inter Italics"/>
                        </a:rPr>
                        <a:t>&lt; 0,35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1959"/>
                        </a:lnSpc>
                        <a:defRPr/>
                      </a:pPr>
                      <a:r>
                        <a:rPr lang="en-US" sz="1399">
                          <a:solidFill>
                            <a:srgbClr val="FFFFFF"/>
                          </a:solidFill>
                          <a:latin typeface="Inter"/>
                          <a:ea typeface="Inter"/>
                          <a:cs typeface="Inter"/>
                          <a:sym typeface="Inter"/>
                        </a:rPr>
                        <a:t>&lt; 0,35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6" name="Group 6"/>
          <p:cNvGrpSpPr/>
          <p:nvPr/>
        </p:nvGrpSpPr>
        <p:grpSpPr>
          <a:xfrm>
            <a:off x="5257800" y="4245610"/>
            <a:ext cx="6816410" cy="819150"/>
            <a:chOff x="0" y="0"/>
            <a:chExt cx="1795268" cy="215743"/>
          </a:xfrm>
        </p:grpSpPr>
        <p:sp>
          <p:nvSpPr>
            <p:cNvPr id="7" name="Freeform 7"/>
            <p:cNvSpPr/>
            <p:nvPr/>
          </p:nvSpPr>
          <p:spPr>
            <a:xfrm>
              <a:off x="0" y="0"/>
              <a:ext cx="1795268" cy="215743"/>
            </a:xfrm>
            <a:custGeom>
              <a:avLst/>
              <a:gdLst/>
              <a:ahLst/>
              <a:cxnLst/>
              <a:rect l="l" t="t" r="r" b="b"/>
              <a:pathLst>
                <a:path w="1795268" h="215743">
                  <a:moveTo>
                    <a:pt x="0" y="0"/>
                  </a:moveTo>
                  <a:lnTo>
                    <a:pt x="1795268" y="0"/>
                  </a:lnTo>
                  <a:lnTo>
                    <a:pt x="1795268" y="215743"/>
                  </a:lnTo>
                  <a:lnTo>
                    <a:pt x="0" y="215743"/>
                  </a:lnTo>
                  <a:close/>
                </a:path>
              </a:pathLst>
            </a:custGeom>
            <a:solidFill>
              <a:srgbClr val="FFFFFF"/>
            </a:solidFill>
          </p:spPr>
          <p:txBody>
            <a:bodyPr/>
            <a:lstStyle/>
            <a:p>
              <a:endParaRPr lang="da-DK"/>
            </a:p>
          </p:txBody>
        </p:sp>
        <p:sp>
          <p:nvSpPr>
            <p:cNvPr id="8" name="TextBox 8"/>
            <p:cNvSpPr txBox="1"/>
            <p:nvPr/>
          </p:nvSpPr>
          <p:spPr>
            <a:xfrm>
              <a:off x="0" y="-38100"/>
              <a:ext cx="1795268" cy="25384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387900" y="3685529"/>
            <a:ext cx="5562600" cy="5907110"/>
            <a:chOff x="0" y="0"/>
            <a:chExt cx="1465047" cy="1555782"/>
          </a:xfrm>
        </p:grpSpPr>
        <p:sp>
          <p:nvSpPr>
            <p:cNvPr id="10" name="Freeform 10"/>
            <p:cNvSpPr/>
            <p:nvPr/>
          </p:nvSpPr>
          <p:spPr>
            <a:xfrm>
              <a:off x="0" y="0"/>
              <a:ext cx="1465047" cy="1555782"/>
            </a:xfrm>
            <a:custGeom>
              <a:avLst/>
              <a:gdLst/>
              <a:ahLst/>
              <a:cxnLst/>
              <a:rect l="l" t="t" r="r" b="b"/>
              <a:pathLst>
                <a:path w="1465047" h="1555782">
                  <a:moveTo>
                    <a:pt x="0" y="0"/>
                  </a:moveTo>
                  <a:lnTo>
                    <a:pt x="1465047" y="0"/>
                  </a:lnTo>
                  <a:lnTo>
                    <a:pt x="1465047" y="1555782"/>
                  </a:lnTo>
                  <a:lnTo>
                    <a:pt x="0" y="1555782"/>
                  </a:lnTo>
                  <a:close/>
                </a:path>
              </a:pathLst>
            </a:custGeom>
            <a:solidFill>
              <a:srgbClr val="36342F"/>
            </a:solidFill>
          </p:spPr>
          <p:txBody>
            <a:bodyPr/>
            <a:lstStyle/>
            <a:p>
              <a:endParaRPr lang="da-DK"/>
            </a:p>
          </p:txBody>
        </p:sp>
        <p:sp>
          <p:nvSpPr>
            <p:cNvPr id="11" name="TextBox 11"/>
            <p:cNvSpPr txBox="1"/>
            <p:nvPr/>
          </p:nvSpPr>
          <p:spPr>
            <a:xfrm>
              <a:off x="0" y="-38100"/>
              <a:ext cx="1465047" cy="1593882"/>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008876" y="5407162"/>
            <a:ext cx="2183749" cy="903526"/>
          </a:xfrm>
          <a:custGeom>
            <a:avLst/>
            <a:gdLst/>
            <a:ahLst/>
            <a:cxnLst/>
            <a:rect l="l" t="t" r="r" b="b"/>
            <a:pathLst>
              <a:path w="2183749" h="903526">
                <a:moveTo>
                  <a:pt x="0" y="0"/>
                </a:moveTo>
                <a:lnTo>
                  <a:pt x="2183749" y="0"/>
                </a:lnTo>
                <a:lnTo>
                  <a:pt x="2183749" y="903526"/>
                </a:lnTo>
                <a:lnTo>
                  <a:pt x="0" y="9035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13" name="AutoShape 13"/>
          <p:cNvSpPr/>
          <p:nvPr/>
        </p:nvSpPr>
        <p:spPr>
          <a:xfrm>
            <a:off x="14090879" y="4094506"/>
            <a:ext cx="0" cy="1112247"/>
          </a:xfrm>
          <a:prstGeom prst="line">
            <a:avLst/>
          </a:prstGeom>
          <a:ln w="38100"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14" name="AutoShape 14"/>
          <p:cNvSpPr/>
          <p:nvPr/>
        </p:nvSpPr>
        <p:spPr>
          <a:xfrm flipV="1">
            <a:off x="14288848" y="4094506"/>
            <a:ext cx="0" cy="1089007"/>
          </a:xfrm>
          <a:prstGeom prst="line">
            <a:avLst/>
          </a:prstGeom>
          <a:ln w="38100" cap="rnd">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15" name="AutoShape 15"/>
          <p:cNvSpPr/>
          <p:nvPr/>
        </p:nvSpPr>
        <p:spPr>
          <a:xfrm>
            <a:off x="14187909" y="4088452"/>
            <a:ext cx="0" cy="1118363"/>
          </a:xfrm>
          <a:prstGeom prst="line">
            <a:avLst/>
          </a:prstGeom>
          <a:ln w="38100"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16" name="AutoShape 16"/>
          <p:cNvSpPr/>
          <p:nvPr/>
        </p:nvSpPr>
        <p:spPr>
          <a:xfrm flipV="1">
            <a:off x="14379692" y="4087289"/>
            <a:ext cx="0" cy="1114103"/>
          </a:xfrm>
          <a:prstGeom prst="line">
            <a:avLst/>
          </a:prstGeom>
          <a:ln w="38100" cap="rnd">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17" name="AutoShape 17"/>
          <p:cNvSpPr/>
          <p:nvPr/>
        </p:nvSpPr>
        <p:spPr>
          <a:xfrm>
            <a:off x="14475469" y="4087289"/>
            <a:ext cx="0" cy="1123413"/>
          </a:xfrm>
          <a:prstGeom prst="line">
            <a:avLst/>
          </a:prstGeom>
          <a:ln w="38100"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18" name="AutoShape 18"/>
          <p:cNvSpPr/>
          <p:nvPr/>
        </p:nvSpPr>
        <p:spPr>
          <a:xfrm>
            <a:off x="14571921" y="4092755"/>
            <a:ext cx="0" cy="1117199"/>
          </a:xfrm>
          <a:prstGeom prst="line">
            <a:avLst/>
          </a:prstGeom>
          <a:ln w="38100"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19" name="AutoShape 19"/>
          <p:cNvSpPr/>
          <p:nvPr/>
        </p:nvSpPr>
        <p:spPr>
          <a:xfrm flipV="1">
            <a:off x="14665373" y="4094506"/>
            <a:ext cx="0" cy="1112841"/>
          </a:xfrm>
          <a:prstGeom prst="line">
            <a:avLst/>
          </a:prstGeom>
          <a:ln w="38100" cap="rnd">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20" name="AutoShape 20"/>
          <p:cNvSpPr/>
          <p:nvPr/>
        </p:nvSpPr>
        <p:spPr>
          <a:xfrm>
            <a:off x="13991280" y="4088452"/>
            <a:ext cx="0" cy="1122250"/>
          </a:xfrm>
          <a:prstGeom prst="line">
            <a:avLst/>
          </a:prstGeom>
          <a:ln w="38100"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21" name="AutoShape 21"/>
          <p:cNvSpPr/>
          <p:nvPr/>
        </p:nvSpPr>
        <p:spPr>
          <a:xfrm>
            <a:off x="13898422" y="4088452"/>
            <a:ext cx="0" cy="1107246"/>
          </a:xfrm>
          <a:prstGeom prst="line">
            <a:avLst/>
          </a:prstGeom>
          <a:ln w="38100"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22" name="AutoShape 22"/>
          <p:cNvSpPr/>
          <p:nvPr/>
        </p:nvSpPr>
        <p:spPr>
          <a:xfrm flipH="1">
            <a:off x="13654627" y="5182655"/>
            <a:ext cx="2817685" cy="0"/>
          </a:xfrm>
          <a:prstGeom prst="line">
            <a:avLst/>
          </a:prstGeom>
          <a:ln w="47625" cap="rnd">
            <a:solidFill>
              <a:srgbClr val="BFBFBF"/>
            </a:solidFill>
            <a:prstDash val="solid"/>
            <a:headEnd type="none" w="sm" len="sm"/>
            <a:tailEnd type="none" w="sm" len="sm"/>
          </a:ln>
        </p:spPr>
        <p:txBody>
          <a:bodyPr/>
          <a:lstStyle/>
          <a:p>
            <a:endParaRPr lang="da-DK"/>
          </a:p>
        </p:txBody>
      </p:sp>
      <p:sp>
        <p:nvSpPr>
          <p:cNvPr id="23" name="AutoShape 23"/>
          <p:cNvSpPr/>
          <p:nvPr/>
        </p:nvSpPr>
        <p:spPr>
          <a:xfrm>
            <a:off x="14087242" y="4836991"/>
            <a:ext cx="0" cy="345670"/>
          </a:xfrm>
          <a:prstGeom prst="line">
            <a:avLst/>
          </a:prstGeom>
          <a:ln w="38100" cap="rnd">
            <a:gradFill>
              <a:gsLst>
                <a:gs pos="0">
                  <a:srgbClr val="0B01C6">
                    <a:alpha val="100000"/>
                  </a:srgbClr>
                </a:gs>
                <a:gs pos="100000">
                  <a:srgbClr val="8D0EFD">
                    <a:alpha val="100000"/>
                  </a:srgbClr>
                </a:gs>
              </a:gsLst>
              <a:lin ang="0"/>
            </a:gradFill>
            <a:prstDash val="solid"/>
            <a:headEnd type="none" w="sm" len="sm"/>
            <a:tailEnd type="none" w="sm" len="sm"/>
          </a:ln>
        </p:spPr>
        <p:txBody>
          <a:bodyPr/>
          <a:lstStyle/>
          <a:p>
            <a:endParaRPr lang="da-DK"/>
          </a:p>
        </p:txBody>
      </p:sp>
      <p:sp>
        <p:nvSpPr>
          <p:cNvPr id="24" name="AutoShape 24"/>
          <p:cNvSpPr/>
          <p:nvPr/>
        </p:nvSpPr>
        <p:spPr>
          <a:xfrm>
            <a:off x="13688225" y="5131780"/>
            <a:ext cx="0" cy="39558"/>
          </a:xfrm>
          <a:prstGeom prst="line">
            <a:avLst/>
          </a:prstGeom>
          <a:ln w="28575" cap="rnd">
            <a:gradFill>
              <a:gsLst>
                <a:gs pos="0">
                  <a:srgbClr val="5D00D9">
                    <a:alpha val="100000"/>
                  </a:srgbClr>
                </a:gs>
                <a:gs pos="100000">
                  <a:srgbClr val="FF10A3">
                    <a:alpha val="100000"/>
                  </a:srgbClr>
                </a:gs>
              </a:gsLst>
              <a:lin ang="0"/>
            </a:gradFill>
            <a:prstDash val="solid"/>
            <a:headEnd type="none" w="sm" len="sm"/>
            <a:tailEnd type="none" w="sm" len="sm"/>
          </a:ln>
        </p:spPr>
        <p:txBody>
          <a:bodyPr/>
          <a:lstStyle/>
          <a:p>
            <a:endParaRPr lang="da-DK"/>
          </a:p>
        </p:txBody>
      </p:sp>
      <p:sp>
        <p:nvSpPr>
          <p:cNvPr id="25" name="AutoShape 25"/>
          <p:cNvSpPr/>
          <p:nvPr/>
        </p:nvSpPr>
        <p:spPr>
          <a:xfrm>
            <a:off x="13797985" y="5129042"/>
            <a:ext cx="0" cy="53308"/>
          </a:xfrm>
          <a:prstGeom prst="line">
            <a:avLst/>
          </a:prstGeom>
          <a:ln w="38100" cap="rnd">
            <a:gradFill>
              <a:gsLst>
                <a:gs pos="0">
                  <a:srgbClr val="5D00D9">
                    <a:alpha val="100000"/>
                  </a:srgbClr>
                </a:gs>
                <a:gs pos="100000">
                  <a:srgbClr val="FF10A3">
                    <a:alpha val="100000"/>
                  </a:srgbClr>
                </a:gs>
              </a:gsLst>
              <a:lin ang="0"/>
            </a:gradFill>
            <a:prstDash val="solid"/>
            <a:headEnd type="none" w="sm" len="sm"/>
            <a:tailEnd type="none" w="sm" len="sm"/>
          </a:ln>
        </p:spPr>
        <p:txBody>
          <a:bodyPr/>
          <a:lstStyle/>
          <a:p>
            <a:endParaRPr lang="da-DK"/>
          </a:p>
        </p:txBody>
      </p:sp>
      <p:sp>
        <p:nvSpPr>
          <p:cNvPr id="26" name="AutoShape 26"/>
          <p:cNvSpPr/>
          <p:nvPr/>
        </p:nvSpPr>
        <p:spPr>
          <a:xfrm flipV="1">
            <a:off x="14286780" y="5052164"/>
            <a:ext cx="0" cy="129439"/>
          </a:xfrm>
          <a:prstGeom prst="line">
            <a:avLst/>
          </a:prstGeom>
          <a:ln w="38100" cap="rnd">
            <a:gradFill>
              <a:gsLst>
                <a:gs pos="0">
                  <a:srgbClr val="031776">
                    <a:alpha val="100000"/>
                  </a:srgbClr>
                </a:gs>
                <a:gs pos="100000">
                  <a:srgbClr val="0E17FF">
                    <a:alpha val="100000"/>
                  </a:srgbClr>
                </a:gs>
              </a:gsLst>
              <a:lin ang="0"/>
            </a:gradFill>
            <a:prstDash val="solid"/>
            <a:headEnd type="none" w="sm" len="sm"/>
            <a:tailEnd type="none" w="sm" len="sm"/>
          </a:ln>
        </p:spPr>
        <p:txBody>
          <a:bodyPr/>
          <a:lstStyle/>
          <a:p>
            <a:endParaRPr lang="da-DK"/>
          </a:p>
        </p:txBody>
      </p:sp>
      <p:sp>
        <p:nvSpPr>
          <p:cNvPr id="27" name="AutoShape 27"/>
          <p:cNvSpPr/>
          <p:nvPr/>
        </p:nvSpPr>
        <p:spPr>
          <a:xfrm>
            <a:off x="14185040" y="5086352"/>
            <a:ext cx="0" cy="97776"/>
          </a:xfrm>
          <a:prstGeom prst="line">
            <a:avLst/>
          </a:prstGeom>
          <a:ln w="38100" cap="rnd">
            <a:gradFill>
              <a:gsLst>
                <a:gs pos="0">
                  <a:srgbClr val="031776">
                    <a:alpha val="100000"/>
                  </a:srgbClr>
                </a:gs>
                <a:gs pos="100000">
                  <a:srgbClr val="0E17FF">
                    <a:alpha val="100000"/>
                  </a:srgbClr>
                </a:gs>
              </a:gsLst>
              <a:lin ang="0"/>
            </a:gradFill>
            <a:prstDash val="solid"/>
            <a:headEnd type="none" w="sm" len="sm"/>
            <a:tailEnd type="none" w="sm" len="sm"/>
          </a:ln>
        </p:spPr>
        <p:txBody>
          <a:bodyPr/>
          <a:lstStyle/>
          <a:p>
            <a:endParaRPr lang="da-DK"/>
          </a:p>
        </p:txBody>
      </p:sp>
      <p:sp>
        <p:nvSpPr>
          <p:cNvPr id="28" name="AutoShape 28"/>
          <p:cNvSpPr/>
          <p:nvPr/>
        </p:nvSpPr>
        <p:spPr>
          <a:xfrm flipH="1">
            <a:off x="13995783" y="5099653"/>
            <a:ext cx="0" cy="83012"/>
          </a:xfrm>
          <a:prstGeom prst="line">
            <a:avLst/>
          </a:prstGeom>
          <a:ln w="38100" cap="rnd">
            <a:gradFill>
              <a:gsLst>
                <a:gs pos="0">
                  <a:srgbClr val="5D00D9">
                    <a:alpha val="100000"/>
                  </a:srgbClr>
                </a:gs>
                <a:gs pos="100000">
                  <a:srgbClr val="FF66C4">
                    <a:alpha val="100000"/>
                  </a:srgbClr>
                </a:gs>
              </a:gsLst>
              <a:lin ang="0"/>
            </a:gradFill>
            <a:prstDash val="solid"/>
            <a:headEnd type="none" w="sm" len="sm"/>
            <a:tailEnd type="none" w="sm" len="sm"/>
          </a:ln>
        </p:spPr>
        <p:txBody>
          <a:bodyPr/>
          <a:lstStyle/>
          <a:p>
            <a:endParaRPr lang="da-DK"/>
          </a:p>
        </p:txBody>
      </p:sp>
      <p:sp>
        <p:nvSpPr>
          <p:cNvPr id="29" name="AutoShape 29"/>
          <p:cNvSpPr/>
          <p:nvPr/>
        </p:nvSpPr>
        <p:spPr>
          <a:xfrm flipV="1">
            <a:off x="14378344" y="5085676"/>
            <a:ext cx="0" cy="98135"/>
          </a:xfrm>
          <a:prstGeom prst="line">
            <a:avLst/>
          </a:prstGeom>
          <a:ln w="38100" cap="rnd">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da-DK"/>
          </a:p>
        </p:txBody>
      </p:sp>
      <p:sp>
        <p:nvSpPr>
          <p:cNvPr id="30" name="AutoShape 30"/>
          <p:cNvSpPr/>
          <p:nvPr/>
        </p:nvSpPr>
        <p:spPr>
          <a:xfrm>
            <a:off x="14474880" y="5099163"/>
            <a:ext cx="0" cy="86564"/>
          </a:xfrm>
          <a:prstGeom prst="line">
            <a:avLst/>
          </a:prstGeom>
          <a:ln w="38100" cap="rnd">
            <a:gradFill>
              <a:gsLst>
                <a:gs pos="0">
                  <a:srgbClr val="0097B2">
                    <a:alpha val="100000"/>
                  </a:srgbClr>
                </a:gs>
                <a:gs pos="100000">
                  <a:srgbClr val="57D98B">
                    <a:alpha val="100000"/>
                  </a:srgbClr>
                </a:gs>
              </a:gsLst>
              <a:lin ang="0"/>
            </a:gradFill>
            <a:prstDash val="solid"/>
            <a:headEnd type="none" w="sm" len="sm"/>
            <a:tailEnd type="none" w="sm" len="sm"/>
          </a:ln>
        </p:spPr>
        <p:txBody>
          <a:bodyPr/>
          <a:lstStyle/>
          <a:p>
            <a:endParaRPr lang="da-DK"/>
          </a:p>
        </p:txBody>
      </p:sp>
      <p:sp>
        <p:nvSpPr>
          <p:cNvPr id="31" name="AutoShape 31"/>
          <p:cNvSpPr/>
          <p:nvPr/>
        </p:nvSpPr>
        <p:spPr>
          <a:xfrm>
            <a:off x="14572096" y="5036023"/>
            <a:ext cx="0" cy="148804"/>
          </a:xfrm>
          <a:prstGeom prst="line">
            <a:avLst/>
          </a:prstGeom>
          <a:ln w="38100" cap="rnd">
            <a:gradFill>
              <a:gsLst>
                <a:gs pos="0">
                  <a:srgbClr val="0A8913">
                    <a:alpha val="100000"/>
                  </a:srgbClr>
                </a:gs>
                <a:gs pos="100000">
                  <a:srgbClr val="7ED957">
                    <a:alpha val="100000"/>
                  </a:srgbClr>
                </a:gs>
              </a:gsLst>
              <a:lin ang="0"/>
            </a:gradFill>
            <a:prstDash val="solid"/>
            <a:headEnd type="none" w="sm" len="sm"/>
            <a:tailEnd type="none" w="sm" len="sm"/>
          </a:ln>
        </p:spPr>
        <p:txBody>
          <a:bodyPr/>
          <a:lstStyle/>
          <a:p>
            <a:endParaRPr lang="da-DK"/>
          </a:p>
        </p:txBody>
      </p:sp>
      <p:sp>
        <p:nvSpPr>
          <p:cNvPr id="32" name="AutoShape 32"/>
          <p:cNvSpPr/>
          <p:nvPr/>
        </p:nvSpPr>
        <p:spPr>
          <a:xfrm flipV="1">
            <a:off x="14666290" y="4954688"/>
            <a:ext cx="0" cy="228636"/>
          </a:xfrm>
          <a:prstGeom prst="line">
            <a:avLst/>
          </a:prstGeom>
          <a:ln w="38100" cap="rnd">
            <a:gradFill>
              <a:gsLst>
                <a:gs pos="0">
                  <a:srgbClr val="0A8913">
                    <a:alpha val="100000"/>
                  </a:srgbClr>
                </a:gs>
                <a:gs pos="100000">
                  <a:srgbClr val="7ED957">
                    <a:alpha val="100000"/>
                  </a:srgbClr>
                </a:gs>
              </a:gsLst>
              <a:lin ang="0"/>
            </a:gradFill>
            <a:prstDash val="solid"/>
            <a:headEnd type="none" w="sm" len="sm"/>
            <a:tailEnd type="none" w="sm" len="sm"/>
          </a:ln>
        </p:spPr>
        <p:txBody>
          <a:bodyPr/>
          <a:lstStyle/>
          <a:p>
            <a:endParaRPr lang="da-DK"/>
          </a:p>
        </p:txBody>
      </p:sp>
      <p:sp>
        <p:nvSpPr>
          <p:cNvPr id="33" name="AutoShape 33"/>
          <p:cNvSpPr/>
          <p:nvPr/>
        </p:nvSpPr>
        <p:spPr>
          <a:xfrm>
            <a:off x="14767160" y="4893364"/>
            <a:ext cx="0" cy="289479"/>
          </a:xfrm>
          <a:prstGeom prst="line">
            <a:avLst/>
          </a:prstGeom>
          <a:ln w="38100" cap="rnd">
            <a:gradFill>
              <a:gsLst>
                <a:gs pos="0">
                  <a:srgbClr val="96FF00">
                    <a:alpha val="100000"/>
                  </a:srgbClr>
                </a:gs>
                <a:gs pos="100000">
                  <a:srgbClr val="1EB200">
                    <a:alpha val="100000"/>
                  </a:srgbClr>
                </a:gs>
              </a:gsLst>
              <a:lin ang="0"/>
            </a:gradFill>
            <a:prstDash val="solid"/>
            <a:headEnd type="none" w="sm" len="sm"/>
            <a:tailEnd type="none" w="sm" len="sm"/>
          </a:ln>
        </p:spPr>
        <p:txBody>
          <a:bodyPr/>
          <a:lstStyle/>
          <a:p>
            <a:endParaRPr lang="da-DK"/>
          </a:p>
        </p:txBody>
      </p:sp>
      <p:sp>
        <p:nvSpPr>
          <p:cNvPr id="34" name="AutoShape 34"/>
          <p:cNvSpPr/>
          <p:nvPr/>
        </p:nvSpPr>
        <p:spPr>
          <a:xfrm>
            <a:off x="14861353" y="4853962"/>
            <a:ext cx="0" cy="328738"/>
          </a:xfrm>
          <a:prstGeom prst="line">
            <a:avLst/>
          </a:prstGeom>
          <a:ln w="38100" cap="rnd">
            <a:gradFill>
              <a:gsLst>
                <a:gs pos="0">
                  <a:srgbClr val="1EB200">
                    <a:alpha val="100000"/>
                  </a:srgbClr>
                </a:gs>
                <a:gs pos="100000">
                  <a:srgbClr val="96FF00">
                    <a:alpha val="100000"/>
                  </a:srgbClr>
                </a:gs>
              </a:gsLst>
              <a:lin ang="0"/>
            </a:gradFill>
            <a:prstDash val="solid"/>
            <a:headEnd type="none" w="sm" len="sm"/>
            <a:tailEnd type="none" w="sm" len="sm"/>
          </a:ln>
        </p:spPr>
        <p:txBody>
          <a:bodyPr/>
          <a:lstStyle/>
          <a:p>
            <a:endParaRPr lang="da-DK"/>
          </a:p>
        </p:txBody>
      </p:sp>
      <p:sp>
        <p:nvSpPr>
          <p:cNvPr id="35" name="AutoShape 35"/>
          <p:cNvSpPr/>
          <p:nvPr/>
        </p:nvSpPr>
        <p:spPr>
          <a:xfrm>
            <a:off x="14961900" y="4809093"/>
            <a:ext cx="0" cy="373596"/>
          </a:xfrm>
          <a:prstGeom prst="line">
            <a:avLst/>
          </a:prstGeom>
          <a:ln w="38100" cap="rnd">
            <a:gradFill>
              <a:gsLst>
                <a:gs pos="0">
                  <a:srgbClr val="FFC700">
                    <a:alpha val="100000"/>
                  </a:srgbClr>
                </a:gs>
                <a:gs pos="100000">
                  <a:srgbClr val="96FF00">
                    <a:alpha val="100000"/>
                  </a:srgbClr>
                </a:gs>
              </a:gsLst>
              <a:lin ang="0"/>
            </a:gradFill>
            <a:prstDash val="solid"/>
            <a:headEnd type="none" w="sm" len="sm"/>
            <a:tailEnd type="none" w="sm" len="sm"/>
          </a:ln>
        </p:spPr>
        <p:txBody>
          <a:bodyPr/>
          <a:lstStyle/>
          <a:p>
            <a:endParaRPr lang="da-DK"/>
          </a:p>
        </p:txBody>
      </p:sp>
      <p:sp>
        <p:nvSpPr>
          <p:cNvPr id="36" name="AutoShape 36"/>
          <p:cNvSpPr/>
          <p:nvPr/>
        </p:nvSpPr>
        <p:spPr>
          <a:xfrm>
            <a:off x="15053345" y="4786405"/>
            <a:ext cx="0" cy="396199"/>
          </a:xfrm>
          <a:prstGeom prst="line">
            <a:avLst/>
          </a:prstGeom>
          <a:ln w="38100" cap="rnd">
            <a:gradFill>
              <a:gsLst>
                <a:gs pos="0">
                  <a:srgbClr val="FFC700">
                    <a:alpha val="100000"/>
                  </a:srgbClr>
                </a:gs>
                <a:gs pos="100000">
                  <a:srgbClr val="FFE500">
                    <a:alpha val="100000"/>
                  </a:srgbClr>
                </a:gs>
              </a:gsLst>
              <a:lin ang="0"/>
            </a:gradFill>
            <a:prstDash val="solid"/>
            <a:headEnd type="none" w="sm" len="sm"/>
            <a:tailEnd type="none" w="sm" len="sm"/>
          </a:ln>
        </p:spPr>
        <p:txBody>
          <a:bodyPr/>
          <a:lstStyle/>
          <a:p>
            <a:endParaRPr lang="da-DK"/>
          </a:p>
        </p:txBody>
      </p:sp>
      <p:sp>
        <p:nvSpPr>
          <p:cNvPr id="37" name="AutoShape 37"/>
          <p:cNvSpPr/>
          <p:nvPr/>
        </p:nvSpPr>
        <p:spPr>
          <a:xfrm>
            <a:off x="15146511" y="4779725"/>
            <a:ext cx="0" cy="403314"/>
          </a:xfrm>
          <a:prstGeom prst="line">
            <a:avLst/>
          </a:prstGeom>
          <a:ln w="38100" cap="rnd">
            <a:gradFill>
              <a:gsLst>
                <a:gs pos="0">
                  <a:srgbClr val="FF5031">
                    <a:alpha val="100000"/>
                  </a:srgbClr>
                </a:gs>
                <a:gs pos="100000">
                  <a:srgbClr val="FFCF00">
                    <a:alpha val="100000"/>
                  </a:srgbClr>
                </a:gs>
              </a:gsLst>
              <a:lin ang="0"/>
            </a:gradFill>
            <a:prstDash val="solid"/>
            <a:headEnd type="none" w="sm" len="sm"/>
            <a:tailEnd type="none" w="sm" len="sm"/>
          </a:ln>
        </p:spPr>
        <p:txBody>
          <a:bodyPr/>
          <a:lstStyle/>
          <a:p>
            <a:endParaRPr lang="da-DK"/>
          </a:p>
        </p:txBody>
      </p:sp>
      <p:sp>
        <p:nvSpPr>
          <p:cNvPr id="38" name="AutoShape 38"/>
          <p:cNvSpPr/>
          <p:nvPr/>
        </p:nvSpPr>
        <p:spPr>
          <a:xfrm>
            <a:off x="15248409" y="4740826"/>
            <a:ext cx="0" cy="441140"/>
          </a:xfrm>
          <a:prstGeom prst="line">
            <a:avLst/>
          </a:prstGeom>
          <a:ln w="38100" cap="rnd">
            <a:gradFill>
              <a:gsLst>
                <a:gs pos="0">
                  <a:srgbClr val="FF0000">
                    <a:alpha val="100000"/>
                  </a:srgbClr>
                </a:gs>
                <a:gs pos="100000">
                  <a:srgbClr val="FF6300">
                    <a:alpha val="100000"/>
                  </a:srgbClr>
                </a:gs>
              </a:gsLst>
              <a:lin ang="2700000"/>
            </a:gradFill>
            <a:prstDash val="solid"/>
            <a:headEnd type="none" w="sm" len="sm"/>
            <a:tailEnd type="none" w="sm" len="sm"/>
          </a:ln>
        </p:spPr>
        <p:txBody>
          <a:bodyPr/>
          <a:lstStyle/>
          <a:p>
            <a:endParaRPr lang="da-DK"/>
          </a:p>
        </p:txBody>
      </p:sp>
      <p:sp>
        <p:nvSpPr>
          <p:cNvPr id="39" name="AutoShape 39"/>
          <p:cNvSpPr/>
          <p:nvPr/>
        </p:nvSpPr>
        <p:spPr>
          <a:xfrm flipV="1">
            <a:off x="15346207" y="4651352"/>
            <a:ext cx="0" cy="531303"/>
          </a:xfrm>
          <a:prstGeom prst="line">
            <a:avLst/>
          </a:prstGeom>
          <a:ln w="38100" cap="rnd">
            <a:gradFill>
              <a:gsLst>
                <a:gs pos="0">
                  <a:srgbClr val="800000">
                    <a:alpha val="100000"/>
                  </a:srgbClr>
                </a:gs>
                <a:gs pos="100000">
                  <a:srgbClr val="FF0000">
                    <a:alpha val="100000"/>
                  </a:srgbClr>
                </a:gs>
              </a:gsLst>
              <a:lin ang="0"/>
            </a:gradFill>
            <a:prstDash val="solid"/>
            <a:headEnd type="none" w="sm" len="sm"/>
            <a:tailEnd type="none" w="sm" len="sm"/>
          </a:ln>
        </p:spPr>
        <p:txBody>
          <a:bodyPr/>
          <a:lstStyle/>
          <a:p>
            <a:endParaRPr lang="da-DK"/>
          </a:p>
        </p:txBody>
      </p:sp>
      <p:sp>
        <p:nvSpPr>
          <p:cNvPr id="40" name="AutoShape 40"/>
          <p:cNvSpPr/>
          <p:nvPr/>
        </p:nvSpPr>
        <p:spPr>
          <a:xfrm flipV="1">
            <a:off x="15440401" y="4576560"/>
            <a:ext cx="0" cy="604989"/>
          </a:xfrm>
          <a:prstGeom prst="line">
            <a:avLst/>
          </a:prstGeom>
          <a:ln w="38100" cap="rnd">
            <a:gradFill>
              <a:gsLst>
                <a:gs pos="0">
                  <a:srgbClr val="800000">
                    <a:alpha val="100000"/>
                  </a:srgbClr>
                </a:gs>
                <a:gs pos="100000">
                  <a:srgbClr val="FF0000">
                    <a:alpha val="100000"/>
                  </a:srgbClr>
                </a:gs>
              </a:gsLst>
              <a:lin ang="0"/>
            </a:gradFill>
            <a:prstDash val="solid"/>
            <a:headEnd type="none" w="sm" len="sm"/>
            <a:tailEnd type="none" w="sm" len="sm"/>
          </a:ln>
        </p:spPr>
        <p:txBody>
          <a:bodyPr/>
          <a:lstStyle/>
          <a:p>
            <a:endParaRPr lang="da-DK"/>
          </a:p>
        </p:txBody>
      </p:sp>
      <p:sp>
        <p:nvSpPr>
          <p:cNvPr id="41" name="AutoShape 41"/>
          <p:cNvSpPr/>
          <p:nvPr/>
        </p:nvSpPr>
        <p:spPr>
          <a:xfrm flipV="1">
            <a:off x="15635465" y="4536895"/>
            <a:ext cx="0" cy="644545"/>
          </a:xfrm>
          <a:prstGeom prst="line">
            <a:avLst/>
          </a:prstGeom>
          <a:ln w="38100"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42" name="AutoShape 42"/>
          <p:cNvSpPr/>
          <p:nvPr/>
        </p:nvSpPr>
        <p:spPr>
          <a:xfrm flipV="1">
            <a:off x="15540007" y="4504152"/>
            <a:ext cx="0" cy="681575"/>
          </a:xfrm>
          <a:prstGeom prst="line">
            <a:avLst/>
          </a:prstGeom>
          <a:ln w="38100" cap="rnd">
            <a:gradFill>
              <a:gsLst>
                <a:gs pos="0">
                  <a:srgbClr val="DB0000">
                    <a:alpha val="100000"/>
                  </a:srgbClr>
                </a:gs>
                <a:gs pos="100000">
                  <a:srgbClr val="C60600">
                    <a:alpha val="100000"/>
                  </a:srgbClr>
                </a:gs>
              </a:gsLst>
              <a:lin ang="0"/>
            </a:gradFill>
            <a:prstDash val="solid"/>
            <a:headEnd type="none" w="sm" len="sm"/>
            <a:tailEnd type="none" w="sm" len="sm"/>
          </a:ln>
        </p:spPr>
        <p:txBody>
          <a:bodyPr/>
          <a:lstStyle/>
          <a:p>
            <a:endParaRPr lang="da-DK"/>
          </a:p>
        </p:txBody>
      </p:sp>
      <p:sp>
        <p:nvSpPr>
          <p:cNvPr id="43" name="AutoShape 43"/>
          <p:cNvSpPr/>
          <p:nvPr/>
        </p:nvSpPr>
        <p:spPr>
          <a:xfrm>
            <a:off x="15733263" y="4624389"/>
            <a:ext cx="0" cy="552819"/>
          </a:xfrm>
          <a:prstGeom prst="line">
            <a:avLst/>
          </a:prstGeom>
          <a:ln w="38100"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44" name="AutoShape 44"/>
          <p:cNvSpPr/>
          <p:nvPr/>
        </p:nvSpPr>
        <p:spPr>
          <a:xfrm>
            <a:off x="15830559" y="4722698"/>
            <a:ext cx="0" cy="455603"/>
          </a:xfrm>
          <a:prstGeom prst="line">
            <a:avLst/>
          </a:prstGeom>
          <a:ln w="38100"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45" name="AutoShape 45"/>
          <p:cNvSpPr/>
          <p:nvPr/>
        </p:nvSpPr>
        <p:spPr>
          <a:xfrm>
            <a:off x="15923464" y="4840458"/>
            <a:ext cx="0" cy="345269"/>
          </a:xfrm>
          <a:prstGeom prst="line">
            <a:avLst/>
          </a:prstGeom>
          <a:ln w="38100"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46" name="AutoShape 46"/>
          <p:cNvSpPr/>
          <p:nvPr/>
        </p:nvSpPr>
        <p:spPr>
          <a:xfrm>
            <a:off x="16028397" y="4955611"/>
            <a:ext cx="0" cy="228565"/>
          </a:xfrm>
          <a:prstGeom prst="line">
            <a:avLst/>
          </a:prstGeom>
          <a:ln w="38100"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47" name="AutoShape 47"/>
          <p:cNvSpPr/>
          <p:nvPr/>
        </p:nvSpPr>
        <p:spPr>
          <a:xfrm>
            <a:off x="16123391" y="5029782"/>
            <a:ext cx="0" cy="151304"/>
          </a:xfrm>
          <a:prstGeom prst="line">
            <a:avLst/>
          </a:prstGeom>
          <a:ln w="38100"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48" name="AutoShape 48"/>
          <p:cNvSpPr/>
          <p:nvPr/>
        </p:nvSpPr>
        <p:spPr>
          <a:xfrm>
            <a:off x="16217584" y="5068725"/>
            <a:ext cx="0" cy="114265"/>
          </a:xfrm>
          <a:prstGeom prst="line">
            <a:avLst/>
          </a:prstGeom>
          <a:ln w="38100"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49" name="AutoShape 49"/>
          <p:cNvSpPr/>
          <p:nvPr/>
        </p:nvSpPr>
        <p:spPr>
          <a:xfrm>
            <a:off x="16318454" y="5107823"/>
            <a:ext cx="0" cy="75074"/>
          </a:xfrm>
          <a:prstGeom prst="line">
            <a:avLst/>
          </a:prstGeom>
          <a:ln w="38100"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50" name="AutoShape 50"/>
          <p:cNvSpPr/>
          <p:nvPr/>
        </p:nvSpPr>
        <p:spPr>
          <a:xfrm>
            <a:off x="16412648" y="5115022"/>
            <a:ext cx="0" cy="67874"/>
          </a:xfrm>
          <a:prstGeom prst="line">
            <a:avLst/>
          </a:prstGeom>
          <a:ln w="38100"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51" name="AutoShape 51"/>
          <p:cNvSpPr/>
          <p:nvPr/>
        </p:nvSpPr>
        <p:spPr>
          <a:xfrm>
            <a:off x="13892178" y="5131780"/>
            <a:ext cx="0" cy="50667"/>
          </a:xfrm>
          <a:prstGeom prst="line">
            <a:avLst/>
          </a:prstGeom>
          <a:ln w="38100" cap="rnd">
            <a:gradFill>
              <a:gsLst>
                <a:gs pos="0">
                  <a:srgbClr val="5D00D9">
                    <a:alpha val="100000"/>
                  </a:srgbClr>
                </a:gs>
                <a:gs pos="100000">
                  <a:srgbClr val="FF10A3">
                    <a:alpha val="100000"/>
                  </a:srgbClr>
                </a:gs>
              </a:gsLst>
              <a:lin ang="0"/>
            </a:gradFill>
            <a:prstDash val="solid"/>
            <a:headEnd type="none" w="sm" len="sm"/>
            <a:tailEnd type="none" w="sm" len="sm"/>
          </a:ln>
        </p:spPr>
        <p:txBody>
          <a:bodyPr/>
          <a:lstStyle/>
          <a:p>
            <a:endParaRPr lang="da-DK"/>
          </a:p>
        </p:txBody>
      </p:sp>
      <p:sp>
        <p:nvSpPr>
          <p:cNvPr id="52" name="AutoShape 52"/>
          <p:cNvSpPr/>
          <p:nvPr/>
        </p:nvSpPr>
        <p:spPr>
          <a:xfrm flipH="1">
            <a:off x="13654627" y="5182655"/>
            <a:ext cx="2817685" cy="0"/>
          </a:xfrm>
          <a:prstGeom prst="line">
            <a:avLst/>
          </a:prstGeom>
          <a:ln w="47625" cap="rnd">
            <a:solidFill>
              <a:srgbClr val="BFBFBF"/>
            </a:solidFill>
            <a:prstDash val="solid"/>
            <a:headEnd type="none" w="sm" len="sm"/>
            <a:tailEnd type="none" w="sm" len="sm"/>
          </a:ln>
        </p:spPr>
        <p:txBody>
          <a:bodyPr/>
          <a:lstStyle/>
          <a:p>
            <a:endParaRPr lang="da-DK"/>
          </a:p>
        </p:txBody>
      </p:sp>
      <p:sp>
        <p:nvSpPr>
          <p:cNvPr id="53" name="AutoShape 53"/>
          <p:cNvSpPr/>
          <p:nvPr/>
        </p:nvSpPr>
        <p:spPr>
          <a:xfrm flipH="1">
            <a:off x="13688225" y="8104114"/>
            <a:ext cx="2817685" cy="0"/>
          </a:xfrm>
          <a:prstGeom prst="line">
            <a:avLst/>
          </a:prstGeom>
          <a:ln w="47625" cap="rnd">
            <a:solidFill>
              <a:srgbClr val="BFBFBF"/>
            </a:solidFill>
            <a:prstDash val="solid"/>
            <a:headEnd type="none" w="sm" len="sm"/>
            <a:tailEnd type="none" w="sm" len="sm"/>
          </a:ln>
        </p:spPr>
        <p:txBody>
          <a:bodyPr/>
          <a:lstStyle/>
          <a:p>
            <a:endParaRPr lang="da-DK"/>
          </a:p>
        </p:txBody>
      </p:sp>
      <p:grpSp>
        <p:nvGrpSpPr>
          <p:cNvPr id="54" name="Group 54"/>
          <p:cNvGrpSpPr/>
          <p:nvPr/>
        </p:nvGrpSpPr>
        <p:grpSpPr>
          <a:xfrm>
            <a:off x="14097442" y="6937391"/>
            <a:ext cx="1014864" cy="1169795"/>
            <a:chOff x="0" y="0"/>
            <a:chExt cx="1353151" cy="1559727"/>
          </a:xfrm>
        </p:grpSpPr>
        <p:sp>
          <p:nvSpPr>
            <p:cNvPr id="55" name="AutoShape 55"/>
            <p:cNvSpPr/>
            <p:nvPr/>
          </p:nvSpPr>
          <p:spPr>
            <a:xfrm>
              <a:off x="31198" y="1403724"/>
              <a:ext cx="0" cy="151912"/>
            </a:xfrm>
            <a:prstGeom prst="line">
              <a:avLst/>
            </a:prstGeom>
            <a:ln w="62396"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56" name="AutoShape 56"/>
            <p:cNvSpPr/>
            <p:nvPr/>
          </p:nvSpPr>
          <p:spPr>
            <a:xfrm flipV="1">
              <a:off x="297249" y="852332"/>
              <a:ext cx="0" cy="691617"/>
            </a:xfrm>
            <a:prstGeom prst="line">
              <a:avLst/>
            </a:prstGeom>
            <a:ln w="62396" cap="rnd">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57" name="AutoShape 57"/>
            <p:cNvSpPr/>
            <p:nvPr/>
          </p:nvSpPr>
          <p:spPr>
            <a:xfrm>
              <a:off x="161596" y="1230181"/>
              <a:ext cx="0" cy="325457"/>
            </a:xfrm>
            <a:prstGeom prst="line">
              <a:avLst/>
            </a:prstGeom>
            <a:ln w="62396"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58" name="AutoShape 58"/>
            <p:cNvSpPr/>
            <p:nvPr/>
          </p:nvSpPr>
          <p:spPr>
            <a:xfrm flipV="1">
              <a:off x="419334" y="548190"/>
              <a:ext cx="0" cy="1003154"/>
            </a:xfrm>
            <a:prstGeom prst="line">
              <a:avLst/>
            </a:prstGeom>
            <a:ln w="62396" cap="rnd">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59" name="AutoShape 59"/>
            <p:cNvSpPr/>
            <p:nvPr/>
          </p:nvSpPr>
          <p:spPr>
            <a:xfrm>
              <a:off x="548049" y="193537"/>
              <a:ext cx="0" cy="1366190"/>
            </a:xfrm>
            <a:prstGeom prst="line">
              <a:avLst/>
            </a:prstGeom>
            <a:ln w="62396"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60" name="AutoShape 60"/>
            <p:cNvSpPr/>
            <p:nvPr/>
          </p:nvSpPr>
          <p:spPr>
            <a:xfrm>
              <a:off x="677670" y="0"/>
              <a:ext cx="0" cy="1558380"/>
            </a:xfrm>
            <a:prstGeom prst="line">
              <a:avLst/>
            </a:prstGeom>
            <a:ln w="62396"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61" name="AutoShape 61"/>
            <p:cNvSpPr/>
            <p:nvPr/>
          </p:nvSpPr>
          <p:spPr>
            <a:xfrm flipV="1">
              <a:off x="803261" y="128541"/>
              <a:ext cx="0" cy="1427496"/>
            </a:xfrm>
            <a:prstGeom prst="line">
              <a:avLst/>
            </a:prstGeom>
            <a:ln w="62396" cap="rnd">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62" name="AutoShape 62"/>
            <p:cNvSpPr/>
            <p:nvPr/>
          </p:nvSpPr>
          <p:spPr>
            <a:xfrm>
              <a:off x="937755" y="391006"/>
              <a:ext cx="0" cy="1164364"/>
            </a:xfrm>
            <a:prstGeom prst="line">
              <a:avLst/>
            </a:prstGeom>
            <a:ln w="62396"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63" name="AutoShape 63"/>
            <p:cNvSpPr/>
            <p:nvPr/>
          </p:nvSpPr>
          <p:spPr>
            <a:xfrm>
              <a:off x="1063346" y="879425"/>
              <a:ext cx="0" cy="674979"/>
            </a:xfrm>
            <a:prstGeom prst="line">
              <a:avLst/>
            </a:prstGeom>
            <a:ln w="62396"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64" name="AutoShape 64"/>
            <p:cNvSpPr/>
            <p:nvPr/>
          </p:nvSpPr>
          <p:spPr>
            <a:xfrm>
              <a:off x="1197408" y="1094745"/>
              <a:ext cx="0" cy="460927"/>
            </a:xfrm>
            <a:prstGeom prst="line">
              <a:avLst/>
            </a:prstGeom>
            <a:ln w="62396"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sp>
          <p:nvSpPr>
            <p:cNvPr id="65" name="AutoShape 65"/>
            <p:cNvSpPr/>
            <p:nvPr/>
          </p:nvSpPr>
          <p:spPr>
            <a:xfrm>
              <a:off x="1321953" y="1388049"/>
              <a:ext cx="0" cy="165912"/>
            </a:xfrm>
            <a:prstGeom prst="line">
              <a:avLst/>
            </a:prstGeom>
            <a:ln w="62396" cap="rnd">
              <a:gradFill>
                <a:gsLst>
                  <a:gs pos="0">
                    <a:srgbClr val="A6A6A6">
                      <a:alpha val="100000"/>
                    </a:srgbClr>
                  </a:gs>
                  <a:gs pos="100000">
                    <a:srgbClr val="FFFFFF">
                      <a:alpha val="100000"/>
                    </a:srgbClr>
                  </a:gs>
                </a:gsLst>
                <a:lin ang="0"/>
              </a:gradFill>
              <a:prstDash val="solid"/>
              <a:headEnd type="none" w="sm" len="sm"/>
              <a:tailEnd type="none" w="sm" len="sm"/>
            </a:ln>
          </p:spPr>
          <p:txBody>
            <a:bodyPr/>
            <a:lstStyle/>
            <a:p>
              <a:endParaRPr lang="da-DK"/>
            </a:p>
          </p:txBody>
        </p:sp>
      </p:grpSp>
      <p:sp>
        <p:nvSpPr>
          <p:cNvPr id="66" name="AutoShape 66"/>
          <p:cNvSpPr/>
          <p:nvPr/>
        </p:nvSpPr>
        <p:spPr>
          <a:xfrm>
            <a:off x="14120841" y="7758450"/>
            <a:ext cx="0" cy="345670"/>
          </a:xfrm>
          <a:prstGeom prst="line">
            <a:avLst/>
          </a:prstGeom>
          <a:ln w="47625" cap="rnd">
            <a:gradFill>
              <a:gsLst>
                <a:gs pos="0">
                  <a:srgbClr val="0B01C6">
                    <a:alpha val="100000"/>
                  </a:srgbClr>
                </a:gs>
                <a:gs pos="100000">
                  <a:srgbClr val="8D0EFD">
                    <a:alpha val="100000"/>
                  </a:srgbClr>
                </a:gs>
              </a:gsLst>
              <a:lin ang="0"/>
            </a:gradFill>
            <a:prstDash val="solid"/>
            <a:headEnd type="none" w="sm" len="sm"/>
            <a:tailEnd type="none" w="sm" len="sm"/>
          </a:ln>
        </p:spPr>
        <p:txBody>
          <a:bodyPr/>
          <a:lstStyle/>
          <a:p>
            <a:endParaRPr lang="da-DK"/>
          </a:p>
        </p:txBody>
      </p:sp>
      <p:sp>
        <p:nvSpPr>
          <p:cNvPr id="67" name="AutoShape 67"/>
          <p:cNvSpPr/>
          <p:nvPr/>
        </p:nvSpPr>
        <p:spPr>
          <a:xfrm>
            <a:off x="13734820" y="8056406"/>
            <a:ext cx="0" cy="47713"/>
          </a:xfrm>
          <a:prstGeom prst="line">
            <a:avLst/>
          </a:prstGeom>
          <a:ln w="47625" cap="rnd">
            <a:gradFill>
              <a:gsLst>
                <a:gs pos="0">
                  <a:srgbClr val="5D00D9">
                    <a:alpha val="100000"/>
                  </a:srgbClr>
                </a:gs>
                <a:gs pos="100000">
                  <a:srgbClr val="FF10A3">
                    <a:alpha val="100000"/>
                  </a:srgbClr>
                </a:gs>
              </a:gsLst>
              <a:lin ang="0"/>
            </a:gradFill>
            <a:prstDash val="solid"/>
            <a:headEnd type="none" w="sm" len="sm"/>
            <a:tailEnd type="none" w="sm" len="sm"/>
          </a:ln>
        </p:spPr>
        <p:txBody>
          <a:bodyPr/>
          <a:lstStyle/>
          <a:p>
            <a:endParaRPr lang="da-DK"/>
          </a:p>
        </p:txBody>
      </p:sp>
      <p:sp>
        <p:nvSpPr>
          <p:cNvPr id="68" name="AutoShape 68"/>
          <p:cNvSpPr/>
          <p:nvPr/>
        </p:nvSpPr>
        <p:spPr>
          <a:xfrm>
            <a:off x="13831584" y="8050500"/>
            <a:ext cx="0" cy="53308"/>
          </a:xfrm>
          <a:prstGeom prst="line">
            <a:avLst/>
          </a:prstGeom>
          <a:ln w="47625" cap="rnd">
            <a:gradFill>
              <a:gsLst>
                <a:gs pos="0">
                  <a:srgbClr val="5D00D9">
                    <a:alpha val="100000"/>
                  </a:srgbClr>
                </a:gs>
                <a:gs pos="100000">
                  <a:srgbClr val="FF10A3">
                    <a:alpha val="100000"/>
                  </a:srgbClr>
                </a:gs>
              </a:gsLst>
              <a:lin ang="0"/>
            </a:gradFill>
            <a:prstDash val="solid"/>
            <a:headEnd type="none" w="sm" len="sm"/>
            <a:tailEnd type="none" w="sm" len="sm"/>
          </a:ln>
        </p:spPr>
        <p:txBody>
          <a:bodyPr/>
          <a:lstStyle/>
          <a:p>
            <a:endParaRPr lang="da-DK"/>
          </a:p>
        </p:txBody>
      </p:sp>
      <p:sp>
        <p:nvSpPr>
          <p:cNvPr id="69" name="AutoShape 69"/>
          <p:cNvSpPr/>
          <p:nvPr/>
        </p:nvSpPr>
        <p:spPr>
          <a:xfrm flipV="1">
            <a:off x="14320379" y="7973623"/>
            <a:ext cx="0" cy="129439"/>
          </a:xfrm>
          <a:prstGeom prst="line">
            <a:avLst/>
          </a:prstGeom>
          <a:ln w="47625" cap="rnd">
            <a:gradFill>
              <a:gsLst>
                <a:gs pos="0">
                  <a:srgbClr val="031776">
                    <a:alpha val="100000"/>
                  </a:srgbClr>
                </a:gs>
                <a:gs pos="100000">
                  <a:srgbClr val="0E17FF">
                    <a:alpha val="100000"/>
                  </a:srgbClr>
                </a:gs>
              </a:gsLst>
              <a:lin ang="0"/>
            </a:gradFill>
            <a:prstDash val="solid"/>
            <a:headEnd type="none" w="sm" len="sm"/>
            <a:tailEnd type="none" w="sm" len="sm"/>
          </a:ln>
        </p:spPr>
        <p:txBody>
          <a:bodyPr/>
          <a:lstStyle/>
          <a:p>
            <a:endParaRPr lang="da-DK"/>
          </a:p>
        </p:txBody>
      </p:sp>
      <p:sp>
        <p:nvSpPr>
          <p:cNvPr id="70" name="AutoShape 70"/>
          <p:cNvSpPr/>
          <p:nvPr/>
        </p:nvSpPr>
        <p:spPr>
          <a:xfrm>
            <a:off x="14218639" y="8007811"/>
            <a:ext cx="0" cy="97776"/>
          </a:xfrm>
          <a:prstGeom prst="line">
            <a:avLst/>
          </a:prstGeom>
          <a:ln w="47625" cap="rnd">
            <a:gradFill>
              <a:gsLst>
                <a:gs pos="0">
                  <a:srgbClr val="031776">
                    <a:alpha val="100000"/>
                  </a:srgbClr>
                </a:gs>
                <a:gs pos="100000">
                  <a:srgbClr val="0E17FF">
                    <a:alpha val="100000"/>
                  </a:srgbClr>
                </a:gs>
              </a:gsLst>
              <a:lin ang="0"/>
            </a:gradFill>
            <a:prstDash val="solid"/>
            <a:headEnd type="none" w="sm" len="sm"/>
            <a:tailEnd type="none" w="sm" len="sm"/>
          </a:ln>
        </p:spPr>
        <p:txBody>
          <a:bodyPr/>
          <a:lstStyle/>
          <a:p>
            <a:endParaRPr lang="da-DK"/>
          </a:p>
        </p:txBody>
      </p:sp>
      <p:sp>
        <p:nvSpPr>
          <p:cNvPr id="71" name="AutoShape 71"/>
          <p:cNvSpPr/>
          <p:nvPr/>
        </p:nvSpPr>
        <p:spPr>
          <a:xfrm>
            <a:off x="14029382" y="8021111"/>
            <a:ext cx="0" cy="83012"/>
          </a:xfrm>
          <a:prstGeom prst="line">
            <a:avLst/>
          </a:prstGeom>
          <a:ln w="47625" cap="rnd">
            <a:gradFill>
              <a:gsLst>
                <a:gs pos="0">
                  <a:srgbClr val="5D00D9">
                    <a:alpha val="100000"/>
                  </a:srgbClr>
                </a:gs>
                <a:gs pos="100000">
                  <a:srgbClr val="FF66C4">
                    <a:alpha val="100000"/>
                  </a:srgbClr>
                </a:gs>
              </a:gsLst>
              <a:lin ang="0"/>
            </a:gradFill>
            <a:prstDash val="solid"/>
            <a:headEnd type="none" w="sm" len="sm"/>
            <a:tailEnd type="none" w="sm" len="sm"/>
          </a:ln>
        </p:spPr>
        <p:txBody>
          <a:bodyPr/>
          <a:lstStyle/>
          <a:p>
            <a:endParaRPr lang="da-DK"/>
          </a:p>
        </p:txBody>
      </p:sp>
      <p:sp>
        <p:nvSpPr>
          <p:cNvPr id="72" name="AutoShape 72"/>
          <p:cNvSpPr/>
          <p:nvPr/>
        </p:nvSpPr>
        <p:spPr>
          <a:xfrm flipV="1">
            <a:off x="14411943" y="8007135"/>
            <a:ext cx="0" cy="98135"/>
          </a:xfrm>
          <a:prstGeom prst="line">
            <a:avLst/>
          </a:prstGeom>
          <a:ln w="47625" cap="rnd">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da-DK"/>
          </a:p>
        </p:txBody>
      </p:sp>
      <p:sp>
        <p:nvSpPr>
          <p:cNvPr id="73" name="AutoShape 73"/>
          <p:cNvSpPr/>
          <p:nvPr/>
        </p:nvSpPr>
        <p:spPr>
          <a:xfrm>
            <a:off x="14508479" y="8020621"/>
            <a:ext cx="0" cy="86564"/>
          </a:xfrm>
          <a:prstGeom prst="line">
            <a:avLst/>
          </a:prstGeom>
          <a:ln w="47625" cap="rnd">
            <a:gradFill>
              <a:gsLst>
                <a:gs pos="0">
                  <a:srgbClr val="0097B2">
                    <a:alpha val="100000"/>
                  </a:srgbClr>
                </a:gs>
                <a:gs pos="100000">
                  <a:srgbClr val="57D98B">
                    <a:alpha val="100000"/>
                  </a:srgbClr>
                </a:gs>
              </a:gsLst>
              <a:lin ang="0"/>
            </a:gradFill>
            <a:prstDash val="solid"/>
            <a:headEnd type="none" w="sm" len="sm"/>
            <a:tailEnd type="none" w="sm" len="sm"/>
          </a:ln>
        </p:spPr>
        <p:txBody>
          <a:bodyPr/>
          <a:lstStyle/>
          <a:p>
            <a:endParaRPr lang="da-DK"/>
          </a:p>
        </p:txBody>
      </p:sp>
      <p:sp>
        <p:nvSpPr>
          <p:cNvPr id="74" name="AutoShape 74"/>
          <p:cNvSpPr/>
          <p:nvPr/>
        </p:nvSpPr>
        <p:spPr>
          <a:xfrm>
            <a:off x="14605695" y="7957482"/>
            <a:ext cx="0" cy="148804"/>
          </a:xfrm>
          <a:prstGeom prst="line">
            <a:avLst/>
          </a:prstGeom>
          <a:ln w="47625" cap="rnd">
            <a:gradFill>
              <a:gsLst>
                <a:gs pos="0">
                  <a:srgbClr val="0A8913">
                    <a:alpha val="100000"/>
                  </a:srgbClr>
                </a:gs>
                <a:gs pos="100000">
                  <a:srgbClr val="7ED957">
                    <a:alpha val="100000"/>
                  </a:srgbClr>
                </a:gs>
              </a:gsLst>
              <a:lin ang="0"/>
            </a:gradFill>
            <a:prstDash val="solid"/>
            <a:headEnd type="none" w="sm" len="sm"/>
            <a:tailEnd type="none" w="sm" len="sm"/>
          </a:ln>
        </p:spPr>
        <p:txBody>
          <a:bodyPr/>
          <a:lstStyle/>
          <a:p>
            <a:endParaRPr lang="da-DK"/>
          </a:p>
        </p:txBody>
      </p:sp>
      <p:sp>
        <p:nvSpPr>
          <p:cNvPr id="75" name="AutoShape 75"/>
          <p:cNvSpPr/>
          <p:nvPr/>
        </p:nvSpPr>
        <p:spPr>
          <a:xfrm flipV="1">
            <a:off x="14699888" y="7876147"/>
            <a:ext cx="0" cy="228636"/>
          </a:xfrm>
          <a:prstGeom prst="line">
            <a:avLst/>
          </a:prstGeom>
          <a:ln w="47625" cap="rnd">
            <a:gradFill>
              <a:gsLst>
                <a:gs pos="0">
                  <a:srgbClr val="0A8913">
                    <a:alpha val="100000"/>
                  </a:srgbClr>
                </a:gs>
                <a:gs pos="100000">
                  <a:srgbClr val="7ED957">
                    <a:alpha val="100000"/>
                  </a:srgbClr>
                </a:gs>
              </a:gsLst>
              <a:lin ang="0"/>
            </a:gradFill>
            <a:prstDash val="solid"/>
            <a:headEnd type="none" w="sm" len="sm"/>
            <a:tailEnd type="none" w="sm" len="sm"/>
          </a:ln>
        </p:spPr>
        <p:txBody>
          <a:bodyPr/>
          <a:lstStyle/>
          <a:p>
            <a:endParaRPr lang="da-DK"/>
          </a:p>
        </p:txBody>
      </p:sp>
      <p:sp>
        <p:nvSpPr>
          <p:cNvPr id="76" name="AutoShape 76"/>
          <p:cNvSpPr/>
          <p:nvPr/>
        </p:nvSpPr>
        <p:spPr>
          <a:xfrm>
            <a:off x="14800759" y="7814823"/>
            <a:ext cx="0" cy="289479"/>
          </a:xfrm>
          <a:prstGeom prst="line">
            <a:avLst/>
          </a:prstGeom>
          <a:ln w="47625" cap="rnd">
            <a:gradFill>
              <a:gsLst>
                <a:gs pos="0">
                  <a:srgbClr val="96FF00">
                    <a:alpha val="100000"/>
                  </a:srgbClr>
                </a:gs>
                <a:gs pos="100000">
                  <a:srgbClr val="1EB200">
                    <a:alpha val="100000"/>
                  </a:srgbClr>
                </a:gs>
              </a:gsLst>
              <a:lin ang="0"/>
            </a:gradFill>
            <a:prstDash val="solid"/>
            <a:headEnd type="none" w="sm" len="sm"/>
            <a:tailEnd type="none" w="sm" len="sm"/>
          </a:ln>
        </p:spPr>
        <p:txBody>
          <a:bodyPr/>
          <a:lstStyle/>
          <a:p>
            <a:endParaRPr lang="da-DK"/>
          </a:p>
        </p:txBody>
      </p:sp>
      <p:sp>
        <p:nvSpPr>
          <p:cNvPr id="77" name="AutoShape 77"/>
          <p:cNvSpPr/>
          <p:nvPr/>
        </p:nvSpPr>
        <p:spPr>
          <a:xfrm>
            <a:off x="14894952" y="7775421"/>
            <a:ext cx="0" cy="328738"/>
          </a:xfrm>
          <a:prstGeom prst="line">
            <a:avLst/>
          </a:prstGeom>
          <a:ln w="47625" cap="rnd">
            <a:gradFill>
              <a:gsLst>
                <a:gs pos="0">
                  <a:srgbClr val="1EB200">
                    <a:alpha val="100000"/>
                  </a:srgbClr>
                </a:gs>
                <a:gs pos="100000">
                  <a:srgbClr val="96FF00">
                    <a:alpha val="100000"/>
                  </a:srgbClr>
                </a:gs>
              </a:gsLst>
              <a:lin ang="0"/>
            </a:gradFill>
            <a:prstDash val="solid"/>
            <a:headEnd type="none" w="sm" len="sm"/>
            <a:tailEnd type="none" w="sm" len="sm"/>
          </a:ln>
        </p:spPr>
        <p:txBody>
          <a:bodyPr/>
          <a:lstStyle/>
          <a:p>
            <a:endParaRPr lang="da-DK"/>
          </a:p>
        </p:txBody>
      </p:sp>
      <p:sp>
        <p:nvSpPr>
          <p:cNvPr id="78" name="AutoShape 78"/>
          <p:cNvSpPr/>
          <p:nvPr/>
        </p:nvSpPr>
        <p:spPr>
          <a:xfrm>
            <a:off x="14995499" y="7730552"/>
            <a:ext cx="0" cy="373596"/>
          </a:xfrm>
          <a:prstGeom prst="line">
            <a:avLst/>
          </a:prstGeom>
          <a:ln w="47625" cap="rnd">
            <a:gradFill>
              <a:gsLst>
                <a:gs pos="0">
                  <a:srgbClr val="FFC700">
                    <a:alpha val="100000"/>
                  </a:srgbClr>
                </a:gs>
                <a:gs pos="100000">
                  <a:srgbClr val="96FF00">
                    <a:alpha val="100000"/>
                  </a:srgbClr>
                </a:gs>
              </a:gsLst>
              <a:lin ang="0"/>
            </a:gradFill>
            <a:prstDash val="solid"/>
            <a:headEnd type="none" w="sm" len="sm"/>
            <a:tailEnd type="none" w="sm" len="sm"/>
          </a:ln>
        </p:spPr>
        <p:txBody>
          <a:bodyPr/>
          <a:lstStyle/>
          <a:p>
            <a:endParaRPr lang="da-DK"/>
          </a:p>
        </p:txBody>
      </p:sp>
      <p:sp>
        <p:nvSpPr>
          <p:cNvPr id="79" name="AutoShape 79"/>
          <p:cNvSpPr/>
          <p:nvPr/>
        </p:nvSpPr>
        <p:spPr>
          <a:xfrm>
            <a:off x="15086944" y="7707864"/>
            <a:ext cx="0" cy="396199"/>
          </a:xfrm>
          <a:prstGeom prst="line">
            <a:avLst/>
          </a:prstGeom>
          <a:ln w="47625" cap="rnd">
            <a:gradFill>
              <a:gsLst>
                <a:gs pos="0">
                  <a:srgbClr val="FFC700">
                    <a:alpha val="100000"/>
                  </a:srgbClr>
                </a:gs>
                <a:gs pos="100000">
                  <a:srgbClr val="FFE500">
                    <a:alpha val="100000"/>
                  </a:srgbClr>
                </a:gs>
              </a:gsLst>
              <a:lin ang="0"/>
            </a:gradFill>
            <a:prstDash val="solid"/>
            <a:headEnd type="none" w="sm" len="sm"/>
            <a:tailEnd type="none" w="sm" len="sm"/>
          </a:ln>
        </p:spPr>
        <p:txBody>
          <a:bodyPr/>
          <a:lstStyle/>
          <a:p>
            <a:endParaRPr lang="da-DK"/>
          </a:p>
        </p:txBody>
      </p:sp>
      <p:sp>
        <p:nvSpPr>
          <p:cNvPr id="80" name="AutoShape 80"/>
          <p:cNvSpPr/>
          <p:nvPr/>
        </p:nvSpPr>
        <p:spPr>
          <a:xfrm>
            <a:off x="15180110" y="7701184"/>
            <a:ext cx="0" cy="403314"/>
          </a:xfrm>
          <a:prstGeom prst="line">
            <a:avLst/>
          </a:prstGeom>
          <a:ln w="47625" cap="rnd">
            <a:gradFill>
              <a:gsLst>
                <a:gs pos="0">
                  <a:srgbClr val="FF5031">
                    <a:alpha val="100000"/>
                  </a:srgbClr>
                </a:gs>
                <a:gs pos="100000">
                  <a:srgbClr val="FFCF00">
                    <a:alpha val="100000"/>
                  </a:srgbClr>
                </a:gs>
              </a:gsLst>
              <a:lin ang="0"/>
            </a:gradFill>
            <a:prstDash val="solid"/>
            <a:headEnd type="none" w="sm" len="sm"/>
            <a:tailEnd type="none" w="sm" len="sm"/>
          </a:ln>
        </p:spPr>
        <p:txBody>
          <a:bodyPr/>
          <a:lstStyle/>
          <a:p>
            <a:endParaRPr lang="da-DK"/>
          </a:p>
        </p:txBody>
      </p:sp>
      <p:sp>
        <p:nvSpPr>
          <p:cNvPr id="81" name="AutoShape 81"/>
          <p:cNvSpPr/>
          <p:nvPr/>
        </p:nvSpPr>
        <p:spPr>
          <a:xfrm>
            <a:off x="15282008" y="7662284"/>
            <a:ext cx="0" cy="441140"/>
          </a:xfrm>
          <a:prstGeom prst="line">
            <a:avLst/>
          </a:prstGeom>
          <a:ln w="47625" cap="rnd">
            <a:gradFill>
              <a:gsLst>
                <a:gs pos="0">
                  <a:srgbClr val="FF0000">
                    <a:alpha val="100000"/>
                  </a:srgbClr>
                </a:gs>
                <a:gs pos="100000">
                  <a:srgbClr val="FF6300">
                    <a:alpha val="100000"/>
                  </a:srgbClr>
                </a:gs>
              </a:gsLst>
              <a:lin ang="2700000"/>
            </a:gradFill>
            <a:prstDash val="solid"/>
            <a:headEnd type="none" w="sm" len="sm"/>
            <a:tailEnd type="none" w="sm" len="sm"/>
          </a:ln>
        </p:spPr>
        <p:txBody>
          <a:bodyPr/>
          <a:lstStyle/>
          <a:p>
            <a:endParaRPr lang="da-DK"/>
          </a:p>
        </p:txBody>
      </p:sp>
      <p:sp>
        <p:nvSpPr>
          <p:cNvPr id="82" name="AutoShape 82"/>
          <p:cNvSpPr/>
          <p:nvPr/>
        </p:nvSpPr>
        <p:spPr>
          <a:xfrm flipV="1">
            <a:off x="15379806" y="7572811"/>
            <a:ext cx="0" cy="531303"/>
          </a:xfrm>
          <a:prstGeom prst="line">
            <a:avLst/>
          </a:prstGeom>
          <a:ln w="47625" cap="rnd">
            <a:gradFill>
              <a:gsLst>
                <a:gs pos="0">
                  <a:srgbClr val="800000">
                    <a:alpha val="100000"/>
                  </a:srgbClr>
                </a:gs>
                <a:gs pos="100000">
                  <a:srgbClr val="FF0000">
                    <a:alpha val="100000"/>
                  </a:srgbClr>
                </a:gs>
              </a:gsLst>
              <a:lin ang="0"/>
            </a:gradFill>
            <a:prstDash val="solid"/>
            <a:headEnd type="none" w="sm" len="sm"/>
            <a:tailEnd type="none" w="sm" len="sm"/>
          </a:ln>
        </p:spPr>
        <p:txBody>
          <a:bodyPr/>
          <a:lstStyle/>
          <a:p>
            <a:endParaRPr lang="da-DK"/>
          </a:p>
        </p:txBody>
      </p:sp>
      <p:sp>
        <p:nvSpPr>
          <p:cNvPr id="83" name="AutoShape 83"/>
          <p:cNvSpPr/>
          <p:nvPr/>
        </p:nvSpPr>
        <p:spPr>
          <a:xfrm flipV="1">
            <a:off x="15474000" y="7498019"/>
            <a:ext cx="0" cy="604989"/>
          </a:xfrm>
          <a:prstGeom prst="line">
            <a:avLst/>
          </a:prstGeom>
          <a:ln w="47625" cap="rnd">
            <a:gradFill>
              <a:gsLst>
                <a:gs pos="0">
                  <a:srgbClr val="800000">
                    <a:alpha val="100000"/>
                  </a:srgbClr>
                </a:gs>
                <a:gs pos="100000">
                  <a:srgbClr val="FF0000">
                    <a:alpha val="100000"/>
                  </a:srgbClr>
                </a:gs>
              </a:gsLst>
              <a:lin ang="0"/>
            </a:gradFill>
            <a:prstDash val="solid"/>
            <a:headEnd type="none" w="sm" len="sm"/>
            <a:tailEnd type="none" w="sm" len="sm"/>
          </a:ln>
        </p:spPr>
        <p:txBody>
          <a:bodyPr/>
          <a:lstStyle/>
          <a:p>
            <a:endParaRPr lang="da-DK"/>
          </a:p>
        </p:txBody>
      </p:sp>
      <p:sp>
        <p:nvSpPr>
          <p:cNvPr id="84" name="AutoShape 84"/>
          <p:cNvSpPr/>
          <p:nvPr/>
        </p:nvSpPr>
        <p:spPr>
          <a:xfrm flipV="1">
            <a:off x="15669063" y="7458354"/>
            <a:ext cx="0" cy="644545"/>
          </a:xfrm>
          <a:prstGeom prst="line">
            <a:avLst/>
          </a:prstGeom>
          <a:ln w="47625"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85" name="AutoShape 85"/>
          <p:cNvSpPr/>
          <p:nvPr/>
        </p:nvSpPr>
        <p:spPr>
          <a:xfrm flipV="1">
            <a:off x="15573605" y="7425611"/>
            <a:ext cx="0" cy="681575"/>
          </a:xfrm>
          <a:prstGeom prst="line">
            <a:avLst/>
          </a:prstGeom>
          <a:ln w="47625" cap="rnd">
            <a:gradFill>
              <a:gsLst>
                <a:gs pos="0">
                  <a:srgbClr val="DB0000">
                    <a:alpha val="100000"/>
                  </a:srgbClr>
                </a:gs>
                <a:gs pos="100000">
                  <a:srgbClr val="C60600">
                    <a:alpha val="100000"/>
                  </a:srgbClr>
                </a:gs>
              </a:gsLst>
              <a:lin ang="0"/>
            </a:gradFill>
            <a:prstDash val="solid"/>
            <a:headEnd type="none" w="sm" len="sm"/>
            <a:tailEnd type="none" w="sm" len="sm"/>
          </a:ln>
        </p:spPr>
        <p:txBody>
          <a:bodyPr/>
          <a:lstStyle/>
          <a:p>
            <a:endParaRPr lang="da-DK"/>
          </a:p>
        </p:txBody>
      </p:sp>
      <p:sp>
        <p:nvSpPr>
          <p:cNvPr id="86" name="AutoShape 86"/>
          <p:cNvSpPr/>
          <p:nvPr/>
        </p:nvSpPr>
        <p:spPr>
          <a:xfrm flipH="1">
            <a:off x="15766862" y="7545848"/>
            <a:ext cx="0" cy="552819"/>
          </a:xfrm>
          <a:prstGeom prst="line">
            <a:avLst/>
          </a:prstGeom>
          <a:ln w="47625"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87" name="AutoShape 87"/>
          <p:cNvSpPr/>
          <p:nvPr/>
        </p:nvSpPr>
        <p:spPr>
          <a:xfrm>
            <a:off x="15864157" y="7644156"/>
            <a:ext cx="0" cy="455603"/>
          </a:xfrm>
          <a:prstGeom prst="line">
            <a:avLst/>
          </a:prstGeom>
          <a:ln w="47625"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88" name="AutoShape 88"/>
          <p:cNvSpPr/>
          <p:nvPr/>
        </p:nvSpPr>
        <p:spPr>
          <a:xfrm>
            <a:off x="15957063" y="7761916"/>
            <a:ext cx="0" cy="345269"/>
          </a:xfrm>
          <a:prstGeom prst="line">
            <a:avLst/>
          </a:prstGeom>
          <a:ln w="47625"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89" name="AutoShape 89"/>
          <p:cNvSpPr/>
          <p:nvPr/>
        </p:nvSpPr>
        <p:spPr>
          <a:xfrm>
            <a:off x="16061996" y="7877069"/>
            <a:ext cx="0" cy="228565"/>
          </a:xfrm>
          <a:prstGeom prst="line">
            <a:avLst/>
          </a:prstGeom>
          <a:ln w="47625"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90" name="AutoShape 90"/>
          <p:cNvSpPr/>
          <p:nvPr/>
        </p:nvSpPr>
        <p:spPr>
          <a:xfrm>
            <a:off x="16156989" y="7951241"/>
            <a:ext cx="0" cy="151304"/>
          </a:xfrm>
          <a:prstGeom prst="line">
            <a:avLst/>
          </a:prstGeom>
          <a:ln w="47625"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91" name="AutoShape 91"/>
          <p:cNvSpPr/>
          <p:nvPr/>
        </p:nvSpPr>
        <p:spPr>
          <a:xfrm>
            <a:off x="16251183" y="7990184"/>
            <a:ext cx="0" cy="114265"/>
          </a:xfrm>
          <a:prstGeom prst="line">
            <a:avLst/>
          </a:prstGeom>
          <a:ln w="47625"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92" name="AutoShape 92"/>
          <p:cNvSpPr/>
          <p:nvPr/>
        </p:nvSpPr>
        <p:spPr>
          <a:xfrm>
            <a:off x="16352053" y="8029281"/>
            <a:ext cx="0" cy="75074"/>
          </a:xfrm>
          <a:prstGeom prst="line">
            <a:avLst/>
          </a:prstGeom>
          <a:ln w="47625"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93" name="AutoShape 93"/>
          <p:cNvSpPr/>
          <p:nvPr/>
        </p:nvSpPr>
        <p:spPr>
          <a:xfrm>
            <a:off x="16446247" y="8036481"/>
            <a:ext cx="0" cy="67874"/>
          </a:xfrm>
          <a:prstGeom prst="line">
            <a:avLst/>
          </a:prstGeom>
          <a:ln w="47625" cap="rnd">
            <a:gradFill>
              <a:gsLst>
                <a:gs pos="0">
                  <a:srgbClr val="800000">
                    <a:alpha val="100000"/>
                  </a:srgbClr>
                </a:gs>
                <a:gs pos="100000">
                  <a:srgbClr val="B80000">
                    <a:alpha val="100000"/>
                  </a:srgbClr>
                </a:gs>
              </a:gsLst>
              <a:lin ang="0"/>
            </a:gradFill>
            <a:prstDash val="solid"/>
            <a:headEnd type="none" w="sm" len="sm"/>
            <a:tailEnd type="none" w="sm" len="sm"/>
          </a:ln>
        </p:spPr>
        <p:txBody>
          <a:bodyPr/>
          <a:lstStyle/>
          <a:p>
            <a:endParaRPr lang="da-DK"/>
          </a:p>
        </p:txBody>
      </p:sp>
      <p:sp>
        <p:nvSpPr>
          <p:cNvPr id="94" name="AutoShape 94"/>
          <p:cNvSpPr/>
          <p:nvPr/>
        </p:nvSpPr>
        <p:spPr>
          <a:xfrm>
            <a:off x="13925777" y="8053238"/>
            <a:ext cx="0" cy="50667"/>
          </a:xfrm>
          <a:prstGeom prst="line">
            <a:avLst/>
          </a:prstGeom>
          <a:ln w="47625" cap="rnd">
            <a:gradFill>
              <a:gsLst>
                <a:gs pos="0">
                  <a:srgbClr val="5D00D9">
                    <a:alpha val="100000"/>
                  </a:srgbClr>
                </a:gs>
                <a:gs pos="100000">
                  <a:srgbClr val="FF10A3">
                    <a:alpha val="100000"/>
                  </a:srgbClr>
                </a:gs>
              </a:gsLst>
              <a:lin ang="0"/>
            </a:gradFill>
            <a:prstDash val="solid"/>
            <a:headEnd type="none" w="sm" len="sm"/>
            <a:tailEnd type="none" w="sm" len="sm"/>
          </a:ln>
        </p:spPr>
        <p:txBody>
          <a:bodyPr/>
          <a:lstStyle/>
          <a:p>
            <a:endParaRPr lang="da-DK"/>
          </a:p>
        </p:txBody>
      </p:sp>
      <p:sp>
        <p:nvSpPr>
          <p:cNvPr id="95" name="AutoShape 95"/>
          <p:cNvSpPr/>
          <p:nvPr/>
        </p:nvSpPr>
        <p:spPr>
          <a:xfrm flipH="1">
            <a:off x="13688225" y="8104114"/>
            <a:ext cx="2817685" cy="0"/>
          </a:xfrm>
          <a:prstGeom prst="line">
            <a:avLst/>
          </a:prstGeom>
          <a:ln w="47625" cap="rnd">
            <a:solidFill>
              <a:srgbClr val="BFBFBF"/>
            </a:solidFill>
            <a:prstDash val="solid"/>
            <a:headEnd type="none" w="sm" len="sm"/>
            <a:tailEnd type="none" w="sm" len="sm"/>
          </a:ln>
        </p:spPr>
        <p:txBody>
          <a:bodyPr/>
          <a:lstStyle/>
          <a:p>
            <a:endParaRPr lang="da-DK"/>
          </a:p>
        </p:txBody>
      </p:sp>
      <p:sp>
        <p:nvSpPr>
          <p:cNvPr id="96" name="TextBox 96"/>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14.</a:t>
            </a:r>
          </a:p>
        </p:txBody>
      </p:sp>
      <p:sp>
        <p:nvSpPr>
          <p:cNvPr id="97" name="TextBox 97"/>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98" name="TextBox 98"/>
          <p:cNvSpPr txBox="1"/>
          <p:nvPr/>
        </p:nvSpPr>
        <p:spPr>
          <a:xfrm>
            <a:off x="1028700" y="1000125"/>
            <a:ext cx="16230600"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VIDEN OG DOKUMENTATION &amp; HÅNDBOG VEJBELYSNING - VERSION 2024.</a:t>
            </a:r>
          </a:p>
        </p:txBody>
      </p:sp>
      <p:sp>
        <p:nvSpPr>
          <p:cNvPr id="99" name="TextBox 99"/>
          <p:cNvSpPr txBox="1"/>
          <p:nvPr/>
        </p:nvSpPr>
        <p:spPr>
          <a:xfrm>
            <a:off x="1028700" y="8879636"/>
            <a:ext cx="6556217" cy="517525"/>
          </a:xfrm>
          <a:prstGeom prst="rect">
            <a:avLst/>
          </a:prstGeom>
        </p:spPr>
        <p:txBody>
          <a:bodyPr lIns="0" tIns="0" rIns="0" bIns="0" rtlCol="0" anchor="t">
            <a:spAutoFit/>
          </a:bodyPr>
          <a:lstStyle/>
          <a:p>
            <a:pPr algn="l">
              <a:lnSpc>
                <a:spcPts val="1400"/>
              </a:lnSpc>
            </a:pPr>
            <a:r>
              <a:rPr lang="en-US" sz="1000">
                <a:solidFill>
                  <a:srgbClr val="CCCCCC"/>
                </a:solidFill>
                <a:latin typeface="Inter"/>
                <a:ea typeface="Inter"/>
                <a:cs typeface="Inter"/>
                <a:sym typeface="Inter"/>
              </a:rPr>
              <a:t>* Junte de Andalucia (2018), Galadí-Enríquez, D. 2018</a:t>
            </a:r>
          </a:p>
          <a:p>
            <a:pPr algn="l">
              <a:lnSpc>
                <a:spcPts val="1400"/>
              </a:lnSpc>
            </a:pPr>
            <a:r>
              <a:rPr lang="en-US" sz="1000">
                <a:solidFill>
                  <a:srgbClr val="CCCCCC"/>
                </a:solidFill>
                <a:latin typeface="Inter"/>
                <a:ea typeface="Inter"/>
                <a:cs typeface="Inter"/>
                <a:sym typeface="Inter"/>
              </a:rPr>
              <a:t>** CIE TN-015:2023 &amp; CIE S026:2018</a:t>
            </a:r>
          </a:p>
          <a:p>
            <a:pPr algn="l">
              <a:lnSpc>
                <a:spcPts val="1400"/>
              </a:lnSpc>
            </a:pPr>
            <a:r>
              <a:rPr lang="en-US" sz="1000">
                <a:solidFill>
                  <a:srgbClr val="CCCCCC"/>
                </a:solidFill>
                <a:latin typeface="Inter"/>
                <a:ea typeface="Inter"/>
                <a:cs typeface="Inter"/>
                <a:sym typeface="Inter"/>
              </a:rPr>
              <a:t>CIE 150 / EN 12464-2</a:t>
            </a:r>
          </a:p>
        </p:txBody>
      </p:sp>
      <p:sp>
        <p:nvSpPr>
          <p:cNvPr id="100" name="TextBox 100"/>
          <p:cNvSpPr txBox="1"/>
          <p:nvPr/>
        </p:nvSpPr>
        <p:spPr>
          <a:xfrm>
            <a:off x="7138328" y="4245610"/>
            <a:ext cx="3055354" cy="240665"/>
          </a:xfrm>
          <a:prstGeom prst="rect">
            <a:avLst/>
          </a:prstGeom>
        </p:spPr>
        <p:txBody>
          <a:bodyPr lIns="0" tIns="0" rIns="0" bIns="0" rtlCol="0" anchor="t">
            <a:spAutoFit/>
          </a:bodyPr>
          <a:lstStyle/>
          <a:p>
            <a:pPr algn="l">
              <a:lnSpc>
                <a:spcPts val="1960"/>
              </a:lnSpc>
              <a:spcBef>
                <a:spcPct val="0"/>
              </a:spcBef>
            </a:pPr>
            <a:r>
              <a:rPr lang="en-US" sz="1400">
                <a:solidFill>
                  <a:srgbClr val="0056A8"/>
                </a:solidFill>
                <a:latin typeface="Inter"/>
                <a:ea typeface="Inter"/>
                <a:cs typeface="Inter"/>
                <a:sym typeface="Inter"/>
              </a:rPr>
              <a:t>MILJØZONE FOR OMGIVENDE LYS</a:t>
            </a:r>
          </a:p>
        </p:txBody>
      </p:sp>
      <p:sp>
        <p:nvSpPr>
          <p:cNvPr id="101" name="TextBox 101"/>
          <p:cNvSpPr txBox="1"/>
          <p:nvPr/>
        </p:nvSpPr>
        <p:spPr>
          <a:xfrm>
            <a:off x="5829726" y="4619625"/>
            <a:ext cx="312154" cy="240665"/>
          </a:xfrm>
          <a:prstGeom prst="rect">
            <a:avLst/>
          </a:prstGeom>
        </p:spPr>
        <p:txBody>
          <a:bodyPr lIns="0" tIns="0" rIns="0" bIns="0" rtlCol="0" anchor="t">
            <a:spAutoFit/>
          </a:bodyPr>
          <a:lstStyle/>
          <a:p>
            <a:pPr algn="ctr">
              <a:lnSpc>
                <a:spcPts val="1960"/>
              </a:lnSpc>
              <a:spcBef>
                <a:spcPct val="0"/>
              </a:spcBef>
            </a:pPr>
            <a:r>
              <a:rPr lang="en-US" sz="1400" b="1" i="1">
                <a:solidFill>
                  <a:srgbClr val="0056A8"/>
                </a:solidFill>
                <a:latin typeface="Inter Bold Italics"/>
                <a:ea typeface="Inter Bold Italics"/>
                <a:cs typeface="Inter Bold Italics"/>
                <a:sym typeface="Inter Bold Italics"/>
              </a:rPr>
              <a:t>E0</a:t>
            </a:r>
          </a:p>
        </p:txBody>
      </p:sp>
      <p:sp>
        <p:nvSpPr>
          <p:cNvPr id="102" name="TextBox 102"/>
          <p:cNvSpPr txBox="1"/>
          <p:nvPr/>
        </p:nvSpPr>
        <p:spPr>
          <a:xfrm>
            <a:off x="7138328" y="4619625"/>
            <a:ext cx="312154" cy="240665"/>
          </a:xfrm>
          <a:prstGeom prst="rect">
            <a:avLst/>
          </a:prstGeom>
        </p:spPr>
        <p:txBody>
          <a:bodyPr lIns="0" tIns="0" rIns="0" bIns="0" rtlCol="0" anchor="t">
            <a:spAutoFit/>
          </a:bodyPr>
          <a:lstStyle/>
          <a:p>
            <a:pPr algn="ctr">
              <a:lnSpc>
                <a:spcPts val="1960"/>
              </a:lnSpc>
              <a:spcBef>
                <a:spcPct val="0"/>
              </a:spcBef>
            </a:pPr>
            <a:r>
              <a:rPr lang="en-US" sz="1400" b="1" i="1">
                <a:solidFill>
                  <a:srgbClr val="0056A8"/>
                </a:solidFill>
                <a:latin typeface="Inter Bold Italics"/>
                <a:ea typeface="Inter Bold Italics"/>
                <a:cs typeface="Inter Bold Italics"/>
                <a:sym typeface="Inter Bold Italics"/>
              </a:rPr>
              <a:t>E1</a:t>
            </a:r>
          </a:p>
        </p:txBody>
      </p:sp>
      <p:sp>
        <p:nvSpPr>
          <p:cNvPr id="103" name="TextBox 103"/>
          <p:cNvSpPr txBox="1"/>
          <p:nvPr/>
        </p:nvSpPr>
        <p:spPr>
          <a:xfrm>
            <a:off x="8509928" y="4619625"/>
            <a:ext cx="312154" cy="240665"/>
          </a:xfrm>
          <a:prstGeom prst="rect">
            <a:avLst/>
          </a:prstGeom>
        </p:spPr>
        <p:txBody>
          <a:bodyPr lIns="0" tIns="0" rIns="0" bIns="0" rtlCol="0" anchor="t">
            <a:spAutoFit/>
          </a:bodyPr>
          <a:lstStyle/>
          <a:p>
            <a:pPr algn="ctr">
              <a:lnSpc>
                <a:spcPts val="1960"/>
              </a:lnSpc>
              <a:spcBef>
                <a:spcPct val="0"/>
              </a:spcBef>
            </a:pPr>
            <a:r>
              <a:rPr lang="en-US" sz="1400" b="1" i="1">
                <a:solidFill>
                  <a:srgbClr val="0056A8"/>
                </a:solidFill>
                <a:latin typeface="Inter Bold Italics"/>
                <a:ea typeface="Inter Bold Italics"/>
                <a:cs typeface="Inter Bold Italics"/>
                <a:sym typeface="Inter Bold Italics"/>
              </a:rPr>
              <a:t>E2</a:t>
            </a:r>
          </a:p>
        </p:txBody>
      </p:sp>
      <p:sp>
        <p:nvSpPr>
          <p:cNvPr id="104" name="TextBox 104"/>
          <p:cNvSpPr txBox="1"/>
          <p:nvPr/>
        </p:nvSpPr>
        <p:spPr>
          <a:xfrm>
            <a:off x="9822207" y="4619625"/>
            <a:ext cx="312154" cy="240665"/>
          </a:xfrm>
          <a:prstGeom prst="rect">
            <a:avLst/>
          </a:prstGeom>
        </p:spPr>
        <p:txBody>
          <a:bodyPr lIns="0" tIns="0" rIns="0" bIns="0" rtlCol="0" anchor="t">
            <a:spAutoFit/>
          </a:bodyPr>
          <a:lstStyle/>
          <a:p>
            <a:pPr algn="ctr">
              <a:lnSpc>
                <a:spcPts val="1960"/>
              </a:lnSpc>
              <a:spcBef>
                <a:spcPct val="0"/>
              </a:spcBef>
            </a:pPr>
            <a:r>
              <a:rPr lang="en-US" sz="1400" b="1" i="1">
                <a:solidFill>
                  <a:srgbClr val="0056A8"/>
                </a:solidFill>
                <a:latin typeface="Inter Bold Italics"/>
                <a:ea typeface="Inter Bold Italics"/>
                <a:cs typeface="Inter Bold Italics"/>
                <a:sym typeface="Inter Bold Italics"/>
              </a:rPr>
              <a:t>E3</a:t>
            </a:r>
          </a:p>
        </p:txBody>
      </p:sp>
      <p:sp>
        <p:nvSpPr>
          <p:cNvPr id="105" name="TextBox 105"/>
          <p:cNvSpPr txBox="1"/>
          <p:nvPr/>
        </p:nvSpPr>
        <p:spPr>
          <a:xfrm>
            <a:off x="11191636" y="4619625"/>
            <a:ext cx="312154" cy="240665"/>
          </a:xfrm>
          <a:prstGeom prst="rect">
            <a:avLst/>
          </a:prstGeom>
        </p:spPr>
        <p:txBody>
          <a:bodyPr lIns="0" tIns="0" rIns="0" bIns="0" rtlCol="0" anchor="t">
            <a:spAutoFit/>
          </a:bodyPr>
          <a:lstStyle/>
          <a:p>
            <a:pPr algn="ctr">
              <a:lnSpc>
                <a:spcPts val="1960"/>
              </a:lnSpc>
              <a:spcBef>
                <a:spcPct val="0"/>
              </a:spcBef>
            </a:pPr>
            <a:r>
              <a:rPr lang="en-US" sz="1400" b="1" i="1">
                <a:solidFill>
                  <a:srgbClr val="0056A8"/>
                </a:solidFill>
                <a:latin typeface="Inter Bold Italics"/>
                <a:ea typeface="Inter Bold Italics"/>
                <a:cs typeface="Inter Bold Italics"/>
                <a:sym typeface="Inter Bold Italics"/>
              </a:rPr>
              <a:t>E4</a:t>
            </a:r>
          </a:p>
        </p:txBody>
      </p:sp>
      <p:sp>
        <p:nvSpPr>
          <p:cNvPr id="106" name="TextBox 106"/>
          <p:cNvSpPr txBox="1"/>
          <p:nvPr/>
        </p:nvSpPr>
        <p:spPr>
          <a:xfrm>
            <a:off x="13654627" y="5209529"/>
            <a:ext cx="2817685" cy="1279742"/>
          </a:xfrm>
          <a:prstGeom prst="rect">
            <a:avLst/>
          </a:prstGeom>
        </p:spPr>
        <p:txBody>
          <a:bodyPr lIns="0" tIns="0" rIns="0" bIns="0" rtlCol="0" anchor="t">
            <a:spAutoFit/>
          </a:bodyPr>
          <a:lstStyle/>
          <a:p>
            <a:pPr algn="l">
              <a:lnSpc>
                <a:spcPts val="1299"/>
              </a:lnSpc>
            </a:pPr>
            <a:r>
              <a:rPr lang="en-US" sz="928">
                <a:solidFill>
                  <a:srgbClr val="CACACA"/>
                </a:solidFill>
                <a:latin typeface="Poppins Light"/>
                <a:ea typeface="Poppins Light"/>
                <a:cs typeface="Poppins Light"/>
                <a:sym typeface="Poppins Light"/>
              </a:rPr>
              <a:t>LED</a:t>
            </a:r>
          </a:p>
          <a:p>
            <a:pPr algn="l">
              <a:lnSpc>
                <a:spcPts val="1299"/>
              </a:lnSpc>
            </a:pPr>
            <a:endParaRPr lang="en-US" sz="928">
              <a:solidFill>
                <a:srgbClr val="CACACA"/>
              </a:solidFill>
              <a:latin typeface="Poppins Light"/>
              <a:ea typeface="Poppins Light"/>
              <a:cs typeface="Poppins Light"/>
              <a:sym typeface="Poppins Light"/>
            </a:endParaRPr>
          </a:p>
          <a:p>
            <a:pPr algn="l">
              <a:lnSpc>
                <a:spcPts val="1299"/>
              </a:lnSpc>
            </a:pPr>
            <a:r>
              <a:rPr lang="en-US" sz="928">
                <a:solidFill>
                  <a:srgbClr val="CACACA"/>
                </a:solidFill>
                <a:latin typeface="Poppins Light"/>
                <a:ea typeface="Poppins Light"/>
                <a:cs typeface="Poppins Light"/>
                <a:sym typeface="Poppins Light"/>
              </a:rPr>
              <a:t>CCT 2700K</a:t>
            </a:r>
          </a:p>
          <a:p>
            <a:pPr algn="l">
              <a:lnSpc>
                <a:spcPts val="1299"/>
              </a:lnSpc>
            </a:pPr>
            <a:r>
              <a:rPr lang="en-US" sz="928">
                <a:solidFill>
                  <a:srgbClr val="CACACA"/>
                </a:solidFill>
                <a:latin typeface="Poppins Light"/>
                <a:ea typeface="Poppins Light"/>
                <a:cs typeface="Poppins Light"/>
                <a:sym typeface="Poppins Light"/>
              </a:rPr>
              <a:t>CRI 95</a:t>
            </a:r>
          </a:p>
          <a:p>
            <a:pPr algn="l">
              <a:lnSpc>
                <a:spcPts val="1299"/>
              </a:lnSpc>
            </a:pPr>
            <a:r>
              <a:rPr lang="en-US" sz="928">
                <a:solidFill>
                  <a:srgbClr val="CACACA"/>
                </a:solidFill>
                <a:latin typeface="Poppins Light"/>
                <a:ea typeface="Poppins Light"/>
                <a:cs typeface="Poppins Light"/>
                <a:sym typeface="Poppins Light"/>
              </a:rPr>
              <a:t>BELOW 500nm 7%</a:t>
            </a:r>
          </a:p>
          <a:p>
            <a:pPr algn="l">
              <a:lnSpc>
                <a:spcPts val="1299"/>
              </a:lnSpc>
            </a:pPr>
            <a:r>
              <a:rPr lang="en-US" sz="928">
                <a:solidFill>
                  <a:srgbClr val="CACACA"/>
                </a:solidFill>
                <a:latin typeface="Poppins Light"/>
                <a:ea typeface="Poppins Light"/>
                <a:cs typeface="Poppins Light"/>
                <a:sym typeface="Poppins Light"/>
              </a:rPr>
              <a:t>MDER 0.43</a:t>
            </a:r>
          </a:p>
          <a:p>
            <a:pPr algn="l">
              <a:lnSpc>
                <a:spcPts val="1299"/>
              </a:lnSpc>
            </a:pPr>
            <a:r>
              <a:rPr lang="en-US" sz="928" b="1">
                <a:solidFill>
                  <a:srgbClr val="CACACA"/>
                </a:solidFill>
                <a:latin typeface="Poppins Bold"/>
                <a:ea typeface="Poppins Bold"/>
                <a:cs typeface="Poppins Bold"/>
                <a:sym typeface="Poppins Bold"/>
              </a:rPr>
              <a:t>G-INDEX 1.15</a:t>
            </a:r>
          </a:p>
          <a:p>
            <a:pPr algn="l">
              <a:lnSpc>
                <a:spcPts val="1299"/>
              </a:lnSpc>
            </a:pPr>
            <a:endParaRPr lang="en-US" sz="928" b="1">
              <a:solidFill>
                <a:srgbClr val="CACACA"/>
              </a:solidFill>
              <a:latin typeface="Poppins Bold"/>
              <a:ea typeface="Poppins Bold"/>
              <a:cs typeface="Poppins Bold"/>
              <a:sym typeface="Poppins Bold"/>
            </a:endParaRPr>
          </a:p>
        </p:txBody>
      </p:sp>
      <p:sp>
        <p:nvSpPr>
          <p:cNvPr id="107" name="TextBox 107"/>
          <p:cNvSpPr txBox="1"/>
          <p:nvPr/>
        </p:nvSpPr>
        <p:spPr>
          <a:xfrm>
            <a:off x="13734820" y="8186991"/>
            <a:ext cx="1010606" cy="1284998"/>
          </a:xfrm>
          <a:prstGeom prst="rect">
            <a:avLst/>
          </a:prstGeom>
        </p:spPr>
        <p:txBody>
          <a:bodyPr lIns="0" tIns="0" rIns="0" bIns="0" rtlCol="0" anchor="t">
            <a:spAutoFit/>
          </a:bodyPr>
          <a:lstStyle/>
          <a:p>
            <a:pPr algn="l">
              <a:lnSpc>
                <a:spcPts val="1299"/>
              </a:lnSpc>
            </a:pPr>
            <a:r>
              <a:rPr lang="en-US" sz="928">
                <a:solidFill>
                  <a:srgbClr val="A6A6A6"/>
                </a:solidFill>
                <a:latin typeface="Poppins Light"/>
                <a:ea typeface="Poppins Light"/>
                <a:cs typeface="Poppins Light"/>
                <a:sym typeface="Poppins Light"/>
              </a:rPr>
              <a:t>LED</a:t>
            </a:r>
          </a:p>
          <a:p>
            <a:pPr algn="l">
              <a:lnSpc>
                <a:spcPts val="1299"/>
              </a:lnSpc>
            </a:pPr>
            <a:endParaRPr lang="en-US" sz="928">
              <a:solidFill>
                <a:srgbClr val="A6A6A6"/>
              </a:solidFill>
              <a:latin typeface="Poppins Light"/>
              <a:ea typeface="Poppins Light"/>
              <a:cs typeface="Poppins Light"/>
              <a:sym typeface="Poppins Light"/>
            </a:endParaRPr>
          </a:p>
          <a:p>
            <a:pPr algn="l">
              <a:lnSpc>
                <a:spcPts val="1299"/>
              </a:lnSpc>
            </a:pPr>
            <a:r>
              <a:rPr lang="en-US" sz="928">
                <a:solidFill>
                  <a:srgbClr val="A6A6A6"/>
                </a:solidFill>
                <a:latin typeface="Poppins Light"/>
                <a:ea typeface="Poppins Light"/>
                <a:cs typeface="Poppins Light"/>
                <a:sym typeface="Poppins Light"/>
              </a:rPr>
              <a:t>CCT 2700K</a:t>
            </a:r>
          </a:p>
          <a:p>
            <a:pPr algn="l">
              <a:lnSpc>
                <a:spcPts val="1299"/>
              </a:lnSpc>
            </a:pPr>
            <a:r>
              <a:rPr lang="en-US" sz="928">
                <a:solidFill>
                  <a:srgbClr val="A6A6A6"/>
                </a:solidFill>
                <a:latin typeface="Poppins Light"/>
                <a:ea typeface="Poppins Light"/>
                <a:cs typeface="Poppins Light"/>
                <a:sym typeface="Poppins Light"/>
              </a:rPr>
              <a:t>CRI 95</a:t>
            </a:r>
          </a:p>
          <a:p>
            <a:pPr algn="l">
              <a:lnSpc>
                <a:spcPts val="1299"/>
              </a:lnSpc>
            </a:pPr>
            <a:r>
              <a:rPr lang="en-US" sz="928">
                <a:solidFill>
                  <a:srgbClr val="A6A6A6"/>
                </a:solidFill>
                <a:latin typeface="Poppins Light"/>
                <a:ea typeface="Poppins Light"/>
                <a:cs typeface="Poppins Light"/>
                <a:sym typeface="Poppins Light"/>
              </a:rPr>
              <a:t>BELOW 500nm 7%</a:t>
            </a:r>
          </a:p>
          <a:p>
            <a:pPr algn="l">
              <a:lnSpc>
                <a:spcPts val="1299"/>
              </a:lnSpc>
            </a:pPr>
            <a:r>
              <a:rPr lang="en-US" sz="928">
                <a:solidFill>
                  <a:srgbClr val="A6A6A6"/>
                </a:solidFill>
                <a:latin typeface="Poppins Light"/>
                <a:ea typeface="Poppins Light"/>
                <a:cs typeface="Poppins Light"/>
                <a:sym typeface="Poppins Light"/>
              </a:rPr>
              <a:t>MDER 0.43</a:t>
            </a:r>
          </a:p>
          <a:p>
            <a:pPr algn="l">
              <a:lnSpc>
                <a:spcPts val="1299"/>
              </a:lnSpc>
            </a:pPr>
            <a:r>
              <a:rPr lang="en-US" sz="928">
                <a:solidFill>
                  <a:srgbClr val="A6A6A6"/>
                </a:solidFill>
                <a:latin typeface="Poppins Light"/>
                <a:ea typeface="Poppins Light"/>
                <a:cs typeface="Poppins Light"/>
                <a:sym typeface="Poppins Light"/>
              </a:rPr>
              <a:t>G-INDEX 1.15</a:t>
            </a:r>
          </a:p>
          <a:p>
            <a:pPr algn="l">
              <a:lnSpc>
                <a:spcPts val="1299"/>
              </a:lnSpc>
            </a:pPr>
            <a:endParaRPr lang="en-US" sz="928">
              <a:solidFill>
                <a:srgbClr val="A6A6A6"/>
              </a:solidFill>
              <a:latin typeface="Poppins Light"/>
              <a:ea typeface="Poppins Light"/>
              <a:cs typeface="Poppins Light"/>
              <a:sym typeface="Poppins Light"/>
            </a:endParaRPr>
          </a:p>
        </p:txBody>
      </p:sp>
      <p:sp>
        <p:nvSpPr>
          <p:cNvPr id="108" name="TextBox 108"/>
          <p:cNvSpPr txBox="1"/>
          <p:nvPr/>
        </p:nvSpPr>
        <p:spPr>
          <a:xfrm>
            <a:off x="13797985" y="3846624"/>
            <a:ext cx="3055354" cy="240665"/>
          </a:xfrm>
          <a:prstGeom prst="rect">
            <a:avLst/>
          </a:prstGeom>
        </p:spPr>
        <p:txBody>
          <a:bodyPr lIns="0" tIns="0" rIns="0" bIns="0" rtlCol="0" anchor="t">
            <a:spAutoFit/>
          </a:bodyPr>
          <a:lstStyle/>
          <a:p>
            <a:pPr algn="ctr">
              <a:lnSpc>
                <a:spcPts val="1960"/>
              </a:lnSpc>
              <a:spcBef>
                <a:spcPct val="0"/>
              </a:spcBef>
            </a:pPr>
            <a:r>
              <a:rPr lang="en-US" sz="1400">
                <a:solidFill>
                  <a:srgbClr val="B7B7B7"/>
                </a:solidFill>
                <a:latin typeface="Inter"/>
                <a:ea typeface="Inter"/>
                <a:cs typeface="Inter"/>
                <a:sym typeface="Inter"/>
              </a:rPr>
              <a:t>G-INDEX</a:t>
            </a:r>
          </a:p>
        </p:txBody>
      </p:sp>
      <p:sp>
        <p:nvSpPr>
          <p:cNvPr id="109" name="TextBox 109"/>
          <p:cNvSpPr txBox="1"/>
          <p:nvPr/>
        </p:nvSpPr>
        <p:spPr>
          <a:xfrm>
            <a:off x="13797985" y="6668617"/>
            <a:ext cx="3055354" cy="240665"/>
          </a:xfrm>
          <a:prstGeom prst="rect">
            <a:avLst/>
          </a:prstGeom>
        </p:spPr>
        <p:txBody>
          <a:bodyPr lIns="0" tIns="0" rIns="0" bIns="0" rtlCol="0" anchor="t">
            <a:spAutoFit/>
          </a:bodyPr>
          <a:lstStyle/>
          <a:p>
            <a:pPr algn="ctr">
              <a:lnSpc>
                <a:spcPts val="1960"/>
              </a:lnSpc>
              <a:spcBef>
                <a:spcPct val="0"/>
              </a:spcBef>
            </a:pPr>
            <a:r>
              <a:rPr lang="en-US" sz="1400">
                <a:solidFill>
                  <a:srgbClr val="B7B7B7"/>
                </a:solidFill>
                <a:latin typeface="Inter"/>
                <a:ea typeface="Inter"/>
                <a:cs typeface="Inter"/>
                <a:sym typeface="Inter"/>
              </a:rPr>
              <a:t>MDER (D65)</a:t>
            </a:r>
          </a:p>
        </p:txBody>
      </p:sp>
      <p:sp>
        <p:nvSpPr>
          <p:cNvPr id="110" name="Freeform 110"/>
          <p:cNvSpPr/>
          <p:nvPr/>
        </p:nvSpPr>
        <p:spPr>
          <a:xfrm>
            <a:off x="15171071" y="257235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4"/>
            <a:stretch>
              <a:fillRect/>
            </a:stretch>
          </a:blipFill>
        </p:spPr>
        <p:txBody>
          <a:bodyPr/>
          <a:lstStyle/>
          <a:p>
            <a:endParaRPr lang="da-DK"/>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8683B69E-8A60-8140-95F8-4D5FA4F801CA}"/>
              </a:ext>
            </a:extLst>
          </p:cNvPr>
          <p:cNvPicPr>
            <a:picLocks noChangeAspect="1"/>
          </p:cNvPicPr>
          <p:nvPr/>
        </p:nvPicPr>
        <p:blipFill>
          <a:blip r:embed="rId3"/>
          <a:stretch>
            <a:fillRect/>
          </a:stretch>
        </p:blipFill>
        <p:spPr>
          <a:xfrm>
            <a:off x="1306589" y="2990069"/>
            <a:ext cx="6764720" cy="5461425"/>
          </a:xfrm>
          <a:prstGeom prst="rect">
            <a:avLst/>
          </a:prstGeom>
        </p:spPr>
      </p:pic>
      <p:sp>
        <p:nvSpPr>
          <p:cNvPr id="3" name="Undertitel 2">
            <a:extLst>
              <a:ext uri="{FF2B5EF4-FFF2-40B4-BE49-F238E27FC236}">
                <a16:creationId xmlns:a16="http://schemas.microsoft.com/office/drawing/2014/main" id="{5130FF94-0D49-1311-9F88-C02A6D38650A}"/>
              </a:ext>
            </a:extLst>
          </p:cNvPr>
          <p:cNvSpPr>
            <a:spLocks noGrp="1"/>
          </p:cNvSpPr>
          <p:nvPr>
            <p:ph type="subTitle" idx="1"/>
          </p:nvPr>
        </p:nvSpPr>
        <p:spPr/>
        <p:txBody>
          <a:bodyPr>
            <a:normAutofit fontScale="85000" lnSpcReduction="20000"/>
          </a:bodyPr>
          <a:lstStyle/>
          <a:p>
            <a:r>
              <a:rPr lang="da-DK" dirty="0" err="1"/>
              <a:t>vEJREGELPORTALEN</a:t>
            </a:r>
            <a:endParaRPr lang="da-DK" dirty="0"/>
          </a:p>
        </p:txBody>
      </p:sp>
      <p:sp>
        <p:nvSpPr>
          <p:cNvPr id="6" name="Pladsholder til slidenummer 5">
            <a:extLst>
              <a:ext uri="{FF2B5EF4-FFF2-40B4-BE49-F238E27FC236}">
                <a16:creationId xmlns:a16="http://schemas.microsoft.com/office/drawing/2014/main" id="{5E0DC2B9-2BCB-FEDD-20DF-87F4A1784F6B}"/>
              </a:ext>
            </a:extLst>
          </p:cNvPr>
          <p:cNvSpPr>
            <a:spLocks noGrp="1"/>
          </p:cNvSpPr>
          <p:nvPr>
            <p:ph type="sldNum" sz="quarter" idx="14"/>
          </p:nvPr>
        </p:nvSpPr>
        <p:spPr/>
        <p:txBody>
          <a:bodyPr/>
          <a:lstStyle/>
          <a:p>
            <a:fld id="{6ACBDE86-91AD-4605-99AD-6345013A9E73}" type="slidenum">
              <a:rPr lang="da-DK" smtClean="0"/>
              <a:pPr/>
              <a:t>2</a:t>
            </a:fld>
            <a:endParaRPr lang="da-DK" dirty="0"/>
          </a:p>
        </p:txBody>
      </p:sp>
      <p:pic>
        <p:nvPicPr>
          <p:cNvPr id="7" name="Pladsholder til indhold 6">
            <a:extLst>
              <a:ext uri="{FF2B5EF4-FFF2-40B4-BE49-F238E27FC236}">
                <a16:creationId xmlns:a16="http://schemas.microsoft.com/office/drawing/2014/main" id="{0EAC8BE3-DE0B-BE36-736E-D8937CFD0C12}"/>
              </a:ext>
            </a:extLst>
          </p:cNvPr>
          <p:cNvPicPr>
            <a:picLocks noGrp="1" noChangeAspect="1"/>
          </p:cNvPicPr>
          <p:nvPr>
            <p:ph sz="quarter" idx="22"/>
          </p:nvPr>
        </p:nvPicPr>
        <p:blipFill>
          <a:blip r:embed="rId4"/>
          <a:stretch>
            <a:fillRect/>
          </a:stretch>
        </p:blipFill>
        <p:spPr>
          <a:xfrm>
            <a:off x="8632936" y="1413588"/>
            <a:ext cx="8478173" cy="8034387"/>
          </a:xfrm>
          <a:prstGeom prst="rect">
            <a:avLst/>
          </a:prstGeom>
        </p:spPr>
      </p:pic>
      <p:sp>
        <p:nvSpPr>
          <p:cNvPr id="2" name="Pladsholder til indhold 1">
            <a:extLst>
              <a:ext uri="{FF2B5EF4-FFF2-40B4-BE49-F238E27FC236}">
                <a16:creationId xmlns:a16="http://schemas.microsoft.com/office/drawing/2014/main" id="{03218734-CFA0-6416-3EA3-B5DD38050E45}"/>
              </a:ext>
            </a:extLst>
          </p:cNvPr>
          <p:cNvSpPr>
            <a:spLocks noGrp="1"/>
          </p:cNvSpPr>
          <p:nvPr>
            <p:ph sz="quarter" idx="21"/>
          </p:nvPr>
        </p:nvSpPr>
        <p:spPr>
          <a:xfrm>
            <a:off x="912689" y="8764712"/>
            <a:ext cx="7435413" cy="683264"/>
          </a:xfrm>
        </p:spPr>
        <p:txBody>
          <a:bodyPr/>
          <a:lstStyle/>
          <a:p>
            <a:pPr marL="2478" lvl="1" indent="0">
              <a:buNone/>
            </a:pPr>
            <a:r>
              <a:rPr lang="da-DK" sz="3000" b="1" spc="-150" dirty="0">
                <a:solidFill>
                  <a:schemeClr val="accent1"/>
                </a:solidFill>
                <a:latin typeface="+mj-lt"/>
                <a:ea typeface="+mj-ea"/>
              </a:rPr>
              <a:t>Tilmeld dig nyhedsbrev på vejregler.dk</a:t>
            </a:r>
          </a:p>
          <a:p>
            <a:pPr marL="516828" lvl="1" indent="-514350">
              <a:buFont typeface="Symbol" panose="05050102010706020507" pitchFamily="18" charset="2"/>
              <a:buChar char=""/>
            </a:pPr>
            <a:endParaRPr lang="da-DK" sz="3000" dirty="0">
              <a:highlight>
                <a:srgbClr val="FFFF00"/>
              </a:highlight>
              <a:latin typeface="Arial" panose="020B0604020202020204" pitchFamily="34" charset="0"/>
              <a:cs typeface="Times New Roman" panose="02020603050405020304" pitchFamily="18" charset="0"/>
            </a:endParaRPr>
          </a:p>
          <a:p>
            <a:pPr marL="516828" lvl="1" indent="-514350">
              <a:buFont typeface="Symbol" panose="05050102010706020507" pitchFamily="18" charset="2"/>
              <a:buChar char=""/>
            </a:pPr>
            <a:endParaRPr lang="da-DK" sz="3000" dirty="0">
              <a:latin typeface="Arial" panose="020B0604020202020204" pitchFamily="34" charset="0"/>
              <a:cs typeface="Times New Roman" panose="02020603050405020304" pitchFamily="18" charset="0"/>
            </a:endParaRPr>
          </a:p>
          <a:p>
            <a:pPr marL="0" indent="0">
              <a:buNone/>
            </a:pPr>
            <a:endParaRPr lang="da-DK" dirty="0"/>
          </a:p>
        </p:txBody>
      </p:sp>
      <p:sp>
        <p:nvSpPr>
          <p:cNvPr id="4" name="Titel 3">
            <a:extLst>
              <a:ext uri="{FF2B5EF4-FFF2-40B4-BE49-F238E27FC236}">
                <a16:creationId xmlns:a16="http://schemas.microsoft.com/office/drawing/2014/main" id="{0F79C93E-2A0A-4926-42C0-40AA94EC262C}"/>
              </a:ext>
            </a:extLst>
          </p:cNvPr>
          <p:cNvSpPr>
            <a:spLocks noGrp="1"/>
          </p:cNvSpPr>
          <p:nvPr>
            <p:ph type="title"/>
          </p:nvPr>
        </p:nvSpPr>
        <p:spPr/>
        <p:txBody>
          <a:bodyPr/>
          <a:lstStyle/>
          <a:p>
            <a:r>
              <a:rPr lang="da-DK" dirty="0"/>
              <a:t>Vejregler.dk</a:t>
            </a:r>
          </a:p>
        </p:txBody>
      </p:sp>
    </p:spTree>
    <p:extLst>
      <p:ext uri="{BB962C8B-B14F-4D97-AF65-F5344CB8AC3E}">
        <p14:creationId xmlns:p14="http://schemas.microsoft.com/office/powerpoint/2010/main" val="1435257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252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374">
            <a:off x="11590226" y="2332164"/>
            <a:ext cx="5381726" cy="7600684"/>
            <a:chOff x="0" y="0"/>
            <a:chExt cx="3267456" cy="4614672"/>
          </a:xfrm>
        </p:grpSpPr>
        <p:sp>
          <p:nvSpPr>
            <p:cNvPr id="3" name="Freeform 3"/>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2"/>
              <a:stretch>
                <a:fillRect l="-4" r="-4"/>
              </a:stretch>
            </a:blipFill>
          </p:spPr>
          <p:txBody>
            <a:bodyPr/>
            <a:lstStyle/>
            <a:p>
              <a:endParaRPr lang="da-DK"/>
            </a:p>
          </p:txBody>
        </p:sp>
        <p:sp>
          <p:nvSpPr>
            <p:cNvPr id="4" name="Freeform 4"/>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solidFill>
              <a:srgbClr val="000000">
                <a:alpha val="0"/>
              </a:srgbClr>
            </a:solidFill>
            <a:ln w="12700">
              <a:solidFill>
                <a:srgbClr val="000000"/>
              </a:solidFill>
            </a:ln>
          </p:spPr>
          <p:txBody>
            <a:bodyPr/>
            <a:lstStyle/>
            <a:p>
              <a:endParaRPr lang="da-DK"/>
            </a:p>
          </p:txBody>
        </p:sp>
      </p:grpSp>
      <p:grpSp>
        <p:nvGrpSpPr>
          <p:cNvPr id="5" name="Group 5"/>
          <p:cNvGrpSpPr/>
          <p:nvPr/>
        </p:nvGrpSpPr>
        <p:grpSpPr>
          <a:xfrm>
            <a:off x="11002132" y="2276059"/>
            <a:ext cx="5535163" cy="828628"/>
            <a:chOff x="0" y="0"/>
            <a:chExt cx="1457821" cy="218240"/>
          </a:xfrm>
        </p:grpSpPr>
        <p:sp>
          <p:nvSpPr>
            <p:cNvPr id="6" name="Freeform 6"/>
            <p:cNvSpPr/>
            <p:nvPr/>
          </p:nvSpPr>
          <p:spPr>
            <a:xfrm>
              <a:off x="0" y="0"/>
              <a:ext cx="1457821" cy="218240"/>
            </a:xfrm>
            <a:custGeom>
              <a:avLst/>
              <a:gdLst/>
              <a:ahLst/>
              <a:cxnLst/>
              <a:rect l="l" t="t" r="r" b="b"/>
              <a:pathLst>
                <a:path w="1457821" h="218240">
                  <a:moveTo>
                    <a:pt x="0" y="0"/>
                  </a:moveTo>
                  <a:lnTo>
                    <a:pt x="1457821" y="0"/>
                  </a:lnTo>
                  <a:lnTo>
                    <a:pt x="1457821" y="218240"/>
                  </a:lnTo>
                  <a:lnTo>
                    <a:pt x="0" y="218240"/>
                  </a:lnTo>
                  <a:close/>
                </a:path>
              </a:pathLst>
            </a:custGeom>
            <a:solidFill>
              <a:srgbClr val="FFFFFF"/>
            </a:solidFill>
          </p:spPr>
          <p:txBody>
            <a:bodyPr/>
            <a:lstStyle/>
            <a:p>
              <a:endParaRPr lang="da-DK"/>
            </a:p>
          </p:txBody>
        </p:sp>
        <p:sp>
          <p:nvSpPr>
            <p:cNvPr id="7" name="TextBox 7"/>
            <p:cNvSpPr txBox="1"/>
            <p:nvPr/>
          </p:nvSpPr>
          <p:spPr>
            <a:xfrm>
              <a:off x="0" y="-38100"/>
              <a:ext cx="1457821" cy="25634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155176" y="2276059"/>
            <a:ext cx="5082199" cy="790528"/>
          </a:xfrm>
          <a:custGeom>
            <a:avLst/>
            <a:gdLst/>
            <a:ahLst/>
            <a:cxnLst/>
            <a:rect l="l" t="t" r="r" b="b"/>
            <a:pathLst>
              <a:path w="5082199" h="790528">
                <a:moveTo>
                  <a:pt x="0" y="0"/>
                </a:moveTo>
                <a:lnTo>
                  <a:pt x="5082199" y="0"/>
                </a:lnTo>
                <a:lnTo>
                  <a:pt x="5082199" y="790528"/>
                </a:lnTo>
                <a:lnTo>
                  <a:pt x="0" y="790528"/>
                </a:lnTo>
                <a:lnTo>
                  <a:pt x="0" y="0"/>
                </a:lnTo>
                <a:close/>
              </a:path>
            </a:pathLst>
          </a:custGeom>
          <a:blipFill>
            <a:blip r:embed="rId3"/>
            <a:stretch>
              <a:fillRect l="-47952" t="-56579" r="-46237" b="-865850"/>
            </a:stretch>
          </a:blipFill>
        </p:spPr>
        <p:txBody>
          <a:bodyPr/>
          <a:lstStyle/>
          <a:p>
            <a:endParaRPr lang="da-DK"/>
          </a:p>
        </p:txBody>
      </p:sp>
      <p:sp>
        <p:nvSpPr>
          <p:cNvPr id="9" name="Freeform 9"/>
          <p:cNvSpPr/>
          <p:nvPr/>
        </p:nvSpPr>
        <p:spPr>
          <a:xfrm>
            <a:off x="1075440" y="6592739"/>
            <a:ext cx="7773285" cy="3694261"/>
          </a:xfrm>
          <a:custGeom>
            <a:avLst/>
            <a:gdLst/>
            <a:ahLst/>
            <a:cxnLst/>
            <a:rect l="l" t="t" r="r" b="b"/>
            <a:pathLst>
              <a:path w="7773285" h="3694261">
                <a:moveTo>
                  <a:pt x="0" y="0"/>
                </a:moveTo>
                <a:lnTo>
                  <a:pt x="7773285" y="0"/>
                </a:lnTo>
                <a:lnTo>
                  <a:pt x="7773285" y="3694261"/>
                </a:lnTo>
                <a:lnTo>
                  <a:pt x="0" y="3694261"/>
                </a:lnTo>
                <a:lnTo>
                  <a:pt x="0" y="0"/>
                </a:lnTo>
                <a:close/>
              </a:path>
            </a:pathLst>
          </a:custGeom>
          <a:blipFill>
            <a:blip r:embed="rId4"/>
            <a:stretch>
              <a:fillRect l="-3879"/>
            </a:stretch>
          </a:blipFill>
        </p:spPr>
        <p:txBody>
          <a:bodyPr/>
          <a:lstStyle/>
          <a:p>
            <a:endParaRPr lang="da-DK"/>
          </a:p>
        </p:txBody>
      </p:sp>
      <p:sp>
        <p:nvSpPr>
          <p:cNvPr id="10" name="Freeform 10"/>
          <p:cNvSpPr/>
          <p:nvPr/>
        </p:nvSpPr>
        <p:spPr>
          <a:xfrm>
            <a:off x="11590866" y="8887796"/>
            <a:ext cx="330259" cy="330259"/>
          </a:xfrm>
          <a:custGeom>
            <a:avLst/>
            <a:gdLst/>
            <a:ahLst/>
            <a:cxnLst/>
            <a:rect l="l" t="t" r="r" b="b"/>
            <a:pathLst>
              <a:path w="330259" h="330259">
                <a:moveTo>
                  <a:pt x="0" y="0"/>
                </a:moveTo>
                <a:lnTo>
                  <a:pt x="330259" y="0"/>
                </a:lnTo>
                <a:lnTo>
                  <a:pt x="330259" y="330259"/>
                </a:lnTo>
                <a:lnTo>
                  <a:pt x="0" y="3302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11" name="Freeform 11"/>
          <p:cNvSpPr/>
          <p:nvPr/>
        </p:nvSpPr>
        <p:spPr>
          <a:xfrm>
            <a:off x="11590866" y="8514539"/>
            <a:ext cx="292417" cy="292417"/>
          </a:xfrm>
          <a:custGeom>
            <a:avLst/>
            <a:gdLst/>
            <a:ahLst/>
            <a:cxnLst/>
            <a:rect l="l" t="t" r="r" b="b"/>
            <a:pathLst>
              <a:path w="292417" h="292417">
                <a:moveTo>
                  <a:pt x="0" y="0"/>
                </a:moveTo>
                <a:lnTo>
                  <a:pt x="292417" y="0"/>
                </a:lnTo>
                <a:lnTo>
                  <a:pt x="292417" y="292417"/>
                </a:lnTo>
                <a:lnTo>
                  <a:pt x="0" y="2924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12" name="Freeform 12"/>
          <p:cNvSpPr/>
          <p:nvPr/>
        </p:nvSpPr>
        <p:spPr>
          <a:xfrm>
            <a:off x="11646433" y="9288640"/>
            <a:ext cx="219126" cy="227825"/>
          </a:xfrm>
          <a:custGeom>
            <a:avLst/>
            <a:gdLst/>
            <a:ahLst/>
            <a:cxnLst/>
            <a:rect l="l" t="t" r="r" b="b"/>
            <a:pathLst>
              <a:path w="219126" h="227825">
                <a:moveTo>
                  <a:pt x="0" y="0"/>
                </a:moveTo>
                <a:lnTo>
                  <a:pt x="219126" y="0"/>
                </a:lnTo>
                <a:lnTo>
                  <a:pt x="219126" y="227825"/>
                </a:lnTo>
                <a:lnTo>
                  <a:pt x="0" y="2278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a-DK"/>
          </a:p>
        </p:txBody>
      </p:sp>
      <p:sp>
        <p:nvSpPr>
          <p:cNvPr id="13" name="TextBox 13"/>
          <p:cNvSpPr txBox="1"/>
          <p:nvPr/>
        </p:nvSpPr>
        <p:spPr>
          <a:xfrm>
            <a:off x="1498880" y="2917701"/>
            <a:ext cx="15760420" cy="391795"/>
          </a:xfrm>
          <a:prstGeom prst="rect">
            <a:avLst/>
          </a:prstGeom>
        </p:spPr>
        <p:txBody>
          <a:bodyPr lIns="0" tIns="0" rIns="0" bIns="0" rtlCol="0" anchor="t">
            <a:spAutoFit/>
          </a:bodyPr>
          <a:lstStyle/>
          <a:p>
            <a:pPr algn="l">
              <a:lnSpc>
                <a:spcPts val="3079"/>
              </a:lnSpc>
              <a:spcBef>
                <a:spcPct val="0"/>
              </a:spcBef>
            </a:pPr>
            <a:r>
              <a:rPr lang="en-US" sz="2199">
                <a:solidFill>
                  <a:srgbClr val="CACACA"/>
                </a:solidFill>
                <a:latin typeface="Poppins"/>
                <a:ea typeface="Poppins"/>
                <a:cs typeface="Poppins"/>
                <a:sym typeface="Poppins"/>
              </a:rPr>
              <a:t>HUMAN FACTORS IN LIGHTING - HOUSE OF LORDS, ANBEFALINGER OG STANDARDER</a:t>
            </a:r>
          </a:p>
        </p:txBody>
      </p:sp>
      <p:sp>
        <p:nvSpPr>
          <p:cNvPr id="14" name="TextBox 14"/>
          <p:cNvSpPr txBox="1"/>
          <p:nvPr/>
        </p:nvSpPr>
        <p:spPr>
          <a:xfrm>
            <a:off x="11590866" y="1751415"/>
            <a:ext cx="4210819" cy="391795"/>
          </a:xfrm>
          <a:prstGeom prst="rect">
            <a:avLst/>
          </a:prstGeom>
        </p:spPr>
        <p:txBody>
          <a:bodyPr lIns="0" tIns="0" rIns="0" bIns="0" rtlCol="0" anchor="t">
            <a:spAutoFit/>
          </a:bodyPr>
          <a:lstStyle/>
          <a:p>
            <a:pPr algn="l">
              <a:lnSpc>
                <a:spcPts val="3079"/>
              </a:lnSpc>
              <a:spcBef>
                <a:spcPct val="0"/>
              </a:spcBef>
            </a:pPr>
            <a:r>
              <a:rPr lang="en-US" sz="2199">
                <a:solidFill>
                  <a:srgbClr val="CACACA"/>
                </a:solidFill>
                <a:latin typeface="Poppins"/>
                <a:ea typeface="Poppins"/>
                <a:cs typeface="Poppins"/>
                <a:sym typeface="Poppins"/>
              </a:rPr>
              <a:t>BEREGNING OG ANBEFALINGER</a:t>
            </a:r>
          </a:p>
        </p:txBody>
      </p:sp>
      <p:grpSp>
        <p:nvGrpSpPr>
          <p:cNvPr id="15" name="Group 15"/>
          <p:cNvGrpSpPr/>
          <p:nvPr/>
        </p:nvGrpSpPr>
        <p:grpSpPr>
          <a:xfrm>
            <a:off x="0" y="0"/>
            <a:ext cx="18288000" cy="3278684"/>
            <a:chOff x="0" y="0"/>
            <a:chExt cx="4816593" cy="863522"/>
          </a:xfrm>
        </p:grpSpPr>
        <p:sp>
          <p:nvSpPr>
            <p:cNvPr id="16" name="Freeform 16"/>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17" name="TextBox 17"/>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028700" y="3013510"/>
            <a:ext cx="9973432" cy="3579229"/>
            <a:chOff x="0" y="0"/>
            <a:chExt cx="2626748" cy="942678"/>
          </a:xfrm>
        </p:grpSpPr>
        <p:sp>
          <p:nvSpPr>
            <p:cNvPr id="19" name="Freeform 19"/>
            <p:cNvSpPr/>
            <p:nvPr/>
          </p:nvSpPr>
          <p:spPr>
            <a:xfrm>
              <a:off x="0" y="0"/>
              <a:ext cx="2626748" cy="942678"/>
            </a:xfrm>
            <a:custGeom>
              <a:avLst/>
              <a:gdLst/>
              <a:ahLst/>
              <a:cxnLst/>
              <a:rect l="l" t="t" r="r" b="b"/>
              <a:pathLst>
                <a:path w="2626748" h="942678">
                  <a:moveTo>
                    <a:pt x="0" y="0"/>
                  </a:moveTo>
                  <a:lnTo>
                    <a:pt x="2626748" y="0"/>
                  </a:lnTo>
                  <a:lnTo>
                    <a:pt x="2626748" y="942678"/>
                  </a:lnTo>
                  <a:lnTo>
                    <a:pt x="0" y="942678"/>
                  </a:lnTo>
                  <a:close/>
                </a:path>
              </a:pathLst>
            </a:custGeom>
            <a:solidFill>
              <a:srgbClr val="CECECE"/>
            </a:solidFill>
          </p:spPr>
          <p:txBody>
            <a:bodyPr/>
            <a:lstStyle/>
            <a:p>
              <a:endParaRPr lang="da-DK"/>
            </a:p>
          </p:txBody>
        </p:sp>
        <p:sp>
          <p:nvSpPr>
            <p:cNvPr id="20" name="TextBox 20"/>
            <p:cNvSpPr txBox="1"/>
            <p:nvPr/>
          </p:nvSpPr>
          <p:spPr>
            <a:xfrm>
              <a:off x="0" y="-28575"/>
              <a:ext cx="2626748" cy="971253"/>
            </a:xfrm>
            <a:prstGeom prst="rect">
              <a:avLst/>
            </a:prstGeom>
          </p:spPr>
          <p:txBody>
            <a:bodyPr lIns="50800" tIns="50800" rIns="50800" bIns="50800" rtlCol="0" anchor="ctr"/>
            <a:lstStyle/>
            <a:p>
              <a:pPr algn="ctr">
                <a:lnSpc>
                  <a:spcPts val="2099"/>
                </a:lnSpc>
              </a:pPr>
              <a:endParaRPr/>
            </a:p>
          </p:txBody>
        </p:sp>
      </p:grpSp>
      <p:sp>
        <p:nvSpPr>
          <p:cNvPr id="21" name="Freeform 21"/>
          <p:cNvSpPr/>
          <p:nvPr/>
        </p:nvSpPr>
        <p:spPr>
          <a:xfrm>
            <a:off x="1366139" y="3104687"/>
            <a:ext cx="2316478" cy="1303019"/>
          </a:xfrm>
          <a:custGeom>
            <a:avLst/>
            <a:gdLst/>
            <a:ahLst/>
            <a:cxnLst/>
            <a:rect l="l" t="t" r="r" b="b"/>
            <a:pathLst>
              <a:path w="2316478" h="1303019">
                <a:moveTo>
                  <a:pt x="0" y="0"/>
                </a:moveTo>
                <a:lnTo>
                  <a:pt x="2316478" y="0"/>
                </a:lnTo>
                <a:lnTo>
                  <a:pt x="2316478" y="1303019"/>
                </a:lnTo>
                <a:lnTo>
                  <a:pt x="0" y="1303019"/>
                </a:lnTo>
                <a:lnTo>
                  <a:pt x="0" y="0"/>
                </a:lnTo>
                <a:close/>
              </a:path>
            </a:pathLst>
          </a:custGeom>
          <a:blipFill>
            <a:blip r:embed="rId11"/>
            <a:stretch>
              <a:fillRect/>
            </a:stretch>
          </a:blipFill>
        </p:spPr>
        <p:txBody>
          <a:bodyPr/>
          <a:lstStyle/>
          <a:p>
            <a:endParaRPr lang="da-DK"/>
          </a:p>
        </p:txBody>
      </p:sp>
      <p:grpSp>
        <p:nvGrpSpPr>
          <p:cNvPr id="22" name="Group 22"/>
          <p:cNvGrpSpPr/>
          <p:nvPr/>
        </p:nvGrpSpPr>
        <p:grpSpPr>
          <a:xfrm rot="132627">
            <a:off x="11707370" y="2423793"/>
            <a:ext cx="5134989" cy="6140210"/>
            <a:chOff x="0" y="0"/>
            <a:chExt cx="1352425" cy="1617175"/>
          </a:xfrm>
        </p:grpSpPr>
        <p:sp>
          <p:nvSpPr>
            <p:cNvPr id="23" name="Freeform 23"/>
            <p:cNvSpPr/>
            <p:nvPr/>
          </p:nvSpPr>
          <p:spPr>
            <a:xfrm>
              <a:off x="0" y="0"/>
              <a:ext cx="1352425" cy="1617175"/>
            </a:xfrm>
            <a:custGeom>
              <a:avLst/>
              <a:gdLst/>
              <a:ahLst/>
              <a:cxnLst/>
              <a:rect l="l" t="t" r="r" b="b"/>
              <a:pathLst>
                <a:path w="1352425" h="1617175">
                  <a:moveTo>
                    <a:pt x="0" y="0"/>
                  </a:moveTo>
                  <a:lnTo>
                    <a:pt x="1352425" y="0"/>
                  </a:lnTo>
                  <a:lnTo>
                    <a:pt x="1352425" y="1617175"/>
                  </a:lnTo>
                  <a:lnTo>
                    <a:pt x="0" y="1617175"/>
                  </a:lnTo>
                  <a:close/>
                </a:path>
              </a:pathLst>
            </a:custGeom>
            <a:solidFill>
              <a:srgbClr val="B1B1B3"/>
            </a:solidFill>
          </p:spPr>
          <p:txBody>
            <a:bodyPr/>
            <a:lstStyle/>
            <a:p>
              <a:endParaRPr lang="da-DK"/>
            </a:p>
          </p:txBody>
        </p:sp>
        <p:sp>
          <p:nvSpPr>
            <p:cNvPr id="24" name="TextBox 24"/>
            <p:cNvSpPr txBox="1"/>
            <p:nvPr/>
          </p:nvSpPr>
          <p:spPr>
            <a:xfrm>
              <a:off x="0" y="-28575"/>
              <a:ext cx="1352425" cy="1645750"/>
            </a:xfrm>
            <a:prstGeom prst="rect">
              <a:avLst/>
            </a:prstGeom>
          </p:spPr>
          <p:txBody>
            <a:bodyPr lIns="50800" tIns="50800" rIns="50800" bIns="50800" rtlCol="0" anchor="ctr"/>
            <a:lstStyle/>
            <a:p>
              <a:pPr algn="ctr">
                <a:lnSpc>
                  <a:spcPts val="2099"/>
                </a:lnSpc>
              </a:pPr>
              <a:endParaRPr/>
            </a:p>
          </p:txBody>
        </p:sp>
      </p:grpSp>
      <p:sp>
        <p:nvSpPr>
          <p:cNvPr id="25" name="Freeform 25"/>
          <p:cNvSpPr/>
          <p:nvPr/>
        </p:nvSpPr>
        <p:spPr>
          <a:xfrm rot="129875">
            <a:off x="11883949" y="2594912"/>
            <a:ext cx="4854164" cy="4429078"/>
          </a:xfrm>
          <a:custGeom>
            <a:avLst/>
            <a:gdLst/>
            <a:ahLst/>
            <a:cxnLst/>
            <a:rect l="l" t="t" r="r" b="b"/>
            <a:pathLst>
              <a:path w="4854164" h="4429078">
                <a:moveTo>
                  <a:pt x="0" y="0"/>
                </a:moveTo>
                <a:lnTo>
                  <a:pt x="4854164" y="0"/>
                </a:lnTo>
                <a:lnTo>
                  <a:pt x="4854164" y="4429079"/>
                </a:lnTo>
                <a:lnTo>
                  <a:pt x="0" y="4429079"/>
                </a:lnTo>
                <a:lnTo>
                  <a:pt x="0" y="0"/>
                </a:lnTo>
                <a:close/>
              </a:path>
            </a:pathLst>
          </a:custGeom>
          <a:blipFill>
            <a:blip r:embed="rId12"/>
            <a:stretch>
              <a:fillRect l="-162955" t="-107597" r="-170756" b="-59780"/>
            </a:stretch>
          </a:blipFill>
        </p:spPr>
        <p:txBody>
          <a:bodyPr/>
          <a:lstStyle/>
          <a:p>
            <a:endParaRPr lang="da-DK"/>
          </a:p>
        </p:txBody>
      </p:sp>
      <p:sp>
        <p:nvSpPr>
          <p:cNvPr id="26" name="TextBox 26"/>
          <p:cNvSpPr txBox="1"/>
          <p:nvPr/>
        </p:nvSpPr>
        <p:spPr>
          <a:xfrm rot="114738">
            <a:off x="12050806" y="7253891"/>
            <a:ext cx="4461839" cy="1044575"/>
          </a:xfrm>
          <a:prstGeom prst="rect">
            <a:avLst/>
          </a:prstGeom>
        </p:spPr>
        <p:txBody>
          <a:bodyPr lIns="0" tIns="0" rIns="0" bIns="0" rtlCol="0" anchor="t">
            <a:spAutoFit/>
          </a:bodyPr>
          <a:lstStyle/>
          <a:p>
            <a:pPr marL="431799" lvl="1" indent="-215899" algn="l">
              <a:lnSpc>
                <a:spcPts val="2799"/>
              </a:lnSpc>
              <a:buFont typeface="Arial"/>
              <a:buChar char="•"/>
            </a:pPr>
            <a:r>
              <a:rPr lang="en-US" sz="1999" i="1">
                <a:solidFill>
                  <a:srgbClr val="010101"/>
                </a:solidFill>
                <a:latin typeface="Open Sans Italics"/>
                <a:ea typeface="Open Sans Italics"/>
                <a:cs typeface="Open Sans Italics"/>
                <a:sym typeface="Open Sans Italics"/>
              </a:rPr>
              <a:t>DAG - OVER 250 lux mEDI</a:t>
            </a:r>
          </a:p>
          <a:p>
            <a:pPr marL="431799" lvl="1" indent="-215899" algn="l">
              <a:lnSpc>
                <a:spcPts val="2799"/>
              </a:lnSpc>
              <a:buFont typeface="Arial"/>
              <a:buChar char="•"/>
            </a:pPr>
            <a:r>
              <a:rPr lang="en-US" sz="1999" i="1">
                <a:solidFill>
                  <a:srgbClr val="010101"/>
                </a:solidFill>
                <a:latin typeface="Open Sans Italics"/>
                <a:ea typeface="Open Sans Italics"/>
                <a:cs typeface="Open Sans Italics"/>
                <a:sym typeface="Open Sans Italics"/>
              </a:rPr>
              <a:t>TIDLIG AFTEN - Under 10 lux mEDI</a:t>
            </a:r>
          </a:p>
          <a:p>
            <a:pPr marL="431799" lvl="1" indent="-215899" algn="l">
              <a:lnSpc>
                <a:spcPts val="2799"/>
              </a:lnSpc>
              <a:buFont typeface="Arial"/>
              <a:buChar char="•"/>
            </a:pPr>
            <a:r>
              <a:rPr lang="en-US" sz="1999" i="1">
                <a:solidFill>
                  <a:srgbClr val="010101"/>
                </a:solidFill>
                <a:latin typeface="Open Sans Italics"/>
                <a:ea typeface="Open Sans Italics"/>
                <a:cs typeface="Open Sans Italics"/>
                <a:sym typeface="Open Sans Italics"/>
              </a:rPr>
              <a:t>NAT Under 1 lux mEDI</a:t>
            </a:r>
          </a:p>
        </p:txBody>
      </p:sp>
      <p:sp>
        <p:nvSpPr>
          <p:cNvPr id="27" name="TextBox 27"/>
          <p:cNvSpPr txBox="1"/>
          <p:nvPr/>
        </p:nvSpPr>
        <p:spPr>
          <a:xfrm>
            <a:off x="1366139" y="4341031"/>
            <a:ext cx="9118898" cy="1951990"/>
          </a:xfrm>
          <a:prstGeom prst="rect">
            <a:avLst/>
          </a:prstGeom>
        </p:spPr>
        <p:txBody>
          <a:bodyPr lIns="0" tIns="0" rIns="0" bIns="0" rtlCol="0" anchor="t">
            <a:spAutoFit/>
          </a:bodyPr>
          <a:lstStyle/>
          <a:p>
            <a:pPr algn="ctr">
              <a:lnSpc>
                <a:spcPts val="2659"/>
              </a:lnSpc>
              <a:spcBef>
                <a:spcPct val="0"/>
              </a:spcBef>
            </a:pPr>
            <a:r>
              <a:rPr lang="en-US" sz="1899">
                <a:solidFill>
                  <a:srgbClr val="3F3452"/>
                </a:solidFill>
                <a:latin typeface="Inter"/>
                <a:ea typeface="Inter"/>
                <a:cs typeface="Inter"/>
                <a:sym typeface="Inter"/>
              </a:rPr>
              <a:t>“Vi har brug for...Et skift til måling af lysforurening i de enheder, der er mere præcise for hvordan det påvirker menneskers sundhed (mel-EDI) - og brug af denne enhed som grundlag for regulering. </a:t>
            </a:r>
          </a:p>
          <a:p>
            <a:pPr algn="ctr">
              <a:lnSpc>
                <a:spcPts val="2380"/>
              </a:lnSpc>
              <a:spcBef>
                <a:spcPct val="0"/>
              </a:spcBef>
            </a:pPr>
            <a:endParaRPr lang="en-US" sz="1899">
              <a:solidFill>
                <a:srgbClr val="3F3452"/>
              </a:solidFill>
              <a:latin typeface="Inter"/>
              <a:ea typeface="Inter"/>
              <a:cs typeface="Inter"/>
              <a:sym typeface="Inter"/>
            </a:endParaRPr>
          </a:p>
          <a:p>
            <a:pPr algn="ctr">
              <a:lnSpc>
                <a:spcPts val="2659"/>
              </a:lnSpc>
              <a:spcBef>
                <a:spcPct val="0"/>
              </a:spcBef>
            </a:pPr>
            <a:r>
              <a:rPr lang="en-US" sz="1899">
                <a:solidFill>
                  <a:srgbClr val="3F3452"/>
                </a:solidFill>
                <a:latin typeface="Inter"/>
                <a:ea typeface="Inter"/>
                <a:cs typeface="Inter"/>
                <a:sym typeface="Inter"/>
              </a:rPr>
              <a:t>Og give vejledning om grænseværdier for lyseksponering i aften og nattetimerne.” ALN0012 (94). (HOUSE OF LORDS 2024).</a:t>
            </a:r>
          </a:p>
        </p:txBody>
      </p:sp>
      <p:sp>
        <p:nvSpPr>
          <p:cNvPr id="28" name="TextBox 28"/>
          <p:cNvSpPr txBox="1"/>
          <p:nvPr/>
        </p:nvSpPr>
        <p:spPr>
          <a:xfrm>
            <a:off x="4823368" y="7438347"/>
            <a:ext cx="3521800" cy="656590"/>
          </a:xfrm>
          <a:prstGeom prst="rect">
            <a:avLst/>
          </a:prstGeom>
        </p:spPr>
        <p:txBody>
          <a:bodyPr lIns="0" tIns="0" rIns="0" bIns="0" rtlCol="0" anchor="t">
            <a:spAutoFit/>
          </a:bodyPr>
          <a:lstStyle/>
          <a:p>
            <a:pPr algn="ctr">
              <a:lnSpc>
                <a:spcPts val="2659"/>
              </a:lnSpc>
              <a:spcBef>
                <a:spcPct val="0"/>
              </a:spcBef>
            </a:pPr>
            <a:r>
              <a:rPr lang="en-US" sz="1899" i="1">
                <a:solidFill>
                  <a:srgbClr val="FFFFFF"/>
                </a:solidFill>
                <a:latin typeface="Open Sans Italics"/>
                <a:ea typeface="Open Sans Italics"/>
                <a:cs typeface="Open Sans Italics"/>
                <a:sym typeface="Open Sans Italics"/>
              </a:rPr>
              <a:t>LED 2700K - MDER 0.43 -&gt; 3 lux Ev (Cornea) = 1.3 mEDI</a:t>
            </a:r>
          </a:p>
        </p:txBody>
      </p:sp>
      <p:sp>
        <p:nvSpPr>
          <p:cNvPr id="29" name="TextBox 29"/>
          <p:cNvSpPr txBox="1"/>
          <p:nvPr/>
        </p:nvSpPr>
        <p:spPr>
          <a:xfrm>
            <a:off x="2602509" y="8715516"/>
            <a:ext cx="1596866" cy="575945"/>
          </a:xfrm>
          <a:prstGeom prst="rect">
            <a:avLst/>
          </a:prstGeom>
        </p:spPr>
        <p:txBody>
          <a:bodyPr lIns="0" tIns="0" rIns="0" bIns="0" rtlCol="0" anchor="t">
            <a:spAutoFit/>
          </a:bodyPr>
          <a:lstStyle/>
          <a:p>
            <a:pPr algn="ctr">
              <a:lnSpc>
                <a:spcPts val="2380"/>
              </a:lnSpc>
            </a:pPr>
            <a:r>
              <a:rPr lang="en-US" sz="1700" i="1">
                <a:solidFill>
                  <a:srgbClr val="D8E4EA"/>
                </a:solidFill>
                <a:latin typeface="Open Sans Italics"/>
                <a:ea typeface="Open Sans Italics"/>
                <a:cs typeface="Open Sans Italics"/>
                <a:sym typeface="Open Sans Italics"/>
              </a:rPr>
              <a:t>MELANOPIC EDI</a:t>
            </a:r>
          </a:p>
          <a:p>
            <a:pPr algn="ctr">
              <a:lnSpc>
                <a:spcPts val="2380"/>
              </a:lnSpc>
              <a:spcBef>
                <a:spcPct val="0"/>
              </a:spcBef>
            </a:pPr>
            <a:r>
              <a:rPr lang="en-US" sz="1700" i="1">
                <a:solidFill>
                  <a:srgbClr val="D8E4EA"/>
                </a:solidFill>
                <a:latin typeface="Open Sans Italics"/>
                <a:ea typeface="Open Sans Italics"/>
                <a:cs typeface="Open Sans Italics"/>
                <a:sym typeface="Open Sans Italics"/>
              </a:rPr>
              <a:t>S026:2018</a:t>
            </a:r>
          </a:p>
        </p:txBody>
      </p:sp>
      <p:sp>
        <p:nvSpPr>
          <p:cNvPr id="30" name="TextBox 30"/>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31" name="TextBox 31"/>
          <p:cNvSpPr txBox="1"/>
          <p:nvPr/>
        </p:nvSpPr>
        <p:spPr>
          <a:xfrm>
            <a:off x="1028700" y="1000125"/>
            <a:ext cx="16230600" cy="1109346"/>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INTERNATIONAL FOKUS OG INTERNATIOLANE GUIDELINES FOR LYS EFTER MØRKETS FREMBRUD. </a:t>
            </a:r>
          </a:p>
        </p:txBody>
      </p:sp>
      <p:sp>
        <p:nvSpPr>
          <p:cNvPr id="32" name="TextBox 32"/>
          <p:cNvSpPr txBox="1"/>
          <p:nvPr/>
        </p:nvSpPr>
        <p:spPr>
          <a:xfrm rot="138705">
            <a:off x="11539442" y="8773574"/>
            <a:ext cx="5168762" cy="860425"/>
          </a:xfrm>
          <a:prstGeom prst="rect">
            <a:avLst/>
          </a:prstGeom>
        </p:spPr>
        <p:txBody>
          <a:bodyPr lIns="0" tIns="0" rIns="0" bIns="0" rtlCol="0" anchor="t">
            <a:spAutoFit/>
          </a:bodyPr>
          <a:lstStyle/>
          <a:p>
            <a:pPr algn="ctr">
              <a:lnSpc>
                <a:spcPts val="3499"/>
              </a:lnSpc>
            </a:pPr>
            <a:r>
              <a:rPr lang="en-US" sz="2499">
                <a:solidFill>
                  <a:srgbClr val="0056A8"/>
                </a:solidFill>
                <a:latin typeface="Inter"/>
                <a:ea typeface="Inter"/>
                <a:cs typeface="Inter"/>
                <a:sym typeface="Inter"/>
              </a:rPr>
              <a:t>ANBEFALINGER</a:t>
            </a:r>
          </a:p>
          <a:p>
            <a:pPr algn="ctr">
              <a:lnSpc>
                <a:spcPts val="3499"/>
              </a:lnSpc>
              <a:spcBef>
                <a:spcPct val="0"/>
              </a:spcBef>
            </a:pPr>
            <a:r>
              <a:rPr lang="en-US" sz="2499">
                <a:solidFill>
                  <a:srgbClr val="0056A8"/>
                </a:solidFill>
                <a:latin typeface="Inter"/>
                <a:ea typeface="Inter"/>
                <a:cs typeface="Inter"/>
                <a:sym typeface="Inter"/>
              </a:rPr>
              <a:t> (BROWN, TM. ET. AL. 2022).</a:t>
            </a:r>
          </a:p>
        </p:txBody>
      </p:sp>
      <p:sp>
        <p:nvSpPr>
          <p:cNvPr id="33" name="TextBox 33"/>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15.</a:t>
            </a:r>
          </a:p>
        </p:txBody>
      </p:sp>
      <p:sp>
        <p:nvSpPr>
          <p:cNvPr id="34" name="Freeform 34"/>
          <p:cNvSpPr/>
          <p:nvPr/>
        </p:nvSpPr>
        <p:spPr>
          <a:xfrm>
            <a:off x="8913903" y="9516465"/>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13"/>
            <a:stretch>
              <a:fillRect/>
            </a:stretch>
          </a:blipFill>
        </p:spPr>
        <p:txBody>
          <a:bodyPr/>
          <a:lstStyle/>
          <a:p>
            <a:endParaRPr lang="da-DK"/>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2525"/>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278684"/>
            <a:chOff x="0" y="0"/>
            <a:chExt cx="4816593" cy="863522"/>
          </a:xfrm>
        </p:grpSpPr>
        <p:sp>
          <p:nvSpPr>
            <p:cNvPr id="3" name="Freeform 3"/>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4" name="TextBox 4"/>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0" y="3278684"/>
            <a:ext cx="9144000" cy="7008316"/>
          </a:xfrm>
          <a:custGeom>
            <a:avLst/>
            <a:gdLst/>
            <a:ahLst/>
            <a:cxnLst/>
            <a:rect l="l" t="t" r="r" b="b"/>
            <a:pathLst>
              <a:path w="9144000" h="7008316">
                <a:moveTo>
                  <a:pt x="0" y="0"/>
                </a:moveTo>
                <a:lnTo>
                  <a:pt x="9144000" y="0"/>
                </a:lnTo>
                <a:lnTo>
                  <a:pt x="9144000" y="7008316"/>
                </a:lnTo>
                <a:lnTo>
                  <a:pt x="0" y="7008316"/>
                </a:lnTo>
                <a:lnTo>
                  <a:pt x="0" y="0"/>
                </a:lnTo>
                <a:close/>
              </a:path>
            </a:pathLst>
          </a:custGeom>
          <a:blipFill>
            <a:blip r:embed="rId2"/>
            <a:stretch>
              <a:fillRect r="-14822"/>
            </a:stretch>
          </a:blipFill>
        </p:spPr>
        <p:txBody>
          <a:bodyPr/>
          <a:lstStyle/>
          <a:p>
            <a:endParaRPr lang="da-DK"/>
          </a:p>
        </p:txBody>
      </p:sp>
      <p:grpSp>
        <p:nvGrpSpPr>
          <p:cNvPr id="6" name="Group 6"/>
          <p:cNvGrpSpPr>
            <a:grpSpLocks noChangeAspect="1"/>
          </p:cNvGrpSpPr>
          <p:nvPr/>
        </p:nvGrpSpPr>
        <p:grpSpPr>
          <a:xfrm>
            <a:off x="13420740" y="3829572"/>
            <a:ext cx="3714735" cy="5246370"/>
            <a:chOff x="0" y="0"/>
            <a:chExt cx="3267456" cy="4614672"/>
          </a:xfrm>
        </p:grpSpPr>
        <p:sp>
          <p:nvSpPr>
            <p:cNvPr id="7" name="Freeform 7"/>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3"/>
              <a:stretch>
                <a:fillRect l="-4" r="-4"/>
              </a:stretch>
            </a:blipFill>
          </p:spPr>
          <p:txBody>
            <a:bodyPr/>
            <a:lstStyle/>
            <a:p>
              <a:endParaRPr lang="da-DK"/>
            </a:p>
          </p:txBody>
        </p:sp>
        <p:sp>
          <p:nvSpPr>
            <p:cNvPr id="8" name="Freeform 8"/>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4"/>
              <a:stretch>
                <a:fillRect l="-51630" r="-51630"/>
              </a:stretch>
            </a:blipFill>
          </p:spPr>
          <p:txBody>
            <a:bodyPr/>
            <a:lstStyle/>
            <a:p>
              <a:endParaRPr lang="da-DK"/>
            </a:p>
          </p:txBody>
        </p:sp>
      </p:grpSp>
      <p:grpSp>
        <p:nvGrpSpPr>
          <p:cNvPr id="9" name="Group 9"/>
          <p:cNvGrpSpPr>
            <a:grpSpLocks noChangeAspect="1"/>
          </p:cNvGrpSpPr>
          <p:nvPr/>
        </p:nvGrpSpPr>
        <p:grpSpPr>
          <a:xfrm>
            <a:off x="10115419" y="4463784"/>
            <a:ext cx="3714735" cy="5246370"/>
            <a:chOff x="0" y="0"/>
            <a:chExt cx="3267456" cy="4614672"/>
          </a:xfrm>
        </p:grpSpPr>
        <p:sp>
          <p:nvSpPr>
            <p:cNvPr id="10" name="Freeform 10"/>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3"/>
              <a:stretch>
                <a:fillRect l="-4" r="-4"/>
              </a:stretch>
            </a:blipFill>
          </p:spPr>
          <p:txBody>
            <a:bodyPr/>
            <a:lstStyle/>
            <a:p>
              <a:endParaRPr lang="da-DK"/>
            </a:p>
          </p:txBody>
        </p:sp>
        <p:sp>
          <p:nvSpPr>
            <p:cNvPr id="11" name="Freeform 11"/>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5"/>
              <a:stretch>
                <a:fillRect l="-51630" r="-51630"/>
              </a:stretch>
            </a:blipFill>
          </p:spPr>
          <p:txBody>
            <a:bodyPr/>
            <a:lstStyle/>
            <a:p>
              <a:endParaRPr lang="da-DK"/>
            </a:p>
          </p:txBody>
        </p:sp>
      </p:grpSp>
      <p:sp>
        <p:nvSpPr>
          <p:cNvPr id="12" name="Freeform 12"/>
          <p:cNvSpPr/>
          <p:nvPr/>
        </p:nvSpPr>
        <p:spPr>
          <a:xfrm>
            <a:off x="12086522" y="4956325"/>
            <a:ext cx="2668436" cy="2668436"/>
          </a:xfrm>
          <a:custGeom>
            <a:avLst/>
            <a:gdLst/>
            <a:ahLst/>
            <a:cxnLst/>
            <a:rect l="l" t="t" r="r" b="b"/>
            <a:pathLst>
              <a:path w="2668436" h="2668436">
                <a:moveTo>
                  <a:pt x="0" y="0"/>
                </a:moveTo>
                <a:lnTo>
                  <a:pt x="2668436" y="0"/>
                </a:lnTo>
                <a:lnTo>
                  <a:pt x="2668436" y="2668436"/>
                </a:lnTo>
                <a:lnTo>
                  <a:pt x="0" y="26684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13" name="Freeform 13"/>
          <p:cNvSpPr/>
          <p:nvPr/>
        </p:nvSpPr>
        <p:spPr>
          <a:xfrm>
            <a:off x="15349694" y="4114406"/>
            <a:ext cx="2668436" cy="2668436"/>
          </a:xfrm>
          <a:custGeom>
            <a:avLst/>
            <a:gdLst/>
            <a:ahLst/>
            <a:cxnLst/>
            <a:rect l="l" t="t" r="r" b="b"/>
            <a:pathLst>
              <a:path w="2668436" h="2668436">
                <a:moveTo>
                  <a:pt x="0" y="0"/>
                </a:moveTo>
                <a:lnTo>
                  <a:pt x="2668436" y="0"/>
                </a:lnTo>
                <a:lnTo>
                  <a:pt x="2668436" y="2668436"/>
                </a:lnTo>
                <a:lnTo>
                  <a:pt x="0" y="26684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14" name="Freeform 14"/>
          <p:cNvSpPr/>
          <p:nvPr/>
        </p:nvSpPr>
        <p:spPr>
          <a:xfrm>
            <a:off x="15938156" y="6143896"/>
            <a:ext cx="859343" cy="859343"/>
          </a:xfrm>
          <a:custGeom>
            <a:avLst/>
            <a:gdLst/>
            <a:ahLst/>
            <a:cxnLst/>
            <a:rect l="l" t="t" r="r" b="b"/>
            <a:pathLst>
              <a:path w="859343" h="859343">
                <a:moveTo>
                  <a:pt x="0" y="0"/>
                </a:moveTo>
                <a:lnTo>
                  <a:pt x="859344" y="0"/>
                </a:lnTo>
                <a:lnTo>
                  <a:pt x="859344" y="859343"/>
                </a:lnTo>
                <a:lnTo>
                  <a:pt x="0" y="8593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a-DK"/>
          </a:p>
        </p:txBody>
      </p:sp>
      <p:sp>
        <p:nvSpPr>
          <p:cNvPr id="15" name="Freeform 15"/>
          <p:cNvSpPr/>
          <p:nvPr/>
        </p:nvSpPr>
        <p:spPr>
          <a:xfrm>
            <a:off x="15854426" y="6060166"/>
            <a:ext cx="1026803" cy="1026803"/>
          </a:xfrm>
          <a:custGeom>
            <a:avLst/>
            <a:gdLst/>
            <a:ahLst/>
            <a:cxnLst/>
            <a:rect l="l" t="t" r="r" b="b"/>
            <a:pathLst>
              <a:path w="1026803" h="1026803">
                <a:moveTo>
                  <a:pt x="0" y="0"/>
                </a:moveTo>
                <a:lnTo>
                  <a:pt x="1026804" y="0"/>
                </a:lnTo>
                <a:lnTo>
                  <a:pt x="1026804" y="1026803"/>
                </a:lnTo>
                <a:lnTo>
                  <a:pt x="0" y="10268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a-DK"/>
          </a:p>
        </p:txBody>
      </p:sp>
      <p:sp>
        <p:nvSpPr>
          <p:cNvPr id="16" name="Freeform 16"/>
          <p:cNvSpPr/>
          <p:nvPr/>
        </p:nvSpPr>
        <p:spPr>
          <a:xfrm>
            <a:off x="12134147" y="6782842"/>
            <a:ext cx="1026803" cy="1046424"/>
          </a:xfrm>
          <a:custGeom>
            <a:avLst/>
            <a:gdLst/>
            <a:ahLst/>
            <a:cxnLst/>
            <a:rect l="l" t="t" r="r" b="b"/>
            <a:pathLst>
              <a:path w="1026803" h="1046424">
                <a:moveTo>
                  <a:pt x="0" y="0"/>
                </a:moveTo>
                <a:lnTo>
                  <a:pt x="1026803" y="0"/>
                </a:lnTo>
                <a:lnTo>
                  <a:pt x="1026803" y="1046424"/>
                </a:lnTo>
                <a:lnTo>
                  <a:pt x="0" y="1046424"/>
                </a:lnTo>
                <a:lnTo>
                  <a:pt x="0" y="0"/>
                </a:lnTo>
                <a:close/>
              </a:path>
            </a:pathLst>
          </a:custGeom>
          <a:blipFill>
            <a:blip r:embed="rId12"/>
            <a:stretch>
              <a:fillRect/>
            </a:stretch>
          </a:blipFill>
        </p:spPr>
        <p:txBody>
          <a:bodyPr/>
          <a:lstStyle/>
          <a:p>
            <a:endParaRPr lang="da-DK"/>
          </a:p>
        </p:txBody>
      </p:sp>
      <p:sp>
        <p:nvSpPr>
          <p:cNvPr id="17" name="TextBox 17"/>
          <p:cNvSpPr txBox="1"/>
          <p:nvPr/>
        </p:nvSpPr>
        <p:spPr>
          <a:xfrm>
            <a:off x="1028700" y="1713320"/>
            <a:ext cx="16777542" cy="1323340"/>
          </a:xfrm>
          <a:prstGeom prst="rect">
            <a:avLst/>
          </a:prstGeom>
        </p:spPr>
        <p:txBody>
          <a:bodyPr lIns="0" tIns="0" rIns="0" bIns="0" rtlCol="0" anchor="t">
            <a:spAutoFit/>
          </a:bodyPr>
          <a:lstStyle/>
          <a:p>
            <a:pPr marL="410209" lvl="1" indent="-205105" algn="l">
              <a:lnSpc>
                <a:spcPts val="2659"/>
              </a:lnSpc>
              <a:buFont typeface="Arial"/>
              <a:buChar char="•"/>
            </a:pPr>
            <a:r>
              <a:rPr lang="en-US" sz="1899" i="1">
                <a:solidFill>
                  <a:srgbClr val="7F7F7F"/>
                </a:solidFill>
                <a:latin typeface="Open Sans Italics"/>
                <a:ea typeface="Open Sans Italics"/>
                <a:cs typeface="Open Sans Italics"/>
                <a:sym typeface="Open Sans Italics"/>
              </a:rPr>
              <a:t>“Anbefalinger for lysintensitet, synes ikke at være velbegrundede i robust empiri (Fotious &amp; Gibbons 2018)”</a:t>
            </a:r>
          </a:p>
          <a:p>
            <a:pPr marL="410209" lvl="1" indent="-205105" algn="l">
              <a:lnSpc>
                <a:spcPts val="2659"/>
              </a:lnSpc>
              <a:buFont typeface="Arial"/>
              <a:buChar char="•"/>
            </a:pPr>
            <a:r>
              <a:rPr lang="en-US" sz="1899" i="1">
                <a:solidFill>
                  <a:srgbClr val="7F7F7F"/>
                </a:solidFill>
                <a:latin typeface="Open Sans Italics"/>
                <a:ea typeface="Open Sans Italics"/>
                <a:cs typeface="Open Sans Italics"/>
                <a:sym typeface="Open Sans Italics"/>
              </a:rPr>
              <a:t>“Studiet fandt fandt kun få beviser for ‘skadelige’ virkninger af sluk, halv-natbelysning, dæmpning eller ændringer af ‘hvidt lys’/LED'er sammenholdt med vejtrafikkollisioner eller kriminalitet i England og Wales. (Perkins et al. 2015)”.</a:t>
            </a:r>
          </a:p>
          <a:p>
            <a:pPr marL="410209" lvl="1" indent="-205105" algn="l">
              <a:lnSpc>
                <a:spcPts val="2659"/>
              </a:lnSpc>
              <a:buFont typeface="Arial"/>
              <a:buChar char="•"/>
            </a:pPr>
            <a:r>
              <a:rPr lang="en-US" sz="1899">
                <a:solidFill>
                  <a:srgbClr val="7F7F7F"/>
                </a:solidFill>
                <a:latin typeface="Open Sans"/>
                <a:ea typeface="Open Sans"/>
                <a:cs typeface="Open Sans"/>
                <a:sym typeface="Open Sans"/>
              </a:rPr>
              <a:t>I stedet for at føle sig sikker, kan høje kontraster og blænding gøre det svært at se hvad der findes i mørket!</a:t>
            </a:r>
          </a:p>
        </p:txBody>
      </p:sp>
      <p:sp>
        <p:nvSpPr>
          <p:cNvPr id="18" name="Freeform 18"/>
          <p:cNvSpPr/>
          <p:nvPr/>
        </p:nvSpPr>
        <p:spPr>
          <a:xfrm>
            <a:off x="15171071" y="259140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13"/>
            <a:stretch>
              <a:fillRect/>
            </a:stretch>
          </a:blipFill>
        </p:spPr>
        <p:txBody>
          <a:bodyPr/>
          <a:lstStyle/>
          <a:p>
            <a:endParaRPr lang="da-DK"/>
          </a:p>
        </p:txBody>
      </p:sp>
      <p:grpSp>
        <p:nvGrpSpPr>
          <p:cNvPr id="19" name="Group 19"/>
          <p:cNvGrpSpPr/>
          <p:nvPr/>
        </p:nvGrpSpPr>
        <p:grpSpPr>
          <a:xfrm>
            <a:off x="0" y="8802257"/>
            <a:ext cx="9144000" cy="1465693"/>
            <a:chOff x="0" y="0"/>
            <a:chExt cx="2408296" cy="386026"/>
          </a:xfrm>
        </p:grpSpPr>
        <p:sp>
          <p:nvSpPr>
            <p:cNvPr id="20" name="Freeform 20"/>
            <p:cNvSpPr/>
            <p:nvPr/>
          </p:nvSpPr>
          <p:spPr>
            <a:xfrm>
              <a:off x="0" y="0"/>
              <a:ext cx="2408296" cy="386026"/>
            </a:xfrm>
            <a:custGeom>
              <a:avLst/>
              <a:gdLst/>
              <a:ahLst/>
              <a:cxnLst/>
              <a:rect l="l" t="t" r="r" b="b"/>
              <a:pathLst>
                <a:path w="2408296" h="386026">
                  <a:moveTo>
                    <a:pt x="0" y="0"/>
                  </a:moveTo>
                  <a:lnTo>
                    <a:pt x="2408296" y="0"/>
                  </a:lnTo>
                  <a:lnTo>
                    <a:pt x="2408296" y="386026"/>
                  </a:lnTo>
                  <a:lnTo>
                    <a:pt x="0" y="386026"/>
                  </a:lnTo>
                  <a:close/>
                </a:path>
              </a:pathLst>
            </a:custGeom>
            <a:solidFill>
              <a:srgbClr val="A5A5A5">
                <a:alpha val="71765"/>
              </a:srgbClr>
            </a:solidFill>
          </p:spPr>
          <p:txBody>
            <a:bodyPr/>
            <a:lstStyle/>
            <a:p>
              <a:endParaRPr lang="da-DK"/>
            </a:p>
          </p:txBody>
        </p:sp>
        <p:sp>
          <p:nvSpPr>
            <p:cNvPr id="21" name="TextBox 21"/>
            <p:cNvSpPr txBox="1"/>
            <p:nvPr/>
          </p:nvSpPr>
          <p:spPr>
            <a:xfrm>
              <a:off x="0" y="-28575"/>
              <a:ext cx="2408296" cy="414601"/>
            </a:xfrm>
            <a:prstGeom prst="rect">
              <a:avLst/>
            </a:prstGeom>
          </p:spPr>
          <p:txBody>
            <a:bodyPr lIns="50800" tIns="50800" rIns="50800" bIns="50800" rtlCol="0" anchor="ctr"/>
            <a:lstStyle/>
            <a:p>
              <a:pPr algn="ctr">
                <a:lnSpc>
                  <a:spcPts val="2099"/>
                </a:lnSpc>
              </a:pPr>
              <a:endParaRPr/>
            </a:p>
          </p:txBody>
        </p:sp>
      </p:grpSp>
      <p:sp>
        <p:nvSpPr>
          <p:cNvPr id="22" name="TextBox 22"/>
          <p:cNvSpPr txBox="1"/>
          <p:nvPr/>
        </p:nvSpPr>
        <p:spPr>
          <a:xfrm>
            <a:off x="196943" y="8952865"/>
            <a:ext cx="8776946" cy="1334135"/>
          </a:xfrm>
          <a:prstGeom prst="rect">
            <a:avLst/>
          </a:prstGeom>
        </p:spPr>
        <p:txBody>
          <a:bodyPr lIns="0" tIns="0" rIns="0" bIns="0" rtlCol="0" anchor="t">
            <a:spAutoFit/>
          </a:bodyPr>
          <a:lstStyle/>
          <a:p>
            <a:pPr algn="l">
              <a:lnSpc>
                <a:spcPts val="1540"/>
              </a:lnSpc>
              <a:spcBef>
                <a:spcPct val="0"/>
              </a:spcBef>
            </a:pPr>
            <a:r>
              <a:rPr lang="en-US" sz="1100">
                <a:solidFill>
                  <a:srgbClr val="000000"/>
                </a:solidFill>
                <a:latin typeface="Inter"/>
                <a:ea typeface="Inter"/>
                <a:cs typeface="Inter"/>
                <a:sym typeface="Inter"/>
              </a:rPr>
              <a:t>Perkins C, Steinbach R, Tompson L, Green J, Johnson S, Grundy C, Wilkinson P, Edwards P. What is the effect of reduced street lighting on crime and road traffic injuries at night? A mixed-methods study. Southampton (UK): NIHR Journals Library; 2015 Sep. PMID: 26401542.</a:t>
            </a:r>
          </a:p>
          <a:p>
            <a:pPr algn="l">
              <a:lnSpc>
                <a:spcPts val="1540"/>
              </a:lnSpc>
              <a:spcBef>
                <a:spcPct val="0"/>
              </a:spcBef>
            </a:pPr>
            <a:r>
              <a:rPr lang="en-US" sz="1100">
                <a:solidFill>
                  <a:srgbClr val="000000"/>
                </a:solidFill>
                <a:latin typeface="Inter"/>
                <a:ea typeface="Inter"/>
                <a:cs typeface="Inter"/>
                <a:sym typeface="Inter"/>
              </a:rPr>
              <a:t>Fotios S, Gibbons R. Road lighting research for drivers and pedestrians: The basis of luminance and illuminance recommendations. Lighting Research &amp; Technology. 2018;50(1):154-186. doi:10.1177/1477153517739055</a:t>
            </a:r>
          </a:p>
          <a:p>
            <a:pPr algn="l">
              <a:lnSpc>
                <a:spcPts val="1540"/>
              </a:lnSpc>
              <a:spcBef>
                <a:spcPct val="0"/>
              </a:spcBef>
            </a:pPr>
            <a:r>
              <a:rPr lang="en-US" sz="1100">
                <a:solidFill>
                  <a:srgbClr val="000000"/>
                </a:solidFill>
                <a:latin typeface="Inter"/>
                <a:ea typeface="Inter"/>
                <a:cs typeface="Inter"/>
                <a:sym typeface="Inter"/>
              </a:rPr>
              <a:t>www.darksky.ord 2024</a:t>
            </a:r>
          </a:p>
          <a:p>
            <a:pPr algn="l">
              <a:lnSpc>
                <a:spcPts val="1540"/>
              </a:lnSpc>
              <a:spcBef>
                <a:spcPct val="0"/>
              </a:spcBef>
            </a:pPr>
            <a:endParaRPr lang="en-US" sz="1100">
              <a:solidFill>
                <a:srgbClr val="000000"/>
              </a:solidFill>
              <a:latin typeface="Inter"/>
              <a:ea typeface="Inter"/>
              <a:cs typeface="Inter"/>
              <a:sym typeface="Inter"/>
            </a:endParaRPr>
          </a:p>
        </p:txBody>
      </p:sp>
      <p:sp>
        <p:nvSpPr>
          <p:cNvPr id="23" name="TextBox 23"/>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16.</a:t>
            </a:r>
          </a:p>
        </p:txBody>
      </p:sp>
      <p:sp>
        <p:nvSpPr>
          <p:cNvPr id="24" name="TextBox 24"/>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25" name="TextBox 25"/>
          <p:cNvSpPr txBox="1"/>
          <p:nvPr/>
        </p:nvSpPr>
        <p:spPr>
          <a:xfrm>
            <a:off x="1028700" y="1000125"/>
            <a:ext cx="16230600"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MERE LYS SKABER IKKE NØDVENDIGVIS TRYGHED OG SIKKERHED!</a:t>
            </a:r>
          </a:p>
        </p:txBody>
      </p:sp>
      <p:sp>
        <p:nvSpPr>
          <p:cNvPr id="26" name="TextBox 26"/>
          <p:cNvSpPr txBox="1"/>
          <p:nvPr/>
        </p:nvSpPr>
        <p:spPr>
          <a:xfrm>
            <a:off x="10883341" y="8764157"/>
            <a:ext cx="2178891" cy="585470"/>
          </a:xfrm>
          <a:prstGeom prst="rect">
            <a:avLst/>
          </a:prstGeom>
        </p:spPr>
        <p:txBody>
          <a:bodyPr lIns="0" tIns="0" rIns="0" bIns="0" rtlCol="0" anchor="t">
            <a:spAutoFit/>
          </a:bodyPr>
          <a:lstStyle/>
          <a:p>
            <a:pPr algn="ctr">
              <a:lnSpc>
                <a:spcPts val="2380"/>
              </a:lnSpc>
              <a:spcBef>
                <a:spcPct val="0"/>
              </a:spcBef>
            </a:pPr>
            <a:r>
              <a:rPr lang="en-US" sz="1700">
                <a:solidFill>
                  <a:srgbClr val="0056A8"/>
                </a:solidFill>
                <a:latin typeface="Inter"/>
                <a:ea typeface="Inter"/>
                <a:cs typeface="Inter"/>
                <a:sym typeface="Inter"/>
              </a:rPr>
              <a:t>HØJE KONTRASTER OG BLÆNDING</a:t>
            </a:r>
          </a:p>
        </p:txBody>
      </p:sp>
      <p:sp>
        <p:nvSpPr>
          <p:cNvPr id="27" name="TextBox 27"/>
          <p:cNvSpPr txBox="1"/>
          <p:nvPr/>
        </p:nvSpPr>
        <p:spPr>
          <a:xfrm>
            <a:off x="13954639" y="8052805"/>
            <a:ext cx="2926590" cy="880745"/>
          </a:xfrm>
          <a:prstGeom prst="rect">
            <a:avLst/>
          </a:prstGeom>
        </p:spPr>
        <p:txBody>
          <a:bodyPr lIns="0" tIns="0" rIns="0" bIns="0" rtlCol="0" anchor="t">
            <a:spAutoFit/>
          </a:bodyPr>
          <a:lstStyle/>
          <a:p>
            <a:pPr algn="ctr">
              <a:lnSpc>
                <a:spcPts val="2380"/>
              </a:lnSpc>
              <a:spcBef>
                <a:spcPct val="0"/>
              </a:spcBef>
            </a:pPr>
            <a:r>
              <a:rPr lang="en-US" sz="1700">
                <a:solidFill>
                  <a:srgbClr val="0056A8"/>
                </a:solidFill>
                <a:latin typeface="Inter"/>
                <a:ea typeface="Inter"/>
                <a:cs typeface="Inter"/>
                <a:sym typeface="Inter"/>
              </a:rPr>
              <a:t>BEDRE AFSKÆRMNING OG BALANCEREDE KONTRASTER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2525"/>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278684"/>
            <a:chOff x="0" y="0"/>
            <a:chExt cx="4816593" cy="863522"/>
          </a:xfrm>
        </p:grpSpPr>
        <p:sp>
          <p:nvSpPr>
            <p:cNvPr id="3" name="Freeform 3"/>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4" name="TextBox 4"/>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17.</a:t>
            </a:r>
          </a:p>
        </p:txBody>
      </p:sp>
      <p:sp>
        <p:nvSpPr>
          <p:cNvPr id="6" name="TextBox 6"/>
          <p:cNvSpPr txBox="1"/>
          <p:nvPr/>
        </p:nvSpPr>
        <p:spPr>
          <a:xfrm>
            <a:off x="1038225"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7" name="TextBox 7"/>
          <p:cNvSpPr txBox="1"/>
          <p:nvPr/>
        </p:nvSpPr>
        <p:spPr>
          <a:xfrm>
            <a:off x="1028700" y="1000125"/>
            <a:ext cx="16230600" cy="54737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KONKLUSION</a:t>
            </a:r>
          </a:p>
        </p:txBody>
      </p:sp>
      <p:sp>
        <p:nvSpPr>
          <p:cNvPr id="8" name="TextBox 8"/>
          <p:cNvSpPr txBox="1"/>
          <p:nvPr/>
        </p:nvSpPr>
        <p:spPr>
          <a:xfrm>
            <a:off x="1009650" y="3596005"/>
            <a:ext cx="16402050" cy="6490970"/>
          </a:xfrm>
          <a:prstGeom prst="rect">
            <a:avLst/>
          </a:prstGeom>
        </p:spPr>
        <p:txBody>
          <a:bodyPr lIns="0" tIns="0" rIns="0" bIns="0" rtlCol="0" anchor="t">
            <a:spAutoFit/>
          </a:bodyPr>
          <a:lstStyle/>
          <a:p>
            <a:pPr marL="367031" lvl="1" indent="-183515" algn="l">
              <a:lnSpc>
                <a:spcPts val="2380"/>
              </a:lnSpc>
              <a:buFont typeface="Arial"/>
              <a:buChar char="•"/>
            </a:pPr>
            <a:r>
              <a:rPr lang="en-US" sz="1700">
                <a:solidFill>
                  <a:srgbClr val="FFFFFF"/>
                </a:solidFill>
                <a:latin typeface="Inter"/>
                <a:ea typeface="Inter"/>
                <a:cs typeface="Inter"/>
                <a:sym typeface="Inter"/>
              </a:rPr>
              <a:t>For at styrke beskyttelsen af ​​migrerende arter bør der etableres en styrket indsats på miljøzoner og deres kortlægning - ligesom ses med beskyttede miljøer som Natura 2000-områder mv.</a:t>
            </a:r>
          </a:p>
          <a:p>
            <a:pPr algn="l">
              <a:lnSpc>
                <a:spcPts val="2380"/>
              </a:lnSpc>
            </a:pPr>
            <a:endParaRPr lang="en-US" sz="1700">
              <a:solidFill>
                <a:srgbClr val="FFFFFF"/>
              </a:solidFill>
              <a:latin typeface="Inter"/>
              <a:ea typeface="Inter"/>
              <a:cs typeface="Inter"/>
              <a:sym typeface="Inter"/>
            </a:endParaRPr>
          </a:p>
          <a:p>
            <a:pPr marL="367031" lvl="1" indent="-183515" algn="l">
              <a:lnSpc>
                <a:spcPts val="2380"/>
              </a:lnSpc>
              <a:buFont typeface="Arial"/>
              <a:buChar char="•"/>
            </a:pPr>
            <a:r>
              <a:rPr lang="en-US" sz="1700">
                <a:solidFill>
                  <a:srgbClr val="FFFFFF"/>
                </a:solidFill>
                <a:latin typeface="Inter"/>
                <a:ea typeface="Inter"/>
                <a:cs typeface="Inter"/>
                <a:sym typeface="Inter"/>
              </a:rPr>
              <a:t>Lysforurening er også en af de forureningskilder som er ‘rimelig nemt’ at komme af med.</a:t>
            </a:r>
          </a:p>
          <a:p>
            <a:pPr algn="l">
              <a:lnSpc>
                <a:spcPts val="2380"/>
              </a:lnSpc>
            </a:pPr>
            <a:endParaRPr lang="en-US" sz="1700">
              <a:solidFill>
                <a:srgbClr val="FFFFFF"/>
              </a:solidFill>
              <a:latin typeface="Inter"/>
              <a:ea typeface="Inter"/>
              <a:cs typeface="Inter"/>
              <a:sym typeface="Inter"/>
            </a:endParaRPr>
          </a:p>
          <a:p>
            <a:pPr algn="l">
              <a:lnSpc>
                <a:spcPts val="2380"/>
              </a:lnSpc>
            </a:pPr>
            <a:endParaRPr lang="en-US" sz="1700">
              <a:solidFill>
                <a:srgbClr val="FFFFFF"/>
              </a:solidFill>
              <a:latin typeface="Inter"/>
              <a:ea typeface="Inter"/>
              <a:cs typeface="Inter"/>
              <a:sym typeface="Inter"/>
            </a:endParaRPr>
          </a:p>
          <a:p>
            <a:pPr marL="367031" lvl="1" indent="-183515" algn="l">
              <a:lnSpc>
                <a:spcPts val="2380"/>
              </a:lnSpc>
              <a:buFont typeface="Arial"/>
              <a:buChar char="•"/>
            </a:pPr>
            <a:r>
              <a:rPr lang="en-US" sz="1700">
                <a:solidFill>
                  <a:srgbClr val="FFFFFF"/>
                </a:solidFill>
                <a:latin typeface="Inter"/>
                <a:ea typeface="Inter"/>
                <a:cs typeface="Inter"/>
                <a:sym typeface="Inter"/>
              </a:rPr>
              <a:t>For at minimere udendørsbelysningens/ ALAN påvirkninger af biodiversitet:</a:t>
            </a:r>
          </a:p>
          <a:p>
            <a:pPr algn="l">
              <a:lnSpc>
                <a:spcPts val="2380"/>
              </a:lnSpc>
            </a:pPr>
            <a:endParaRPr lang="en-US" sz="1700">
              <a:solidFill>
                <a:srgbClr val="FFFFFF"/>
              </a:solidFill>
              <a:latin typeface="Inter"/>
              <a:ea typeface="Inter"/>
              <a:cs typeface="Inter"/>
              <a:sym typeface="Inter"/>
            </a:endParaRPr>
          </a:p>
          <a:p>
            <a:pPr marL="734061" lvl="2" indent="-244687" algn="l">
              <a:lnSpc>
                <a:spcPts val="2380"/>
              </a:lnSpc>
              <a:buFont typeface="Arial"/>
              <a:buChar char="⚬"/>
            </a:pPr>
            <a:r>
              <a:rPr lang="en-US" sz="1700">
                <a:solidFill>
                  <a:srgbClr val="FFFFFF"/>
                </a:solidFill>
                <a:latin typeface="Inter"/>
                <a:ea typeface="Inter"/>
                <a:cs typeface="Inter"/>
                <a:sym typeface="Inter"/>
              </a:rPr>
              <a:t>Skab udbud med fokus på biodiversitet og Lysspektrum,</a:t>
            </a:r>
          </a:p>
          <a:p>
            <a:pPr algn="l">
              <a:lnSpc>
                <a:spcPts val="2380"/>
              </a:lnSpc>
            </a:pPr>
            <a:endParaRPr lang="en-US" sz="1700">
              <a:solidFill>
                <a:srgbClr val="FFFFFF"/>
              </a:solidFill>
              <a:latin typeface="Inter"/>
              <a:ea typeface="Inter"/>
              <a:cs typeface="Inter"/>
              <a:sym typeface="Inter"/>
            </a:endParaRPr>
          </a:p>
          <a:p>
            <a:pPr marL="734061" lvl="2" indent="-244687" algn="l">
              <a:lnSpc>
                <a:spcPts val="2380"/>
              </a:lnSpc>
              <a:buFont typeface="Arial"/>
              <a:buChar char="⚬"/>
            </a:pPr>
            <a:r>
              <a:rPr lang="en-US" sz="1700">
                <a:solidFill>
                  <a:srgbClr val="FFFFFF"/>
                </a:solidFill>
                <a:latin typeface="Inter"/>
                <a:ea typeface="Inter"/>
                <a:cs typeface="Inter"/>
                <a:sym typeface="Inter"/>
              </a:rPr>
              <a:t>Minimer og begrænse belysning af beskyttede miljøzoner,</a:t>
            </a:r>
          </a:p>
          <a:p>
            <a:pPr algn="l">
              <a:lnSpc>
                <a:spcPts val="2380"/>
              </a:lnSpc>
            </a:pPr>
            <a:endParaRPr lang="en-US" sz="1700">
              <a:solidFill>
                <a:srgbClr val="FFFFFF"/>
              </a:solidFill>
              <a:latin typeface="Inter"/>
              <a:ea typeface="Inter"/>
              <a:cs typeface="Inter"/>
              <a:sym typeface="Inter"/>
            </a:endParaRPr>
          </a:p>
          <a:p>
            <a:pPr marL="734061" lvl="2" indent="-244687" algn="l">
              <a:lnSpc>
                <a:spcPts val="2380"/>
              </a:lnSpc>
              <a:buFont typeface="Arial"/>
              <a:buChar char="⚬"/>
            </a:pPr>
            <a:r>
              <a:rPr lang="en-US" sz="1700">
                <a:solidFill>
                  <a:srgbClr val="FFFFFF"/>
                </a:solidFill>
                <a:latin typeface="Inter"/>
                <a:ea typeface="Inter"/>
                <a:cs typeface="Inter"/>
                <a:sym typeface="Inter"/>
              </a:rPr>
              <a:t>Juster tiden henover døgnet hvor belysning benyttes eller justeres (Døgn/ årshjul),</a:t>
            </a:r>
          </a:p>
          <a:p>
            <a:pPr algn="l">
              <a:lnSpc>
                <a:spcPts val="2380"/>
              </a:lnSpc>
            </a:pPr>
            <a:endParaRPr lang="en-US" sz="1700">
              <a:solidFill>
                <a:srgbClr val="FFFFFF"/>
              </a:solidFill>
              <a:latin typeface="Inter"/>
              <a:ea typeface="Inter"/>
              <a:cs typeface="Inter"/>
              <a:sym typeface="Inter"/>
            </a:endParaRPr>
          </a:p>
          <a:p>
            <a:pPr marL="734061" lvl="2" indent="-244687" algn="l">
              <a:lnSpc>
                <a:spcPts val="2380"/>
              </a:lnSpc>
              <a:buFont typeface="Arial"/>
              <a:buChar char="⚬"/>
            </a:pPr>
            <a:r>
              <a:rPr lang="en-US" sz="1700">
                <a:solidFill>
                  <a:srgbClr val="FFFFFF"/>
                </a:solidFill>
                <a:latin typeface="Inter"/>
                <a:ea typeface="Inter"/>
                <a:cs typeface="Inter"/>
                <a:sym typeface="Inter"/>
              </a:rPr>
              <a:t>Fokuser på at nedbringe Flicker</a:t>
            </a:r>
          </a:p>
          <a:p>
            <a:pPr algn="l">
              <a:lnSpc>
                <a:spcPts val="2380"/>
              </a:lnSpc>
            </a:pPr>
            <a:endParaRPr lang="en-US" sz="1700">
              <a:solidFill>
                <a:srgbClr val="FFFFFF"/>
              </a:solidFill>
              <a:latin typeface="Inter"/>
              <a:ea typeface="Inter"/>
              <a:cs typeface="Inter"/>
              <a:sym typeface="Inter"/>
            </a:endParaRPr>
          </a:p>
          <a:p>
            <a:pPr marL="734061" lvl="2" indent="-244687" algn="l">
              <a:lnSpc>
                <a:spcPts val="2380"/>
              </a:lnSpc>
              <a:buFont typeface="Arial"/>
              <a:buChar char="⚬"/>
            </a:pPr>
            <a:r>
              <a:rPr lang="en-US" sz="1700">
                <a:solidFill>
                  <a:srgbClr val="FFFFFF"/>
                </a:solidFill>
                <a:latin typeface="Inter"/>
                <a:ea typeface="Inter"/>
                <a:cs typeface="Inter"/>
                <a:sym typeface="Inter"/>
              </a:rPr>
              <a:t>Stil krav til Lysspektrum SPD og primært det kortbøægede lys under &lt;500nm) eg. G-index. og justeringer i lysbølgelængdefordelingen.</a:t>
            </a:r>
          </a:p>
          <a:p>
            <a:pPr algn="l">
              <a:lnSpc>
                <a:spcPts val="2380"/>
              </a:lnSpc>
            </a:pPr>
            <a:endParaRPr lang="en-US" sz="1700">
              <a:solidFill>
                <a:srgbClr val="FFFFFF"/>
              </a:solidFill>
              <a:latin typeface="Inter"/>
              <a:ea typeface="Inter"/>
              <a:cs typeface="Inter"/>
              <a:sym typeface="Inter"/>
            </a:endParaRPr>
          </a:p>
          <a:p>
            <a:pPr marL="734061" lvl="2" indent="-244687" algn="l">
              <a:lnSpc>
                <a:spcPts val="2380"/>
              </a:lnSpc>
              <a:buFont typeface="Arial"/>
              <a:buChar char="⚬"/>
            </a:pPr>
            <a:r>
              <a:rPr lang="en-US" sz="1700">
                <a:solidFill>
                  <a:srgbClr val="FFFFFF"/>
                </a:solidFill>
                <a:latin typeface="Inter"/>
                <a:ea typeface="Inter"/>
                <a:cs typeface="Inter"/>
                <a:sym typeface="Inter"/>
              </a:rPr>
              <a:t>Fokuser på korrekt afskærmning af lyskilder (for at reducere Himmelglød).</a:t>
            </a:r>
          </a:p>
          <a:p>
            <a:pPr algn="l">
              <a:lnSpc>
                <a:spcPts val="2380"/>
              </a:lnSpc>
            </a:pPr>
            <a:endParaRPr lang="en-US" sz="1700">
              <a:solidFill>
                <a:srgbClr val="FFFFFF"/>
              </a:solidFill>
              <a:latin typeface="Inter"/>
              <a:ea typeface="Inter"/>
              <a:cs typeface="Inter"/>
              <a:sym typeface="Inter"/>
            </a:endParaRPr>
          </a:p>
          <a:p>
            <a:pPr marL="734061" lvl="2" indent="-244687" algn="l">
              <a:lnSpc>
                <a:spcPts val="2380"/>
              </a:lnSpc>
              <a:buFont typeface="Arial"/>
              <a:buChar char="⚬"/>
            </a:pPr>
            <a:r>
              <a:rPr lang="en-US" sz="1700">
                <a:solidFill>
                  <a:srgbClr val="FFFFFF"/>
                </a:solidFill>
                <a:latin typeface="Inter"/>
                <a:ea typeface="Inter"/>
                <a:cs typeface="Inter"/>
                <a:sym typeface="Inter"/>
              </a:rPr>
              <a:t>Mere viden kan findes på Vejdirektoratets hjemmeside - https://www.vejdirektoratet.dk/</a:t>
            </a:r>
          </a:p>
          <a:p>
            <a:pPr algn="l">
              <a:lnSpc>
                <a:spcPts val="2380"/>
              </a:lnSpc>
            </a:pPr>
            <a:endParaRPr lang="en-US" sz="1700">
              <a:solidFill>
                <a:srgbClr val="FFFFFF"/>
              </a:solidFill>
              <a:latin typeface="Inter"/>
              <a:ea typeface="Inter"/>
              <a:cs typeface="Inter"/>
              <a:sym typeface="Inter"/>
            </a:endParaRPr>
          </a:p>
        </p:txBody>
      </p:sp>
      <p:sp>
        <p:nvSpPr>
          <p:cNvPr id="9" name="Freeform 9"/>
          <p:cNvSpPr/>
          <p:nvPr/>
        </p:nvSpPr>
        <p:spPr>
          <a:xfrm>
            <a:off x="15171071" y="257235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2"/>
            <a:stretch>
              <a:fillRect/>
            </a:stretch>
          </a:blipFill>
        </p:spPr>
        <p:txBody>
          <a:bodyPr/>
          <a:lstStyle/>
          <a:p>
            <a:endParaRPr lang="da-DK"/>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6622" y="3514136"/>
            <a:ext cx="2088229" cy="522057"/>
          </a:xfrm>
          <a:custGeom>
            <a:avLst/>
            <a:gdLst/>
            <a:ahLst/>
            <a:cxnLst/>
            <a:rect l="l" t="t" r="r" b="b"/>
            <a:pathLst>
              <a:path w="2088229" h="522057">
                <a:moveTo>
                  <a:pt x="0" y="0"/>
                </a:moveTo>
                <a:lnTo>
                  <a:pt x="2088228" y="0"/>
                </a:lnTo>
                <a:lnTo>
                  <a:pt x="2088228" y="522057"/>
                </a:lnTo>
                <a:lnTo>
                  <a:pt x="0" y="522057"/>
                </a:lnTo>
                <a:lnTo>
                  <a:pt x="0" y="0"/>
                </a:lnTo>
                <a:close/>
              </a:path>
            </a:pathLst>
          </a:custGeom>
          <a:blipFill>
            <a:blip r:embed="rId2"/>
            <a:stretch>
              <a:fillRect/>
            </a:stretch>
          </a:blipFill>
        </p:spPr>
        <p:txBody>
          <a:bodyPr/>
          <a:lstStyle/>
          <a:p>
            <a:endParaRPr lang="da-DK"/>
          </a:p>
        </p:txBody>
      </p:sp>
      <p:sp>
        <p:nvSpPr>
          <p:cNvPr id="3" name="Freeform 3"/>
          <p:cNvSpPr/>
          <p:nvPr/>
        </p:nvSpPr>
        <p:spPr>
          <a:xfrm>
            <a:off x="152400" y="4302893"/>
            <a:ext cx="18287121" cy="9785845"/>
          </a:xfrm>
          <a:custGeom>
            <a:avLst/>
            <a:gdLst/>
            <a:ahLst/>
            <a:cxnLst/>
            <a:rect l="l" t="t" r="r" b="b"/>
            <a:pathLst>
              <a:path w="18287121" h="9785845">
                <a:moveTo>
                  <a:pt x="0" y="0"/>
                </a:moveTo>
                <a:lnTo>
                  <a:pt x="18287121" y="0"/>
                </a:lnTo>
                <a:lnTo>
                  <a:pt x="18287121" y="9785845"/>
                </a:lnTo>
                <a:lnTo>
                  <a:pt x="0" y="9785845"/>
                </a:lnTo>
                <a:lnTo>
                  <a:pt x="0" y="0"/>
                </a:lnTo>
                <a:close/>
              </a:path>
            </a:pathLst>
          </a:custGeom>
          <a:blipFill>
            <a:blip r:embed="rId3"/>
            <a:stretch>
              <a:fillRect t="-141720" b="-38589"/>
            </a:stretch>
          </a:blipFill>
        </p:spPr>
        <p:txBody>
          <a:bodyPr/>
          <a:lstStyle/>
          <a:p>
            <a:endParaRPr lang="da-DK"/>
          </a:p>
        </p:txBody>
      </p:sp>
      <p:sp>
        <p:nvSpPr>
          <p:cNvPr id="4" name="Freeform 4"/>
          <p:cNvSpPr/>
          <p:nvPr/>
        </p:nvSpPr>
        <p:spPr>
          <a:xfrm>
            <a:off x="0" y="4293368"/>
            <a:ext cx="18287121" cy="9785845"/>
          </a:xfrm>
          <a:custGeom>
            <a:avLst/>
            <a:gdLst/>
            <a:ahLst/>
            <a:cxnLst/>
            <a:rect l="l" t="t" r="r" b="b"/>
            <a:pathLst>
              <a:path w="18287121" h="9785845">
                <a:moveTo>
                  <a:pt x="0" y="0"/>
                </a:moveTo>
                <a:lnTo>
                  <a:pt x="18287121" y="0"/>
                </a:lnTo>
                <a:lnTo>
                  <a:pt x="18287121" y="9785845"/>
                </a:lnTo>
                <a:lnTo>
                  <a:pt x="0" y="9785845"/>
                </a:lnTo>
                <a:lnTo>
                  <a:pt x="0" y="0"/>
                </a:lnTo>
                <a:close/>
              </a:path>
            </a:pathLst>
          </a:custGeom>
          <a:blipFill>
            <a:blip r:embed="rId3"/>
            <a:stretch>
              <a:fillRect t="-141720" b="-38589"/>
            </a:stretch>
          </a:blipFill>
        </p:spPr>
        <p:txBody>
          <a:bodyPr/>
          <a:lstStyle/>
          <a:p>
            <a:endParaRPr lang="da-DK"/>
          </a:p>
        </p:txBody>
      </p:sp>
      <p:sp>
        <p:nvSpPr>
          <p:cNvPr id="5" name="AutoShape 5"/>
          <p:cNvSpPr/>
          <p:nvPr/>
        </p:nvSpPr>
        <p:spPr>
          <a:xfrm flipV="1">
            <a:off x="366622" y="3235530"/>
            <a:ext cx="17554757" cy="7144"/>
          </a:xfrm>
          <a:prstGeom prst="line">
            <a:avLst/>
          </a:prstGeom>
          <a:ln w="28575" cap="flat">
            <a:solidFill>
              <a:srgbClr val="0561B9"/>
            </a:solidFill>
            <a:prstDash val="solid"/>
            <a:headEnd type="none" w="sm" len="sm"/>
            <a:tailEnd type="none" w="sm" len="sm"/>
          </a:ln>
        </p:spPr>
        <p:txBody>
          <a:bodyPr/>
          <a:lstStyle/>
          <a:p>
            <a:endParaRPr lang="da-DK"/>
          </a:p>
        </p:txBody>
      </p:sp>
      <p:grpSp>
        <p:nvGrpSpPr>
          <p:cNvPr id="6" name="Group 6"/>
          <p:cNvGrpSpPr/>
          <p:nvPr/>
        </p:nvGrpSpPr>
        <p:grpSpPr>
          <a:xfrm>
            <a:off x="4302211" y="3278684"/>
            <a:ext cx="3086100" cy="1014684"/>
            <a:chOff x="0" y="0"/>
            <a:chExt cx="812800" cy="267242"/>
          </a:xfrm>
        </p:grpSpPr>
        <p:sp>
          <p:nvSpPr>
            <p:cNvPr id="7" name="Freeform 7"/>
            <p:cNvSpPr/>
            <p:nvPr/>
          </p:nvSpPr>
          <p:spPr>
            <a:xfrm>
              <a:off x="0" y="0"/>
              <a:ext cx="812800" cy="267242"/>
            </a:xfrm>
            <a:custGeom>
              <a:avLst/>
              <a:gdLst/>
              <a:ahLst/>
              <a:cxnLst/>
              <a:rect l="l" t="t" r="r" b="b"/>
              <a:pathLst>
                <a:path w="812800" h="267242">
                  <a:moveTo>
                    <a:pt x="0" y="0"/>
                  </a:moveTo>
                  <a:lnTo>
                    <a:pt x="812800" y="0"/>
                  </a:lnTo>
                  <a:lnTo>
                    <a:pt x="812800" y="267242"/>
                  </a:lnTo>
                  <a:lnTo>
                    <a:pt x="0" y="267242"/>
                  </a:lnTo>
                  <a:close/>
                </a:path>
              </a:pathLst>
            </a:custGeom>
            <a:solidFill>
              <a:srgbClr val="FFFFFF"/>
            </a:solidFill>
          </p:spPr>
          <p:txBody>
            <a:bodyPr/>
            <a:lstStyle/>
            <a:p>
              <a:endParaRPr lang="da-DK"/>
            </a:p>
          </p:txBody>
        </p:sp>
        <p:sp>
          <p:nvSpPr>
            <p:cNvPr id="8" name="TextBox 8"/>
            <p:cNvSpPr txBox="1"/>
            <p:nvPr/>
          </p:nvSpPr>
          <p:spPr>
            <a:xfrm>
              <a:off x="0" y="-38100"/>
              <a:ext cx="812800" cy="30534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5909" y="4293368"/>
            <a:ext cx="18255303" cy="5993632"/>
            <a:chOff x="0" y="0"/>
            <a:chExt cx="4807981" cy="1578570"/>
          </a:xfrm>
        </p:grpSpPr>
        <p:sp>
          <p:nvSpPr>
            <p:cNvPr id="10" name="Freeform 10"/>
            <p:cNvSpPr/>
            <p:nvPr/>
          </p:nvSpPr>
          <p:spPr>
            <a:xfrm>
              <a:off x="0" y="0"/>
              <a:ext cx="4807981" cy="1578570"/>
            </a:xfrm>
            <a:custGeom>
              <a:avLst/>
              <a:gdLst/>
              <a:ahLst/>
              <a:cxnLst/>
              <a:rect l="l" t="t" r="r" b="b"/>
              <a:pathLst>
                <a:path w="4807981" h="1578570">
                  <a:moveTo>
                    <a:pt x="0" y="0"/>
                  </a:moveTo>
                  <a:lnTo>
                    <a:pt x="4807981" y="0"/>
                  </a:lnTo>
                  <a:lnTo>
                    <a:pt x="4807981" y="1578570"/>
                  </a:lnTo>
                  <a:lnTo>
                    <a:pt x="0" y="1578570"/>
                  </a:lnTo>
                  <a:close/>
                </a:path>
              </a:pathLst>
            </a:custGeom>
            <a:solidFill>
              <a:srgbClr val="000000">
                <a:alpha val="40000"/>
              </a:srgbClr>
            </a:solidFill>
          </p:spPr>
          <p:txBody>
            <a:bodyPr/>
            <a:lstStyle/>
            <a:p>
              <a:endParaRPr lang="da-DK"/>
            </a:p>
          </p:txBody>
        </p:sp>
        <p:sp>
          <p:nvSpPr>
            <p:cNvPr id="11" name="TextBox 11"/>
            <p:cNvSpPr txBox="1"/>
            <p:nvPr/>
          </p:nvSpPr>
          <p:spPr>
            <a:xfrm>
              <a:off x="0" y="-38100"/>
              <a:ext cx="4807981" cy="161667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410736" y="8493709"/>
            <a:ext cx="626409" cy="536434"/>
          </a:xfrm>
          <a:custGeom>
            <a:avLst/>
            <a:gdLst/>
            <a:ahLst/>
            <a:cxnLst/>
            <a:rect l="l" t="t" r="r" b="b"/>
            <a:pathLst>
              <a:path w="626409" h="536434">
                <a:moveTo>
                  <a:pt x="0" y="0"/>
                </a:moveTo>
                <a:lnTo>
                  <a:pt x="626409" y="0"/>
                </a:lnTo>
                <a:lnTo>
                  <a:pt x="626409" y="536434"/>
                </a:lnTo>
                <a:lnTo>
                  <a:pt x="0" y="536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3" name="TextBox 13"/>
          <p:cNvSpPr txBox="1"/>
          <p:nvPr/>
        </p:nvSpPr>
        <p:spPr>
          <a:xfrm>
            <a:off x="414247" y="1593101"/>
            <a:ext cx="14630926" cy="589916"/>
          </a:xfrm>
          <a:prstGeom prst="rect">
            <a:avLst/>
          </a:prstGeom>
        </p:spPr>
        <p:txBody>
          <a:bodyPr lIns="0" tIns="0" rIns="0" bIns="0" rtlCol="0" anchor="t">
            <a:spAutoFit/>
          </a:bodyPr>
          <a:lstStyle/>
          <a:p>
            <a:pPr algn="l">
              <a:lnSpc>
                <a:spcPts val="4759"/>
              </a:lnSpc>
              <a:spcBef>
                <a:spcPct val="0"/>
              </a:spcBef>
            </a:pPr>
            <a:r>
              <a:rPr lang="en-US" sz="3399">
                <a:solidFill>
                  <a:srgbClr val="005EB8"/>
                </a:solidFill>
                <a:latin typeface="Inter"/>
                <a:ea typeface="Inter"/>
                <a:cs typeface="Inter"/>
                <a:sym typeface="Inter"/>
              </a:rPr>
              <a:t>MED TAK!</a:t>
            </a:r>
          </a:p>
        </p:txBody>
      </p:sp>
      <p:sp>
        <p:nvSpPr>
          <p:cNvPr id="14" name="AutoShape 14"/>
          <p:cNvSpPr/>
          <p:nvPr/>
        </p:nvSpPr>
        <p:spPr>
          <a:xfrm flipV="1">
            <a:off x="1028700" y="9254728"/>
            <a:ext cx="16230594" cy="3572"/>
          </a:xfrm>
          <a:prstGeom prst="line">
            <a:avLst/>
          </a:prstGeom>
          <a:ln w="28575" cap="flat">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15" name="AutoShape 15"/>
          <p:cNvSpPr/>
          <p:nvPr/>
        </p:nvSpPr>
        <p:spPr>
          <a:xfrm flipV="1">
            <a:off x="1028263" y="8248195"/>
            <a:ext cx="16230594" cy="3572"/>
          </a:xfrm>
          <a:prstGeom prst="line">
            <a:avLst/>
          </a:prstGeom>
          <a:ln w="28575" cap="flat">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16" name="AutoShape 16"/>
          <p:cNvSpPr/>
          <p:nvPr/>
        </p:nvSpPr>
        <p:spPr>
          <a:xfrm>
            <a:off x="17258857" y="8248195"/>
            <a:ext cx="443" cy="1010105"/>
          </a:xfrm>
          <a:prstGeom prst="line">
            <a:avLst/>
          </a:prstGeom>
          <a:ln w="28575" cap="flat">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17" name="AutoShape 17"/>
          <p:cNvSpPr/>
          <p:nvPr/>
        </p:nvSpPr>
        <p:spPr>
          <a:xfrm>
            <a:off x="1042987" y="8244617"/>
            <a:ext cx="443" cy="1010105"/>
          </a:xfrm>
          <a:prstGeom prst="line">
            <a:avLst/>
          </a:prstGeom>
          <a:ln w="28575" cap="flat">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18" name="AutoShape 18"/>
          <p:cNvSpPr/>
          <p:nvPr/>
        </p:nvSpPr>
        <p:spPr>
          <a:xfrm>
            <a:off x="9173757" y="8235086"/>
            <a:ext cx="443" cy="1010105"/>
          </a:xfrm>
          <a:prstGeom prst="line">
            <a:avLst/>
          </a:prstGeom>
          <a:ln w="28575" cap="flat">
            <a:gradFill>
              <a:gsLst>
                <a:gs pos="0">
                  <a:srgbClr val="FFFFFF">
                    <a:alpha val="100000"/>
                  </a:srgbClr>
                </a:gs>
                <a:gs pos="100000">
                  <a:srgbClr val="A6A6A6">
                    <a:alpha val="100000"/>
                  </a:srgbClr>
                </a:gs>
              </a:gsLst>
              <a:lin ang="0"/>
            </a:gradFill>
            <a:prstDash val="solid"/>
            <a:headEnd type="none" w="sm" len="sm"/>
            <a:tailEnd type="none" w="sm" len="sm"/>
          </a:ln>
        </p:spPr>
        <p:txBody>
          <a:bodyPr/>
          <a:lstStyle/>
          <a:p>
            <a:endParaRPr lang="da-DK"/>
          </a:p>
        </p:txBody>
      </p:sp>
      <p:sp>
        <p:nvSpPr>
          <p:cNvPr id="19" name="TextBox 19"/>
          <p:cNvSpPr txBox="1"/>
          <p:nvPr/>
        </p:nvSpPr>
        <p:spPr>
          <a:xfrm>
            <a:off x="10739206" y="8360818"/>
            <a:ext cx="6519651" cy="737235"/>
          </a:xfrm>
          <a:prstGeom prst="rect">
            <a:avLst/>
          </a:prstGeom>
        </p:spPr>
        <p:txBody>
          <a:bodyPr lIns="0" tIns="0" rIns="0" bIns="0" rtlCol="0" anchor="t">
            <a:spAutoFit/>
          </a:bodyPr>
          <a:lstStyle/>
          <a:p>
            <a:pPr algn="l">
              <a:lnSpc>
                <a:spcPts val="2940"/>
              </a:lnSpc>
            </a:pPr>
            <a:r>
              <a:rPr lang="en-US" sz="2100">
                <a:solidFill>
                  <a:srgbClr val="ECECEB"/>
                </a:solidFill>
                <a:latin typeface="Inter"/>
                <a:ea typeface="Inter"/>
                <a:cs typeface="Inter"/>
                <a:sym typeface="Inter"/>
              </a:rPr>
              <a:t>JOACHIM STORMLY HANSEN</a:t>
            </a:r>
          </a:p>
          <a:p>
            <a:pPr algn="l">
              <a:lnSpc>
                <a:spcPts val="2940"/>
              </a:lnSpc>
              <a:spcBef>
                <a:spcPct val="0"/>
              </a:spcBef>
            </a:pPr>
            <a:r>
              <a:rPr lang="en-US" sz="2100">
                <a:solidFill>
                  <a:srgbClr val="ECECEB"/>
                </a:solidFill>
                <a:latin typeface="Inter"/>
                <a:ea typeface="Inter"/>
                <a:cs typeface="Inter"/>
                <a:sym typeface="Inter"/>
              </a:rPr>
              <a:t>JSH@OCUTUNE.COM</a:t>
            </a:r>
          </a:p>
        </p:txBody>
      </p:sp>
      <p:sp>
        <p:nvSpPr>
          <p:cNvPr id="20" name="TextBox 20"/>
          <p:cNvSpPr txBox="1"/>
          <p:nvPr/>
        </p:nvSpPr>
        <p:spPr>
          <a:xfrm>
            <a:off x="2654548" y="8369496"/>
            <a:ext cx="6519651" cy="737235"/>
          </a:xfrm>
          <a:prstGeom prst="rect">
            <a:avLst/>
          </a:prstGeom>
        </p:spPr>
        <p:txBody>
          <a:bodyPr lIns="0" tIns="0" rIns="0" bIns="0" rtlCol="0" anchor="t">
            <a:spAutoFit/>
          </a:bodyPr>
          <a:lstStyle/>
          <a:p>
            <a:pPr algn="l">
              <a:lnSpc>
                <a:spcPts val="2940"/>
              </a:lnSpc>
            </a:pPr>
            <a:r>
              <a:rPr lang="en-US" sz="2100">
                <a:solidFill>
                  <a:srgbClr val="ECECEB"/>
                </a:solidFill>
                <a:latin typeface="Inter"/>
                <a:ea typeface="Inter"/>
                <a:cs typeface="Inter"/>
                <a:sym typeface="Inter"/>
              </a:rPr>
              <a:t>ANDREAS MØLLENBORG</a:t>
            </a:r>
          </a:p>
          <a:p>
            <a:pPr algn="l">
              <a:lnSpc>
                <a:spcPts val="2940"/>
              </a:lnSpc>
              <a:spcBef>
                <a:spcPct val="0"/>
              </a:spcBef>
            </a:pPr>
            <a:r>
              <a:rPr lang="en-US" sz="2100">
                <a:solidFill>
                  <a:srgbClr val="ECECEB"/>
                </a:solidFill>
                <a:latin typeface="Inter"/>
                <a:ea typeface="Inter"/>
                <a:cs typeface="Inter"/>
                <a:sym typeface="Inter"/>
              </a:rPr>
              <a:t>ANMO2@VD.DK</a:t>
            </a:r>
          </a:p>
        </p:txBody>
      </p:sp>
      <p:sp>
        <p:nvSpPr>
          <p:cNvPr id="21" name="TextBox 21"/>
          <p:cNvSpPr txBox="1"/>
          <p:nvPr/>
        </p:nvSpPr>
        <p:spPr>
          <a:xfrm>
            <a:off x="17411700" y="5775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18.</a:t>
            </a:r>
          </a:p>
        </p:txBody>
      </p:sp>
      <p:sp>
        <p:nvSpPr>
          <p:cNvPr id="22" name="Freeform 22"/>
          <p:cNvSpPr/>
          <p:nvPr/>
        </p:nvSpPr>
        <p:spPr>
          <a:xfrm>
            <a:off x="9650642" y="8493709"/>
            <a:ext cx="626409" cy="536434"/>
          </a:xfrm>
          <a:custGeom>
            <a:avLst/>
            <a:gdLst/>
            <a:ahLst/>
            <a:cxnLst/>
            <a:rect l="l" t="t" r="r" b="b"/>
            <a:pathLst>
              <a:path w="626409" h="536434">
                <a:moveTo>
                  <a:pt x="0" y="0"/>
                </a:moveTo>
                <a:lnTo>
                  <a:pt x="626409" y="0"/>
                </a:lnTo>
                <a:lnTo>
                  <a:pt x="626409" y="536434"/>
                </a:lnTo>
                <a:lnTo>
                  <a:pt x="0" y="536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2046D2D7-05F9-007D-E723-B588238BB011}"/>
              </a:ext>
            </a:extLst>
          </p:cNvPr>
          <p:cNvSpPr>
            <a:spLocks noGrp="1"/>
          </p:cNvSpPr>
          <p:nvPr>
            <p:ph type="sldNum" sz="quarter" idx="14"/>
          </p:nvPr>
        </p:nvSpPr>
        <p:spPr/>
        <p:txBody>
          <a:bodyPr/>
          <a:lstStyle/>
          <a:p>
            <a:fld id="{6ACBDE86-91AD-4605-99AD-6345013A9E73}" type="slidenum">
              <a:rPr lang="da-DK" smtClean="0"/>
              <a:pPr/>
              <a:t>3</a:t>
            </a:fld>
            <a:endParaRPr lang="da-DK" dirty="0"/>
          </a:p>
        </p:txBody>
      </p:sp>
      <p:grpSp>
        <p:nvGrpSpPr>
          <p:cNvPr id="4" name="Gruppe 3">
            <a:extLst>
              <a:ext uri="{FF2B5EF4-FFF2-40B4-BE49-F238E27FC236}">
                <a16:creationId xmlns:a16="http://schemas.microsoft.com/office/drawing/2014/main" id="{9F4E2C7E-C4CC-CE34-9445-775E45FCBA90}"/>
              </a:ext>
            </a:extLst>
          </p:cNvPr>
          <p:cNvGrpSpPr/>
          <p:nvPr/>
        </p:nvGrpSpPr>
        <p:grpSpPr>
          <a:xfrm>
            <a:off x="492919" y="2835249"/>
            <a:ext cx="17302163" cy="5987319"/>
            <a:chOff x="131589" y="930031"/>
            <a:chExt cx="11902246" cy="4118707"/>
          </a:xfrm>
        </p:grpSpPr>
        <p:pic>
          <p:nvPicPr>
            <p:cNvPr id="8" name="Billede 7">
              <a:extLst>
                <a:ext uri="{FF2B5EF4-FFF2-40B4-BE49-F238E27FC236}">
                  <a16:creationId xmlns:a16="http://schemas.microsoft.com/office/drawing/2014/main" id="{E230774C-7BEA-845C-5C0B-BD23C29291EC}"/>
                </a:ext>
              </a:extLst>
            </p:cNvPr>
            <p:cNvPicPr>
              <a:picLocks noChangeAspect="1"/>
            </p:cNvPicPr>
            <p:nvPr/>
          </p:nvPicPr>
          <p:blipFill rotWithShape="1">
            <a:blip r:embed="rId2"/>
            <a:srcRect l="8934" t="34661" r="60943" b="28278"/>
            <a:stretch/>
          </p:blipFill>
          <p:spPr>
            <a:xfrm>
              <a:off x="131589" y="930031"/>
              <a:ext cx="11902246" cy="4118707"/>
            </a:xfrm>
            <a:prstGeom prst="rect">
              <a:avLst/>
            </a:prstGeom>
          </p:spPr>
        </p:pic>
        <p:pic>
          <p:nvPicPr>
            <p:cNvPr id="7" name="Billede 6">
              <a:extLst>
                <a:ext uri="{FF2B5EF4-FFF2-40B4-BE49-F238E27FC236}">
                  <a16:creationId xmlns:a16="http://schemas.microsoft.com/office/drawing/2014/main" id="{26BF1C85-C2D0-D8AE-2294-1D71886CBC58}"/>
                </a:ext>
              </a:extLst>
            </p:cNvPr>
            <p:cNvPicPr>
              <a:picLocks noChangeAspect="1"/>
            </p:cNvPicPr>
            <p:nvPr/>
          </p:nvPicPr>
          <p:blipFill rotWithShape="1">
            <a:blip r:embed="rId2"/>
            <a:srcRect l="30171" t="77375" r="60943" b="16411"/>
            <a:stretch/>
          </p:blipFill>
          <p:spPr>
            <a:xfrm>
              <a:off x="4392248" y="1604758"/>
              <a:ext cx="3511158" cy="690574"/>
            </a:xfrm>
            <a:prstGeom prst="rect">
              <a:avLst/>
            </a:prstGeom>
          </p:spPr>
        </p:pic>
      </p:grpSp>
      <p:sp>
        <p:nvSpPr>
          <p:cNvPr id="9" name="Titel 2">
            <a:extLst>
              <a:ext uri="{FF2B5EF4-FFF2-40B4-BE49-F238E27FC236}">
                <a16:creationId xmlns:a16="http://schemas.microsoft.com/office/drawing/2014/main" id="{8DF47906-DC28-695F-DBC3-ADAF49893299}"/>
              </a:ext>
            </a:extLst>
          </p:cNvPr>
          <p:cNvSpPr>
            <a:spLocks noGrp="1"/>
          </p:cNvSpPr>
          <p:nvPr>
            <p:ph type="title"/>
          </p:nvPr>
        </p:nvSpPr>
        <p:spPr>
          <a:xfrm>
            <a:off x="505637" y="1224265"/>
            <a:ext cx="17288489" cy="1452587"/>
          </a:xfrm>
        </p:spPr>
        <p:txBody>
          <a:bodyPr/>
          <a:lstStyle/>
          <a:p>
            <a:r>
              <a:rPr lang="da-DK" sz="5400" dirty="0">
                <a:latin typeface="Arial" panose="020B0604020202020204" pitchFamily="34" charset="0"/>
                <a:ea typeface="Calibri" panose="020F0502020204030204" pitchFamily="34" charset="0"/>
                <a:cs typeface="Times New Roman" panose="02020603050405020304" pitchFamily="18" charset="0"/>
              </a:rPr>
              <a:t>18 vejregelgrupper</a:t>
            </a:r>
            <a:endParaRPr lang="da-DK" dirty="0"/>
          </a:p>
        </p:txBody>
      </p:sp>
    </p:spTree>
    <p:extLst>
      <p:ext uri="{BB962C8B-B14F-4D97-AF65-F5344CB8AC3E}">
        <p14:creationId xmlns:p14="http://schemas.microsoft.com/office/powerpoint/2010/main" val="168929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FC0BA3F7-48B1-09AB-1D77-AE9192593B2A}"/>
              </a:ext>
            </a:extLst>
          </p:cNvPr>
          <p:cNvSpPr>
            <a:spLocks noGrp="1"/>
          </p:cNvSpPr>
          <p:nvPr>
            <p:ph type="subTitle" idx="1"/>
          </p:nvPr>
        </p:nvSpPr>
        <p:spPr/>
        <p:txBody>
          <a:bodyPr>
            <a:normAutofit fontScale="85000" lnSpcReduction="20000"/>
          </a:bodyPr>
          <a:lstStyle/>
          <a:p>
            <a:endParaRPr lang="da-DK"/>
          </a:p>
        </p:txBody>
      </p:sp>
      <p:sp>
        <p:nvSpPr>
          <p:cNvPr id="3" name="Titel 2">
            <a:extLst>
              <a:ext uri="{FF2B5EF4-FFF2-40B4-BE49-F238E27FC236}">
                <a16:creationId xmlns:a16="http://schemas.microsoft.com/office/drawing/2014/main" id="{48E91CA7-ED54-0567-DC82-C32F65A8732D}"/>
              </a:ext>
            </a:extLst>
          </p:cNvPr>
          <p:cNvSpPr>
            <a:spLocks noGrp="1"/>
          </p:cNvSpPr>
          <p:nvPr>
            <p:ph type="title"/>
          </p:nvPr>
        </p:nvSpPr>
        <p:spPr>
          <a:xfrm>
            <a:off x="2919799" y="1596035"/>
            <a:ext cx="12448403" cy="7087398"/>
          </a:xfrm>
        </p:spPr>
        <p:txBody>
          <a:bodyPr/>
          <a:lstStyle/>
          <a:p>
            <a:pPr algn="ctr"/>
            <a:r>
              <a:rPr lang="da-DK" dirty="0"/>
              <a:t>Spørgsmål?</a:t>
            </a:r>
          </a:p>
        </p:txBody>
      </p:sp>
      <p:sp>
        <p:nvSpPr>
          <p:cNvPr id="6" name="Pladsholder til slidenummer 5">
            <a:extLst>
              <a:ext uri="{FF2B5EF4-FFF2-40B4-BE49-F238E27FC236}">
                <a16:creationId xmlns:a16="http://schemas.microsoft.com/office/drawing/2014/main" id="{D397192D-E196-CED7-BF18-6DEBFAE32867}"/>
              </a:ext>
            </a:extLst>
          </p:cNvPr>
          <p:cNvSpPr>
            <a:spLocks noGrp="1"/>
          </p:cNvSpPr>
          <p:nvPr>
            <p:ph type="sldNum" sz="quarter" idx="14"/>
          </p:nvPr>
        </p:nvSpPr>
        <p:spPr/>
        <p:txBody>
          <a:bodyPr/>
          <a:lstStyle/>
          <a:p>
            <a:fld id="{6ACBDE86-91AD-4605-99AD-6345013A9E73}" type="slidenum">
              <a:rPr lang="da-DK" smtClean="0"/>
              <a:pPr/>
              <a:t>4</a:t>
            </a:fld>
            <a:endParaRPr lang="da-DK" dirty="0"/>
          </a:p>
        </p:txBody>
      </p:sp>
      <p:sp>
        <p:nvSpPr>
          <p:cNvPr id="5" name="Titel 3">
            <a:extLst>
              <a:ext uri="{FF2B5EF4-FFF2-40B4-BE49-F238E27FC236}">
                <a16:creationId xmlns:a16="http://schemas.microsoft.com/office/drawing/2014/main" id="{FF1027EA-7480-6D66-AD16-3269F74E11B6}"/>
              </a:ext>
            </a:extLst>
          </p:cNvPr>
          <p:cNvSpPr txBox="1">
            <a:spLocks/>
          </p:cNvSpPr>
          <p:nvPr/>
        </p:nvSpPr>
        <p:spPr bwMode="auto">
          <a:xfrm>
            <a:off x="267341" y="9507516"/>
            <a:ext cx="4670123" cy="77948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lnSpc>
                <a:spcPct val="88000"/>
              </a:lnSpc>
              <a:spcBef>
                <a:spcPct val="0"/>
              </a:spcBef>
              <a:spcAft>
                <a:spcPct val="0"/>
              </a:spcAft>
              <a:defRPr sz="3700" b="1" spc="-100" baseline="0">
                <a:solidFill>
                  <a:schemeClr val="accent1"/>
                </a:solidFill>
                <a:latin typeface="+mj-lt"/>
                <a:ea typeface="+mj-ea"/>
                <a:cs typeface="Arial" pitchFamily="34" charset="0"/>
              </a:defRPr>
            </a:lvl1pPr>
            <a:lvl2pPr algn="l" rtl="0" eaLnBrk="1" fontAlgn="base" hangingPunct="1">
              <a:spcBef>
                <a:spcPct val="0"/>
              </a:spcBef>
              <a:spcAft>
                <a:spcPct val="0"/>
              </a:spcAft>
              <a:defRPr sz="4528" b="1">
                <a:solidFill>
                  <a:schemeClr val="tx1"/>
                </a:solidFill>
                <a:latin typeface="Arial" charset="0"/>
                <a:cs typeface="Arial" charset="0"/>
              </a:defRPr>
            </a:lvl2pPr>
            <a:lvl3pPr algn="l" rtl="0" eaLnBrk="1" fontAlgn="base" hangingPunct="1">
              <a:spcBef>
                <a:spcPct val="0"/>
              </a:spcBef>
              <a:spcAft>
                <a:spcPct val="0"/>
              </a:spcAft>
              <a:defRPr sz="4528" b="1">
                <a:solidFill>
                  <a:schemeClr val="tx1"/>
                </a:solidFill>
                <a:latin typeface="Arial" charset="0"/>
                <a:cs typeface="Arial" charset="0"/>
              </a:defRPr>
            </a:lvl3pPr>
            <a:lvl4pPr algn="l" rtl="0" eaLnBrk="1" fontAlgn="base" hangingPunct="1">
              <a:spcBef>
                <a:spcPct val="0"/>
              </a:spcBef>
              <a:spcAft>
                <a:spcPct val="0"/>
              </a:spcAft>
              <a:defRPr sz="4528" b="1">
                <a:solidFill>
                  <a:schemeClr val="tx1"/>
                </a:solidFill>
                <a:latin typeface="Arial" charset="0"/>
                <a:cs typeface="Arial" charset="0"/>
              </a:defRPr>
            </a:lvl4pPr>
            <a:lvl5pPr algn="l" rtl="0" eaLnBrk="1" fontAlgn="base" hangingPunct="1">
              <a:spcBef>
                <a:spcPct val="0"/>
              </a:spcBef>
              <a:spcAft>
                <a:spcPct val="0"/>
              </a:spcAft>
              <a:defRPr sz="4528" b="1">
                <a:solidFill>
                  <a:schemeClr val="tx1"/>
                </a:solidFill>
                <a:latin typeface="Arial" charset="0"/>
                <a:cs typeface="Arial" charset="0"/>
              </a:defRPr>
            </a:lvl5pPr>
            <a:lvl6pPr marL="608957" algn="l" rtl="0" eaLnBrk="1" fontAlgn="base" hangingPunct="1">
              <a:spcBef>
                <a:spcPct val="0"/>
              </a:spcBef>
              <a:spcAft>
                <a:spcPct val="0"/>
              </a:spcAft>
              <a:defRPr sz="2931">
                <a:solidFill>
                  <a:srgbClr val="50504B"/>
                </a:solidFill>
                <a:latin typeface="Arial" pitchFamily="34" charset="0"/>
              </a:defRPr>
            </a:lvl6pPr>
            <a:lvl7pPr marL="1217918" algn="l" rtl="0" eaLnBrk="1" fontAlgn="base" hangingPunct="1">
              <a:spcBef>
                <a:spcPct val="0"/>
              </a:spcBef>
              <a:spcAft>
                <a:spcPct val="0"/>
              </a:spcAft>
              <a:defRPr sz="2931">
                <a:solidFill>
                  <a:srgbClr val="50504B"/>
                </a:solidFill>
                <a:latin typeface="Arial" pitchFamily="34" charset="0"/>
              </a:defRPr>
            </a:lvl7pPr>
            <a:lvl8pPr marL="1826876" algn="l" rtl="0" eaLnBrk="1" fontAlgn="base" hangingPunct="1">
              <a:spcBef>
                <a:spcPct val="0"/>
              </a:spcBef>
              <a:spcAft>
                <a:spcPct val="0"/>
              </a:spcAft>
              <a:defRPr sz="2931">
                <a:solidFill>
                  <a:srgbClr val="50504B"/>
                </a:solidFill>
                <a:latin typeface="Arial" pitchFamily="34" charset="0"/>
              </a:defRPr>
            </a:lvl8pPr>
            <a:lvl9pPr marL="2435834" algn="l" rtl="0" eaLnBrk="1" fontAlgn="base" hangingPunct="1">
              <a:spcBef>
                <a:spcPct val="0"/>
              </a:spcBef>
              <a:spcAft>
                <a:spcPct val="0"/>
              </a:spcAft>
              <a:defRPr sz="2931">
                <a:solidFill>
                  <a:srgbClr val="50504B"/>
                </a:solidFill>
                <a:latin typeface="Arial" pitchFamily="34" charset="0"/>
              </a:defRPr>
            </a:lvl9pPr>
          </a:lstStyle>
          <a:p>
            <a:r>
              <a:rPr lang="da-DK" sz="2400" kern="0" dirty="0"/>
              <a:t>Vejregler.dk</a:t>
            </a:r>
          </a:p>
        </p:txBody>
      </p:sp>
    </p:spTree>
    <p:extLst>
      <p:ext uri="{BB962C8B-B14F-4D97-AF65-F5344CB8AC3E}">
        <p14:creationId xmlns:p14="http://schemas.microsoft.com/office/powerpoint/2010/main" val="1525979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6622" y="3514136"/>
            <a:ext cx="2088229" cy="522057"/>
          </a:xfrm>
          <a:custGeom>
            <a:avLst/>
            <a:gdLst/>
            <a:ahLst/>
            <a:cxnLst/>
            <a:rect l="l" t="t" r="r" b="b"/>
            <a:pathLst>
              <a:path w="2088229" h="522057">
                <a:moveTo>
                  <a:pt x="0" y="0"/>
                </a:moveTo>
                <a:lnTo>
                  <a:pt x="2088228" y="0"/>
                </a:lnTo>
                <a:lnTo>
                  <a:pt x="2088228" y="522057"/>
                </a:lnTo>
                <a:lnTo>
                  <a:pt x="0" y="522057"/>
                </a:lnTo>
                <a:lnTo>
                  <a:pt x="0" y="0"/>
                </a:lnTo>
                <a:close/>
              </a:path>
            </a:pathLst>
          </a:custGeom>
          <a:blipFill>
            <a:blip r:embed="rId2"/>
            <a:stretch>
              <a:fillRect/>
            </a:stretch>
          </a:blipFill>
        </p:spPr>
        <p:txBody>
          <a:bodyPr/>
          <a:lstStyle/>
          <a:p>
            <a:endParaRPr lang="da-DK"/>
          </a:p>
        </p:txBody>
      </p:sp>
      <p:sp>
        <p:nvSpPr>
          <p:cNvPr id="3" name="Freeform 3"/>
          <p:cNvSpPr/>
          <p:nvPr/>
        </p:nvSpPr>
        <p:spPr>
          <a:xfrm>
            <a:off x="0" y="4293368"/>
            <a:ext cx="18287121" cy="9785845"/>
          </a:xfrm>
          <a:custGeom>
            <a:avLst/>
            <a:gdLst/>
            <a:ahLst/>
            <a:cxnLst/>
            <a:rect l="l" t="t" r="r" b="b"/>
            <a:pathLst>
              <a:path w="18287121" h="9785845">
                <a:moveTo>
                  <a:pt x="0" y="0"/>
                </a:moveTo>
                <a:lnTo>
                  <a:pt x="18287121" y="0"/>
                </a:lnTo>
                <a:lnTo>
                  <a:pt x="18287121" y="9785845"/>
                </a:lnTo>
                <a:lnTo>
                  <a:pt x="0" y="9785845"/>
                </a:lnTo>
                <a:lnTo>
                  <a:pt x="0" y="0"/>
                </a:lnTo>
                <a:close/>
              </a:path>
            </a:pathLst>
          </a:custGeom>
          <a:blipFill>
            <a:blip r:embed="rId3"/>
            <a:stretch>
              <a:fillRect t="-141720" b="-38589"/>
            </a:stretch>
          </a:blipFill>
        </p:spPr>
        <p:txBody>
          <a:bodyPr/>
          <a:lstStyle/>
          <a:p>
            <a:endParaRPr lang="da-DK"/>
          </a:p>
        </p:txBody>
      </p:sp>
      <p:sp>
        <p:nvSpPr>
          <p:cNvPr id="4" name="AutoShape 4"/>
          <p:cNvSpPr/>
          <p:nvPr/>
        </p:nvSpPr>
        <p:spPr>
          <a:xfrm flipV="1">
            <a:off x="366622" y="3235530"/>
            <a:ext cx="17554757" cy="7144"/>
          </a:xfrm>
          <a:prstGeom prst="line">
            <a:avLst/>
          </a:prstGeom>
          <a:ln w="28575" cap="flat">
            <a:solidFill>
              <a:srgbClr val="0561B9"/>
            </a:solidFill>
            <a:prstDash val="solid"/>
            <a:headEnd type="none" w="sm" len="sm"/>
            <a:tailEnd type="none" w="sm" len="sm"/>
          </a:ln>
        </p:spPr>
        <p:txBody>
          <a:bodyPr/>
          <a:lstStyle/>
          <a:p>
            <a:endParaRPr lang="da-DK"/>
          </a:p>
        </p:txBody>
      </p:sp>
      <p:sp>
        <p:nvSpPr>
          <p:cNvPr id="5" name="Freeform 5"/>
          <p:cNvSpPr/>
          <p:nvPr/>
        </p:nvSpPr>
        <p:spPr>
          <a:xfrm rot="682333">
            <a:off x="2753974" y="3761446"/>
            <a:ext cx="5694719" cy="4347280"/>
          </a:xfrm>
          <a:custGeom>
            <a:avLst/>
            <a:gdLst/>
            <a:ahLst/>
            <a:cxnLst/>
            <a:rect l="l" t="t" r="r" b="b"/>
            <a:pathLst>
              <a:path w="5694719" h="4347280">
                <a:moveTo>
                  <a:pt x="0" y="0"/>
                </a:moveTo>
                <a:lnTo>
                  <a:pt x="5694719" y="0"/>
                </a:lnTo>
                <a:lnTo>
                  <a:pt x="5694719" y="4347280"/>
                </a:lnTo>
                <a:lnTo>
                  <a:pt x="0" y="4347280"/>
                </a:lnTo>
                <a:lnTo>
                  <a:pt x="0" y="0"/>
                </a:lnTo>
                <a:close/>
              </a:path>
            </a:pathLst>
          </a:custGeom>
          <a:blipFill>
            <a:blip r:embed="rId4"/>
            <a:stretch>
              <a:fillRect t="-98457"/>
            </a:stretch>
          </a:blipFill>
        </p:spPr>
        <p:txBody>
          <a:bodyPr/>
          <a:lstStyle/>
          <a:p>
            <a:endParaRPr lang="da-DK"/>
          </a:p>
        </p:txBody>
      </p:sp>
      <p:sp>
        <p:nvSpPr>
          <p:cNvPr id="6" name="Freeform 6"/>
          <p:cNvSpPr/>
          <p:nvPr/>
        </p:nvSpPr>
        <p:spPr>
          <a:xfrm>
            <a:off x="4671514" y="7145010"/>
            <a:ext cx="5433595" cy="7068613"/>
          </a:xfrm>
          <a:custGeom>
            <a:avLst/>
            <a:gdLst/>
            <a:ahLst/>
            <a:cxnLst/>
            <a:rect l="l" t="t" r="r" b="b"/>
            <a:pathLst>
              <a:path w="5433595" h="7068613">
                <a:moveTo>
                  <a:pt x="0" y="0"/>
                </a:moveTo>
                <a:lnTo>
                  <a:pt x="5433594" y="0"/>
                </a:lnTo>
                <a:lnTo>
                  <a:pt x="5433594" y="7068612"/>
                </a:lnTo>
                <a:lnTo>
                  <a:pt x="0" y="7068612"/>
                </a:lnTo>
                <a:lnTo>
                  <a:pt x="0" y="0"/>
                </a:lnTo>
                <a:close/>
              </a:path>
            </a:pathLst>
          </a:custGeom>
          <a:blipFill>
            <a:blip r:embed="rId5"/>
            <a:stretch>
              <a:fillRect/>
            </a:stretch>
          </a:blipFill>
        </p:spPr>
        <p:txBody>
          <a:bodyPr/>
          <a:lstStyle/>
          <a:p>
            <a:endParaRPr lang="da-DK"/>
          </a:p>
        </p:txBody>
      </p:sp>
      <p:sp>
        <p:nvSpPr>
          <p:cNvPr id="7" name="Freeform 7"/>
          <p:cNvSpPr/>
          <p:nvPr/>
        </p:nvSpPr>
        <p:spPr>
          <a:xfrm rot="-84702">
            <a:off x="11324308" y="4998128"/>
            <a:ext cx="4954748" cy="2157380"/>
          </a:xfrm>
          <a:custGeom>
            <a:avLst/>
            <a:gdLst/>
            <a:ahLst/>
            <a:cxnLst/>
            <a:rect l="l" t="t" r="r" b="b"/>
            <a:pathLst>
              <a:path w="4954748" h="2157380">
                <a:moveTo>
                  <a:pt x="0" y="0"/>
                </a:moveTo>
                <a:lnTo>
                  <a:pt x="4954748" y="0"/>
                </a:lnTo>
                <a:lnTo>
                  <a:pt x="4954748" y="2157380"/>
                </a:lnTo>
                <a:lnTo>
                  <a:pt x="0" y="2157380"/>
                </a:lnTo>
                <a:lnTo>
                  <a:pt x="0" y="0"/>
                </a:lnTo>
                <a:close/>
              </a:path>
            </a:pathLst>
          </a:custGeom>
          <a:blipFill>
            <a:blip r:embed="rId6">
              <a:alphaModFix amt="50000"/>
            </a:blip>
            <a:stretch>
              <a:fillRect/>
            </a:stretch>
          </a:blipFill>
        </p:spPr>
        <p:txBody>
          <a:bodyPr/>
          <a:lstStyle/>
          <a:p>
            <a:endParaRPr lang="da-DK"/>
          </a:p>
        </p:txBody>
      </p:sp>
      <p:sp>
        <p:nvSpPr>
          <p:cNvPr id="8" name="Freeform 8"/>
          <p:cNvSpPr/>
          <p:nvPr/>
        </p:nvSpPr>
        <p:spPr>
          <a:xfrm>
            <a:off x="5393371" y="5371511"/>
            <a:ext cx="3616840" cy="2409719"/>
          </a:xfrm>
          <a:custGeom>
            <a:avLst/>
            <a:gdLst/>
            <a:ahLst/>
            <a:cxnLst/>
            <a:rect l="l" t="t" r="r" b="b"/>
            <a:pathLst>
              <a:path w="3616840" h="2409719">
                <a:moveTo>
                  <a:pt x="0" y="0"/>
                </a:moveTo>
                <a:lnTo>
                  <a:pt x="3616839" y="0"/>
                </a:lnTo>
                <a:lnTo>
                  <a:pt x="3616839" y="2409719"/>
                </a:lnTo>
                <a:lnTo>
                  <a:pt x="0" y="2409719"/>
                </a:lnTo>
                <a:lnTo>
                  <a:pt x="0" y="0"/>
                </a:lnTo>
                <a:close/>
              </a:path>
            </a:pathLst>
          </a:custGeom>
          <a:blipFill>
            <a:blip r:embed="rId7"/>
            <a:stretch>
              <a:fillRect/>
            </a:stretch>
          </a:blipFill>
        </p:spPr>
        <p:txBody>
          <a:bodyPr/>
          <a:lstStyle/>
          <a:p>
            <a:endParaRPr lang="da-DK"/>
          </a:p>
        </p:txBody>
      </p:sp>
      <p:sp>
        <p:nvSpPr>
          <p:cNvPr id="9" name="Freeform 9"/>
          <p:cNvSpPr/>
          <p:nvPr/>
        </p:nvSpPr>
        <p:spPr>
          <a:xfrm>
            <a:off x="1177048" y="6576371"/>
            <a:ext cx="2275102" cy="1516735"/>
          </a:xfrm>
          <a:custGeom>
            <a:avLst/>
            <a:gdLst/>
            <a:ahLst/>
            <a:cxnLst/>
            <a:rect l="l" t="t" r="r" b="b"/>
            <a:pathLst>
              <a:path w="2275102" h="1516735">
                <a:moveTo>
                  <a:pt x="0" y="0"/>
                </a:moveTo>
                <a:lnTo>
                  <a:pt x="2275102" y="0"/>
                </a:lnTo>
                <a:lnTo>
                  <a:pt x="2275102" y="1516734"/>
                </a:lnTo>
                <a:lnTo>
                  <a:pt x="0" y="1516734"/>
                </a:lnTo>
                <a:lnTo>
                  <a:pt x="0" y="0"/>
                </a:lnTo>
                <a:close/>
              </a:path>
            </a:pathLst>
          </a:custGeom>
          <a:blipFill>
            <a:blip r:embed="rId8">
              <a:alphaModFix amt="50000"/>
            </a:blip>
            <a:stretch>
              <a:fillRect/>
            </a:stretch>
          </a:blipFill>
        </p:spPr>
        <p:txBody>
          <a:bodyPr/>
          <a:lstStyle/>
          <a:p>
            <a:endParaRPr lang="da-DK"/>
          </a:p>
        </p:txBody>
      </p:sp>
      <p:sp>
        <p:nvSpPr>
          <p:cNvPr id="10" name="Freeform 10"/>
          <p:cNvSpPr/>
          <p:nvPr/>
        </p:nvSpPr>
        <p:spPr>
          <a:xfrm rot="2700000">
            <a:off x="2708319" y="8029847"/>
            <a:ext cx="1792955" cy="1195303"/>
          </a:xfrm>
          <a:custGeom>
            <a:avLst/>
            <a:gdLst/>
            <a:ahLst/>
            <a:cxnLst/>
            <a:rect l="l" t="t" r="r" b="b"/>
            <a:pathLst>
              <a:path w="1792955" h="1195303">
                <a:moveTo>
                  <a:pt x="0" y="0"/>
                </a:moveTo>
                <a:lnTo>
                  <a:pt x="1792954" y="0"/>
                </a:lnTo>
                <a:lnTo>
                  <a:pt x="1792954" y="1195304"/>
                </a:lnTo>
                <a:lnTo>
                  <a:pt x="0" y="1195304"/>
                </a:lnTo>
                <a:lnTo>
                  <a:pt x="0" y="0"/>
                </a:lnTo>
                <a:close/>
              </a:path>
            </a:pathLst>
          </a:custGeom>
          <a:blipFill>
            <a:blip r:embed="rId8">
              <a:alphaModFix amt="50000"/>
            </a:blip>
            <a:stretch>
              <a:fillRect/>
            </a:stretch>
          </a:blipFill>
        </p:spPr>
        <p:txBody>
          <a:bodyPr/>
          <a:lstStyle/>
          <a:p>
            <a:endParaRPr lang="da-DK"/>
          </a:p>
        </p:txBody>
      </p:sp>
      <p:grpSp>
        <p:nvGrpSpPr>
          <p:cNvPr id="11" name="Group 11"/>
          <p:cNvGrpSpPr/>
          <p:nvPr/>
        </p:nvGrpSpPr>
        <p:grpSpPr>
          <a:xfrm>
            <a:off x="4302211" y="3278684"/>
            <a:ext cx="3086100" cy="1014684"/>
            <a:chOff x="0" y="0"/>
            <a:chExt cx="812800" cy="267242"/>
          </a:xfrm>
        </p:grpSpPr>
        <p:sp>
          <p:nvSpPr>
            <p:cNvPr id="12" name="Freeform 12"/>
            <p:cNvSpPr/>
            <p:nvPr/>
          </p:nvSpPr>
          <p:spPr>
            <a:xfrm>
              <a:off x="0" y="0"/>
              <a:ext cx="812800" cy="267242"/>
            </a:xfrm>
            <a:custGeom>
              <a:avLst/>
              <a:gdLst/>
              <a:ahLst/>
              <a:cxnLst/>
              <a:rect l="l" t="t" r="r" b="b"/>
              <a:pathLst>
                <a:path w="812800" h="267242">
                  <a:moveTo>
                    <a:pt x="0" y="0"/>
                  </a:moveTo>
                  <a:lnTo>
                    <a:pt x="812800" y="0"/>
                  </a:lnTo>
                  <a:lnTo>
                    <a:pt x="812800" y="267242"/>
                  </a:lnTo>
                  <a:lnTo>
                    <a:pt x="0" y="267242"/>
                  </a:lnTo>
                  <a:close/>
                </a:path>
              </a:pathLst>
            </a:custGeom>
            <a:solidFill>
              <a:srgbClr val="FFFFFF"/>
            </a:solidFill>
          </p:spPr>
          <p:txBody>
            <a:bodyPr/>
            <a:lstStyle/>
            <a:p>
              <a:endParaRPr lang="da-DK"/>
            </a:p>
          </p:txBody>
        </p:sp>
        <p:sp>
          <p:nvSpPr>
            <p:cNvPr id="13" name="TextBox 13"/>
            <p:cNvSpPr txBox="1"/>
            <p:nvPr/>
          </p:nvSpPr>
          <p:spPr>
            <a:xfrm>
              <a:off x="0" y="-38100"/>
              <a:ext cx="812800" cy="30534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66622" y="2307477"/>
            <a:ext cx="3240214" cy="656590"/>
          </a:xfrm>
          <a:prstGeom prst="rect">
            <a:avLst/>
          </a:prstGeom>
        </p:spPr>
        <p:txBody>
          <a:bodyPr lIns="0" tIns="0" rIns="0" bIns="0" rtlCol="0" anchor="t">
            <a:spAutoFit/>
          </a:bodyPr>
          <a:lstStyle/>
          <a:p>
            <a:pPr algn="ctr">
              <a:lnSpc>
                <a:spcPts val="2659"/>
              </a:lnSpc>
              <a:spcBef>
                <a:spcPct val="0"/>
              </a:spcBef>
            </a:pPr>
            <a:endParaRPr/>
          </a:p>
          <a:p>
            <a:pPr algn="ctr">
              <a:lnSpc>
                <a:spcPts val="2659"/>
              </a:lnSpc>
              <a:spcBef>
                <a:spcPct val="0"/>
              </a:spcBef>
            </a:pPr>
            <a:r>
              <a:rPr lang="en-US" sz="1899">
                <a:solidFill>
                  <a:srgbClr val="005EB8"/>
                </a:solidFill>
                <a:latin typeface="Inter"/>
                <a:ea typeface="Inter"/>
                <a:cs typeface="Inter"/>
                <a:sym typeface="Inter"/>
              </a:rPr>
              <a:t>Vejforum 2024 - konference</a:t>
            </a:r>
          </a:p>
        </p:txBody>
      </p:sp>
      <p:sp>
        <p:nvSpPr>
          <p:cNvPr id="15" name="TextBox 15"/>
          <p:cNvSpPr txBox="1"/>
          <p:nvPr/>
        </p:nvSpPr>
        <p:spPr>
          <a:xfrm>
            <a:off x="366622" y="952500"/>
            <a:ext cx="14630926" cy="1189991"/>
          </a:xfrm>
          <a:prstGeom prst="rect">
            <a:avLst/>
          </a:prstGeom>
        </p:spPr>
        <p:txBody>
          <a:bodyPr lIns="0" tIns="0" rIns="0" bIns="0" rtlCol="0" anchor="t">
            <a:spAutoFit/>
          </a:bodyPr>
          <a:lstStyle/>
          <a:p>
            <a:pPr algn="l">
              <a:lnSpc>
                <a:spcPts val="4759"/>
              </a:lnSpc>
              <a:spcBef>
                <a:spcPct val="0"/>
              </a:spcBef>
            </a:pPr>
            <a:r>
              <a:rPr lang="en-US" sz="3399">
                <a:solidFill>
                  <a:srgbClr val="005EB8"/>
                </a:solidFill>
                <a:latin typeface="Inter"/>
                <a:ea typeface="Inter"/>
                <a:cs typeface="Inter"/>
                <a:sym typeface="Inter"/>
              </a:rPr>
              <a:t>BELYSNINGENS INDVIRKNING PÅ DYR, PLANTER OG MENNESKER</a:t>
            </a:r>
          </a:p>
          <a:p>
            <a:pPr algn="l">
              <a:lnSpc>
                <a:spcPts val="4759"/>
              </a:lnSpc>
              <a:spcBef>
                <a:spcPct val="0"/>
              </a:spcBef>
            </a:pPr>
            <a:endParaRPr lang="en-US" sz="3399">
              <a:solidFill>
                <a:srgbClr val="005EB8"/>
              </a:solidFill>
              <a:latin typeface="Inter"/>
              <a:ea typeface="Inter"/>
              <a:cs typeface="Inter"/>
              <a:sym typeface="Inter"/>
            </a:endParaRPr>
          </a:p>
        </p:txBody>
      </p:sp>
      <p:sp>
        <p:nvSpPr>
          <p:cNvPr id="16" name="TextBox 16"/>
          <p:cNvSpPr txBox="1"/>
          <p:nvPr/>
        </p:nvSpPr>
        <p:spPr>
          <a:xfrm>
            <a:off x="366622" y="1961833"/>
            <a:ext cx="5502593" cy="323215"/>
          </a:xfrm>
          <a:prstGeom prst="rect">
            <a:avLst/>
          </a:prstGeom>
        </p:spPr>
        <p:txBody>
          <a:bodyPr lIns="0" tIns="0" rIns="0" bIns="0" rtlCol="0" anchor="t">
            <a:spAutoFit/>
          </a:bodyPr>
          <a:lstStyle/>
          <a:p>
            <a:pPr algn="ctr">
              <a:lnSpc>
                <a:spcPts val="2659"/>
              </a:lnSpc>
              <a:spcBef>
                <a:spcPct val="0"/>
              </a:spcBef>
            </a:pPr>
            <a:r>
              <a:rPr lang="en-US" sz="1899">
                <a:solidFill>
                  <a:srgbClr val="005EB8"/>
                </a:solidFill>
                <a:latin typeface="Inter"/>
                <a:ea typeface="Inter"/>
                <a:cs typeface="Inter"/>
                <a:sym typeface="Inter"/>
              </a:rPr>
              <a:t>Andreas Møllenborg &amp; Joachim Stormly Hansen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sp>
        <p:nvSpPr>
          <p:cNvPr id="2" name="Freeform 2"/>
          <p:cNvSpPr/>
          <p:nvPr/>
        </p:nvSpPr>
        <p:spPr>
          <a:xfrm>
            <a:off x="6972335" y="4590252"/>
            <a:ext cx="4343329" cy="6760045"/>
          </a:xfrm>
          <a:custGeom>
            <a:avLst/>
            <a:gdLst/>
            <a:ahLst/>
            <a:cxnLst/>
            <a:rect l="l" t="t" r="r" b="b"/>
            <a:pathLst>
              <a:path w="4343329" h="6760045">
                <a:moveTo>
                  <a:pt x="0" y="0"/>
                </a:moveTo>
                <a:lnTo>
                  <a:pt x="4343330" y="0"/>
                </a:lnTo>
                <a:lnTo>
                  <a:pt x="4343330" y="6760045"/>
                </a:lnTo>
                <a:lnTo>
                  <a:pt x="0" y="6760045"/>
                </a:lnTo>
                <a:lnTo>
                  <a:pt x="0" y="0"/>
                </a:lnTo>
                <a:close/>
              </a:path>
            </a:pathLst>
          </a:custGeom>
          <a:blipFill>
            <a:blip r:embed="rId2"/>
            <a:stretch>
              <a:fillRect/>
            </a:stretch>
          </a:blipFill>
        </p:spPr>
        <p:txBody>
          <a:bodyPr/>
          <a:lstStyle/>
          <a:p>
            <a:endParaRPr lang="da-DK"/>
          </a:p>
        </p:txBody>
      </p:sp>
      <p:sp>
        <p:nvSpPr>
          <p:cNvPr id="3" name="Freeform 3"/>
          <p:cNvSpPr/>
          <p:nvPr/>
        </p:nvSpPr>
        <p:spPr>
          <a:xfrm>
            <a:off x="7268781" y="5331941"/>
            <a:ext cx="6720068" cy="7577858"/>
          </a:xfrm>
          <a:custGeom>
            <a:avLst/>
            <a:gdLst/>
            <a:ahLst/>
            <a:cxnLst/>
            <a:rect l="l" t="t" r="r" b="b"/>
            <a:pathLst>
              <a:path w="6720068" h="7577858">
                <a:moveTo>
                  <a:pt x="0" y="0"/>
                </a:moveTo>
                <a:lnTo>
                  <a:pt x="6720068" y="0"/>
                </a:lnTo>
                <a:lnTo>
                  <a:pt x="6720068" y="7577858"/>
                </a:lnTo>
                <a:lnTo>
                  <a:pt x="0" y="7577858"/>
                </a:lnTo>
                <a:lnTo>
                  <a:pt x="0" y="0"/>
                </a:lnTo>
                <a:close/>
              </a:path>
            </a:pathLst>
          </a:custGeom>
          <a:blipFill>
            <a:blip r:embed="rId3">
              <a:alphaModFix amt="70000"/>
            </a:blip>
            <a:stretch>
              <a:fillRect r="-971"/>
            </a:stretch>
          </a:blipFill>
        </p:spPr>
        <p:txBody>
          <a:bodyPr/>
          <a:lstStyle/>
          <a:p>
            <a:endParaRPr lang="da-DK"/>
          </a:p>
        </p:txBody>
      </p:sp>
      <p:sp>
        <p:nvSpPr>
          <p:cNvPr id="4" name="Freeform 4"/>
          <p:cNvSpPr/>
          <p:nvPr/>
        </p:nvSpPr>
        <p:spPr>
          <a:xfrm>
            <a:off x="8047160" y="5331941"/>
            <a:ext cx="5163309" cy="5790627"/>
          </a:xfrm>
          <a:custGeom>
            <a:avLst/>
            <a:gdLst/>
            <a:ahLst/>
            <a:cxnLst/>
            <a:rect l="l" t="t" r="r" b="b"/>
            <a:pathLst>
              <a:path w="5163309" h="5790627">
                <a:moveTo>
                  <a:pt x="0" y="0"/>
                </a:moveTo>
                <a:lnTo>
                  <a:pt x="5163309" y="0"/>
                </a:lnTo>
                <a:lnTo>
                  <a:pt x="5163309" y="5790627"/>
                </a:lnTo>
                <a:lnTo>
                  <a:pt x="0" y="5790627"/>
                </a:lnTo>
                <a:lnTo>
                  <a:pt x="0" y="0"/>
                </a:lnTo>
                <a:close/>
              </a:path>
            </a:pathLst>
          </a:custGeom>
          <a:blipFill>
            <a:blip r:embed="rId4">
              <a:alphaModFix amt="60000"/>
            </a:blip>
            <a:stretch>
              <a:fillRect/>
            </a:stretch>
          </a:blipFill>
        </p:spPr>
        <p:txBody>
          <a:bodyPr/>
          <a:lstStyle/>
          <a:p>
            <a:endParaRPr lang="da-DK"/>
          </a:p>
        </p:txBody>
      </p:sp>
      <p:grpSp>
        <p:nvGrpSpPr>
          <p:cNvPr id="5" name="Group 5"/>
          <p:cNvGrpSpPr/>
          <p:nvPr/>
        </p:nvGrpSpPr>
        <p:grpSpPr>
          <a:xfrm>
            <a:off x="0" y="0"/>
            <a:ext cx="18288000" cy="3278684"/>
            <a:chOff x="0" y="0"/>
            <a:chExt cx="4816593" cy="863522"/>
          </a:xfrm>
        </p:grpSpPr>
        <p:sp>
          <p:nvSpPr>
            <p:cNvPr id="6" name="Freeform 6"/>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7" name="TextBox 7"/>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977538" y="2919109"/>
            <a:ext cx="7302552" cy="4825663"/>
          </a:xfrm>
          <a:custGeom>
            <a:avLst/>
            <a:gdLst/>
            <a:ahLst/>
            <a:cxnLst/>
            <a:rect l="l" t="t" r="r" b="b"/>
            <a:pathLst>
              <a:path w="7302552" h="4825663">
                <a:moveTo>
                  <a:pt x="0" y="0"/>
                </a:moveTo>
                <a:lnTo>
                  <a:pt x="7302553" y="0"/>
                </a:lnTo>
                <a:lnTo>
                  <a:pt x="7302553" y="4825664"/>
                </a:lnTo>
                <a:lnTo>
                  <a:pt x="0" y="4825664"/>
                </a:lnTo>
                <a:lnTo>
                  <a:pt x="0" y="0"/>
                </a:lnTo>
                <a:close/>
              </a:path>
            </a:pathLst>
          </a:custGeom>
          <a:blipFill>
            <a:blip r:embed="rId5">
              <a:alphaModFix amt="80000"/>
            </a:blip>
            <a:stretch>
              <a:fillRect/>
            </a:stretch>
          </a:blipFill>
        </p:spPr>
        <p:txBody>
          <a:bodyPr/>
          <a:lstStyle/>
          <a:p>
            <a:endParaRPr lang="da-DK"/>
          </a:p>
        </p:txBody>
      </p:sp>
      <p:sp>
        <p:nvSpPr>
          <p:cNvPr id="9" name="Freeform 9"/>
          <p:cNvSpPr/>
          <p:nvPr/>
        </p:nvSpPr>
        <p:spPr>
          <a:xfrm>
            <a:off x="10324662" y="8592498"/>
            <a:ext cx="1331699" cy="4114800"/>
          </a:xfrm>
          <a:custGeom>
            <a:avLst/>
            <a:gdLst/>
            <a:ahLst/>
            <a:cxnLst/>
            <a:rect l="l" t="t" r="r" b="b"/>
            <a:pathLst>
              <a:path w="1331699" h="4114800">
                <a:moveTo>
                  <a:pt x="0" y="0"/>
                </a:moveTo>
                <a:lnTo>
                  <a:pt x="1331698" y="0"/>
                </a:lnTo>
                <a:lnTo>
                  <a:pt x="133169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10" name="TextBox 10"/>
          <p:cNvSpPr txBox="1"/>
          <p:nvPr/>
        </p:nvSpPr>
        <p:spPr>
          <a:xfrm>
            <a:off x="1028700" y="962025"/>
            <a:ext cx="14630926" cy="1109346"/>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VI KAN IDAG MED PRÆCISION BEREGNE OG IMPLEMENTERE ENERGIEFFEKTIV UDENDØRSBELYSNING...MEN!</a:t>
            </a:r>
          </a:p>
        </p:txBody>
      </p:sp>
      <p:sp>
        <p:nvSpPr>
          <p:cNvPr id="11" name="TextBox 11"/>
          <p:cNvSpPr txBox="1"/>
          <p:nvPr/>
        </p:nvSpPr>
        <p:spPr>
          <a:xfrm>
            <a:off x="1028700" y="4251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12" name="TextBox 12"/>
          <p:cNvSpPr txBox="1"/>
          <p:nvPr/>
        </p:nvSpPr>
        <p:spPr>
          <a:xfrm>
            <a:off x="17259300" y="4251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1.</a:t>
            </a:r>
          </a:p>
        </p:txBody>
      </p:sp>
      <p:sp>
        <p:nvSpPr>
          <p:cNvPr id="13" name="Freeform 13"/>
          <p:cNvSpPr/>
          <p:nvPr/>
        </p:nvSpPr>
        <p:spPr>
          <a:xfrm>
            <a:off x="15171071" y="257235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8"/>
            <a:stretch>
              <a:fillRect/>
            </a:stretch>
          </a:blipFill>
        </p:spPr>
        <p:txBody>
          <a:bodyPr/>
          <a:lstStyle/>
          <a:p>
            <a:endParaRPr lang="da-DK"/>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a:stretch>
          </a:blipFill>
        </p:spPr>
        <p:txBody>
          <a:bodyPr/>
          <a:lstStyle/>
          <a:p>
            <a:endParaRPr lang="da-DK"/>
          </a:p>
        </p:txBody>
      </p:sp>
      <p:sp>
        <p:nvSpPr>
          <p:cNvPr id="3" name="Freeform 3"/>
          <p:cNvSpPr/>
          <p:nvPr/>
        </p:nvSpPr>
        <p:spPr>
          <a:xfrm>
            <a:off x="2726152" y="2675824"/>
            <a:ext cx="2467676" cy="2467676"/>
          </a:xfrm>
          <a:custGeom>
            <a:avLst/>
            <a:gdLst/>
            <a:ahLst/>
            <a:cxnLst/>
            <a:rect l="l" t="t" r="r" b="b"/>
            <a:pathLst>
              <a:path w="2467676" h="2467676">
                <a:moveTo>
                  <a:pt x="0" y="0"/>
                </a:moveTo>
                <a:lnTo>
                  <a:pt x="2467676" y="0"/>
                </a:lnTo>
                <a:lnTo>
                  <a:pt x="2467676" y="2467676"/>
                </a:lnTo>
                <a:lnTo>
                  <a:pt x="0" y="2467676"/>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da-DK"/>
          </a:p>
        </p:txBody>
      </p:sp>
      <p:sp>
        <p:nvSpPr>
          <p:cNvPr id="4" name="Freeform 4"/>
          <p:cNvSpPr/>
          <p:nvPr/>
        </p:nvSpPr>
        <p:spPr>
          <a:xfrm>
            <a:off x="6972335" y="3526955"/>
            <a:ext cx="4343329" cy="6760045"/>
          </a:xfrm>
          <a:custGeom>
            <a:avLst/>
            <a:gdLst/>
            <a:ahLst/>
            <a:cxnLst/>
            <a:rect l="l" t="t" r="r" b="b"/>
            <a:pathLst>
              <a:path w="4343329" h="6760045">
                <a:moveTo>
                  <a:pt x="0" y="0"/>
                </a:moveTo>
                <a:lnTo>
                  <a:pt x="4343330" y="0"/>
                </a:lnTo>
                <a:lnTo>
                  <a:pt x="4343330" y="6760045"/>
                </a:lnTo>
                <a:lnTo>
                  <a:pt x="0" y="6760045"/>
                </a:lnTo>
                <a:lnTo>
                  <a:pt x="0" y="0"/>
                </a:lnTo>
                <a:close/>
              </a:path>
            </a:pathLst>
          </a:custGeom>
          <a:blipFill>
            <a:blip r:embed="rId5"/>
            <a:stretch>
              <a:fillRect/>
            </a:stretch>
          </a:blipFill>
        </p:spPr>
        <p:txBody>
          <a:bodyPr/>
          <a:lstStyle/>
          <a:p>
            <a:endParaRPr lang="da-DK"/>
          </a:p>
        </p:txBody>
      </p:sp>
      <p:sp>
        <p:nvSpPr>
          <p:cNvPr id="5" name="Freeform 5"/>
          <p:cNvSpPr/>
          <p:nvPr/>
        </p:nvSpPr>
        <p:spPr>
          <a:xfrm>
            <a:off x="7268781" y="4268644"/>
            <a:ext cx="6720068" cy="7577858"/>
          </a:xfrm>
          <a:custGeom>
            <a:avLst/>
            <a:gdLst/>
            <a:ahLst/>
            <a:cxnLst/>
            <a:rect l="l" t="t" r="r" b="b"/>
            <a:pathLst>
              <a:path w="6720068" h="7577858">
                <a:moveTo>
                  <a:pt x="0" y="0"/>
                </a:moveTo>
                <a:lnTo>
                  <a:pt x="6720068" y="0"/>
                </a:lnTo>
                <a:lnTo>
                  <a:pt x="6720068" y="7577858"/>
                </a:lnTo>
                <a:lnTo>
                  <a:pt x="0" y="7577858"/>
                </a:lnTo>
                <a:lnTo>
                  <a:pt x="0" y="0"/>
                </a:lnTo>
                <a:close/>
              </a:path>
            </a:pathLst>
          </a:custGeom>
          <a:blipFill>
            <a:blip r:embed="rId6">
              <a:alphaModFix amt="70000"/>
            </a:blip>
            <a:stretch>
              <a:fillRect r="-971"/>
            </a:stretch>
          </a:blipFill>
        </p:spPr>
        <p:txBody>
          <a:bodyPr/>
          <a:lstStyle/>
          <a:p>
            <a:endParaRPr lang="da-DK"/>
          </a:p>
        </p:txBody>
      </p:sp>
      <p:sp>
        <p:nvSpPr>
          <p:cNvPr id="6" name="Freeform 6"/>
          <p:cNvSpPr/>
          <p:nvPr/>
        </p:nvSpPr>
        <p:spPr>
          <a:xfrm>
            <a:off x="8047160" y="4268644"/>
            <a:ext cx="5163309" cy="5790627"/>
          </a:xfrm>
          <a:custGeom>
            <a:avLst/>
            <a:gdLst/>
            <a:ahLst/>
            <a:cxnLst/>
            <a:rect l="l" t="t" r="r" b="b"/>
            <a:pathLst>
              <a:path w="5163309" h="5790627">
                <a:moveTo>
                  <a:pt x="0" y="0"/>
                </a:moveTo>
                <a:lnTo>
                  <a:pt x="5163309" y="0"/>
                </a:lnTo>
                <a:lnTo>
                  <a:pt x="5163309" y="5790627"/>
                </a:lnTo>
                <a:lnTo>
                  <a:pt x="0" y="5790627"/>
                </a:lnTo>
                <a:lnTo>
                  <a:pt x="0" y="0"/>
                </a:lnTo>
                <a:close/>
              </a:path>
            </a:pathLst>
          </a:custGeom>
          <a:blipFill>
            <a:blip r:embed="rId7">
              <a:alphaModFix amt="60000"/>
            </a:blip>
            <a:stretch>
              <a:fillRect/>
            </a:stretch>
          </a:blipFill>
        </p:spPr>
        <p:txBody>
          <a:bodyPr/>
          <a:lstStyle/>
          <a:p>
            <a:endParaRPr lang="da-DK"/>
          </a:p>
        </p:txBody>
      </p:sp>
      <p:sp>
        <p:nvSpPr>
          <p:cNvPr id="7" name="Freeform 7"/>
          <p:cNvSpPr/>
          <p:nvPr/>
        </p:nvSpPr>
        <p:spPr>
          <a:xfrm>
            <a:off x="6977538" y="1855812"/>
            <a:ext cx="7302552" cy="4825663"/>
          </a:xfrm>
          <a:custGeom>
            <a:avLst/>
            <a:gdLst/>
            <a:ahLst/>
            <a:cxnLst/>
            <a:rect l="l" t="t" r="r" b="b"/>
            <a:pathLst>
              <a:path w="7302552" h="4825663">
                <a:moveTo>
                  <a:pt x="0" y="0"/>
                </a:moveTo>
                <a:lnTo>
                  <a:pt x="7302553" y="0"/>
                </a:lnTo>
                <a:lnTo>
                  <a:pt x="7302553" y="4825664"/>
                </a:lnTo>
                <a:lnTo>
                  <a:pt x="0" y="4825664"/>
                </a:lnTo>
                <a:lnTo>
                  <a:pt x="0" y="0"/>
                </a:lnTo>
                <a:close/>
              </a:path>
            </a:pathLst>
          </a:custGeom>
          <a:blipFill>
            <a:blip r:embed="rId8">
              <a:alphaModFix amt="80000"/>
            </a:blip>
            <a:stretch>
              <a:fillRect/>
            </a:stretch>
          </a:blipFill>
        </p:spPr>
        <p:txBody>
          <a:bodyPr/>
          <a:lstStyle/>
          <a:p>
            <a:endParaRPr lang="da-DK"/>
          </a:p>
        </p:txBody>
      </p:sp>
      <p:sp>
        <p:nvSpPr>
          <p:cNvPr id="8" name="Freeform 8"/>
          <p:cNvSpPr/>
          <p:nvPr/>
        </p:nvSpPr>
        <p:spPr>
          <a:xfrm>
            <a:off x="10041116" y="8001871"/>
            <a:ext cx="1331699" cy="4114800"/>
          </a:xfrm>
          <a:custGeom>
            <a:avLst/>
            <a:gdLst/>
            <a:ahLst/>
            <a:cxnLst/>
            <a:rect l="l" t="t" r="r" b="b"/>
            <a:pathLst>
              <a:path w="1331699" h="4114800">
                <a:moveTo>
                  <a:pt x="0" y="0"/>
                </a:moveTo>
                <a:lnTo>
                  <a:pt x="1331699" y="0"/>
                </a:lnTo>
                <a:lnTo>
                  <a:pt x="133169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a-DK"/>
          </a:p>
        </p:txBody>
      </p:sp>
      <p:sp>
        <p:nvSpPr>
          <p:cNvPr id="9" name="Freeform 9"/>
          <p:cNvSpPr/>
          <p:nvPr/>
        </p:nvSpPr>
        <p:spPr>
          <a:xfrm>
            <a:off x="13867694" y="4300754"/>
            <a:ext cx="2892014" cy="1911097"/>
          </a:xfrm>
          <a:custGeom>
            <a:avLst/>
            <a:gdLst/>
            <a:ahLst/>
            <a:cxnLst/>
            <a:rect l="l" t="t" r="r" b="b"/>
            <a:pathLst>
              <a:path w="2892014" h="1911097">
                <a:moveTo>
                  <a:pt x="0" y="0"/>
                </a:moveTo>
                <a:lnTo>
                  <a:pt x="2892014" y="0"/>
                </a:lnTo>
                <a:lnTo>
                  <a:pt x="2892014" y="1911097"/>
                </a:lnTo>
                <a:lnTo>
                  <a:pt x="0" y="1911097"/>
                </a:lnTo>
                <a:lnTo>
                  <a:pt x="0" y="0"/>
                </a:lnTo>
                <a:close/>
              </a:path>
            </a:pathLst>
          </a:custGeom>
          <a:blipFill>
            <a:blip r:embed="rId8">
              <a:alphaModFix amt="80000"/>
            </a:blip>
            <a:stretch>
              <a:fillRect/>
            </a:stretch>
          </a:blipFill>
        </p:spPr>
        <p:txBody>
          <a:bodyPr/>
          <a:lstStyle/>
          <a:p>
            <a:endParaRPr lang="da-DK"/>
          </a:p>
        </p:txBody>
      </p:sp>
      <p:sp>
        <p:nvSpPr>
          <p:cNvPr id="10" name="Freeform 10"/>
          <p:cNvSpPr/>
          <p:nvPr/>
        </p:nvSpPr>
        <p:spPr>
          <a:xfrm>
            <a:off x="11092213" y="5567166"/>
            <a:ext cx="7195787" cy="4755111"/>
          </a:xfrm>
          <a:custGeom>
            <a:avLst/>
            <a:gdLst/>
            <a:ahLst/>
            <a:cxnLst/>
            <a:rect l="l" t="t" r="r" b="b"/>
            <a:pathLst>
              <a:path w="7195787" h="4755111">
                <a:moveTo>
                  <a:pt x="0" y="0"/>
                </a:moveTo>
                <a:lnTo>
                  <a:pt x="7195787" y="0"/>
                </a:lnTo>
                <a:lnTo>
                  <a:pt x="7195787" y="4755110"/>
                </a:lnTo>
                <a:lnTo>
                  <a:pt x="0" y="4755110"/>
                </a:lnTo>
                <a:lnTo>
                  <a:pt x="0" y="0"/>
                </a:lnTo>
                <a:close/>
              </a:path>
            </a:pathLst>
          </a:custGeom>
          <a:blipFill>
            <a:blip r:embed="rId8">
              <a:alphaModFix amt="80000"/>
            </a:blip>
            <a:stretch>
              <a:fillRect/>
            </a:stretch>
          </a:blipFill>
        </p:spPr>
        <p:txBody>
          <a:bodyPr/>
          <a:lstStyle/>
          <a:p>
            <a:endParaRPr lang="da-DK"/>
          </a:p>
        </p:txBody>
      </p:sp>
      <p:sp>
        <p:nvSpPr>
          <p:cNvPr id="11" name="Freeform 11"/>
          <p:cNvSpPr/>
          <p:nvPr/>
        </p:nvSpPr>
        <p:spPr>
          <a:xfrm>
            <a:off x="-2095888" y="4268644"/>
            <a:ext cx="4744305" cy="6018356"/>
          </a:xfrm>
          <a:custGeom>
            <a:avLst/>
            <a:gdLst/>
            <a:ahLst/>
            <a:cxnLst/>
            <a:rect l="l" t="t" r="r" b="b"/>
            <a:pathLst>
              <a:path w="4744305" h="6018356">
                <a:moveTo>
                  <a:pt x="0" y="0"/>
                </a:moveTo>
                <a:lnTo>
                  <a:pt x="4744305" y="0"/>
                </a:lnTo>
                <a:lnTo>
                  <a:pt x="4744305" y="6018356"/>
                </a:lnTo>
                <a:lnTo>
                  <a:pt x="0" y="60183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sp>
        <p:nvSpPr>
          <p:cNvPr id="12" name="Freeform 12"/>
          <p:cNvSpPr/>
          <p:nvPr/>
        </p:nvSpPr>
        <p:spPr>
          <a:xfrm>
            <a:off x="2455401" y="7277822"/>
            <a:ext cx="3009178" cy="3009178"/>
          </a:xfrm>
          <a:custGeom>
            <a:avLst/>
            <a:gdLst/>
            <a:ahLst/>
            <a:cxnLst/>
            <a:rect l="l" t="t" r="r" b="b"/>
            <a:pathLst>
              <a:path w="3009178" h="3009178">
                <a:moveTo>
                  <a:pt x="0" y="0"/>
                </a:moveTo>
                <a:lnTo>
                  <a:pt x="3009178" y="0"/>
                </a:lnTo>
                <a:lnTo>
                  <a:pt x="3009178" y="3009178"/>
                </a:lnTo>
                <a:lnTo>
                  <a:pt x="0" y="30091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a-DK"/>
          </a:p>
        </p:txBody>
      </p:sp>
      <p:sp>
        <p:nvSpPr>
          <p:cNvPr id="13" name="Freeform 13"/>
          <p:cNvSpPr/>
          <p:nvPr/>
        </p:nvSpPr>
        <p:spPr>
          <a:xfrm>
            <a:off x="14851591" y="1756009"/>
            <a:ext cx="6328939" cy="4825816"/>
          </a:xfrm>
          <a:custGeom>
            <a:avLst/>
            <a:gdLst/>
            <a:ahLst/>
            <a:cxnLst/>
            <a:rect l="l" t="t" r="r" b="b"/>
            <a:pathLst>
              <a:path w="6328939" h="4825816">
                <a:moveTo>
                  <a:pt x="0" y="0"/>
                </a:moveTo>
                <a:lnTo>
                  <a:pt x="6328938" y="0"/>
                </a:lnTo>
                <a:lnTo>
                  <a:pt x="6328938" y="4825816"/>
                </a:lnTo>
                <a:lnTo>
                  <a:pt x="0" y="4825816"/>
                </a:lnTo>
                <a:lnTo>
                  <a:pt x="0" y="0"/>
                </a:lnTo>
                <a:close/>
              </a:path>
            </a:pathLst>
          </a:custGeom>
          <a:blipFill>
            <a:blip r:embed="rId15">
              <a:alphaModFix amt="53000"/>
            </a:blip>
            <a:stretch>
              <a:fillRect/>
            </a:stretch>
          </a:blipFill>
        </p:spPr>
        <p:txBody>
          <a:bodyPr/>
          <a:lstStyle/>
          <a:p>
            <a:endParaRPr lang="da-DK"/>
          </a:p>
        </p:txBody>
      </p:sp>
      <p:sp>
        <p:nvSpPr>
          <p:cNvPr id="14" name="Freeform 14"/>
          <p:cNvSpPr/>
          <p:nvPr/>
        </p:nvSpPr>
        <p:spPr>
          <a:xfrm>
            <a:off x="-107250" y="6924675"/>
            <a:ext cx="5043487" cy="3362325"/>
          </a:xfrm>
          <a:custGeom>
            <a:avLst/>
            <a:gdLst/>
            <a:ahLst/>
            <a:cxnLst/>
            <a:rect l="l" t="t" r="r" b="b"/>
            <a:pathLst>
              <a:path w="5043487" h="3362325">
                <a:moveTo>
                  <a:pt x="0" y="0"/>
                </a:moveTo>
                <a:lnTo>
                  <a:pt x="5043487" y="0"/>
                </a:lnTo>
                <a:lnTo>
                  <a:pt x="5043487" y="3362325"/>
                </a:lnTo>
                <a:lnTo>
                  <a:pt x="0" y="3362325"/>
                </a:lnTo>
                <a:lnTo>
                  <a:pt x="0" y="0"/>
                </a:lnTo>
                <a:close/>
              </a:path>
            </a:pathLst>
          </a:custGeom>
          <a:blipFill>
            <a:blip r:embed="rId16"/>
            <a:stretch>
              <a:fillRect/>
            </a:stretch>
          </a:blipFill>
        </p:spPr>
        <p:txBody>
          <a:bodyPr/>
          <a:lstStyle/>
          <a:p>
            <a:endParaRPr lang="da-DK"/>
          </a:p>
        </p:txBody>
      </p:sp>
      <p:sp>
        <p:nvSpPr>
          <p:cNvPr id="15" name="Freeform 15"/>
          <p:cNvSpPr/>
          <p:nvPr/>
        </p:nvSpPr>
        <p:spPr>
          <a:xfrm>
            <a:off x="1904631" y="8001871"/>
            <a:ext cx="6142529" cy="4059098"/>
          </a:xfrm>
          <a:custGeom>
            <a:avLst/>
            <a:gdLst/>
            <a:ahLst/>
            <a:cxnLst/>
            <a:rect l="l" t="t" r="r" b="b"/>
            <a:pathLst>
              <a:path w="6142529" h="4059098">
                <a:moveTo>
                  <a:pt x="0" y="0"/>
                </a:moveTo>
                <a:lnTo>
                  <a:pt x="6142529" y="0"/>
                </a:lnTo>
                <a:lnTo>
                  <a:pt x="6142529" y="4059098"/>
                </a:lnTo>
                <a:lnTo>
                  <a:pt x="0" y="4059098"/>
                </a:lnTo>
                <a:lnTo>
                  <a:pt x="0" y="0"/>
                </a:lnTo>
                <a:close/>
              </a:path>
            </a:pathLst>
          </a:custGeom>
          <a:blipFill>
            <a:blip r:embed="rId8">
              <a:alphaModFix amt="80000"/>
            </a:blip>
            <a:stretch>
              <a:fillRect/>
            </a:stretch>
          </a:blipFill>
        </p:spPr>
        <p:txBody>
          <a:bodyPr/>
          <a:lstStyle/>
          <a:p>
            <a:endParaRPr lang="da-DK"/>
          </a:p>
        </p:txBody>
      </p:sp>
      <p:sp>
        <p:nvSpPr>
          <p:cNvPr id="16" name="Freeform 16"/>
          <p:cNvSpPr/>
          <p:nvPr/>
        </p:nvSpPr>
        <p:spPr>
          <a:xfrm>
            <a:off x="4197516" y="8001871"/>
            <a:ext cx="6142529" cy="4059098"/>
          </a:xfrm>
          <a:custGeom>
            <a:avLst/>
            <a:gdLst/>
            <a:ahLst/>
            <a:cxnLst/>
            <a:rect l="l" t="t" r="r" b="b"/>
            <a:pathLst>
              <a:path w="6142529" h="4059098">
                <a:moveTo>
                  <a:pt x="0" y="0"/>
                </a:moveTo>
                <a:lnTo>
                  <a:pt x="6142529" y="0"/>
                </a:lnTo>
                <a:lnTo>
                  <a:pt x="6142529" y="4059098"/>
                </a:lnTo>
                <a:lnTo>
                  <a:pt x="0" y="4059098"/>
                </a:lnTo>
                <a:lnTo>
                  <a:pt x="0" y="0"/>
                </a:lnTo>
                <a:close/>
              </a:path>
            </a:pathLst>
          </a:custGeom>
          <a:blipFill>
            <a:blip r:embed="rId8">
              <a:alphaModFix amt="80000"/>
            </a:blip>
            <a:stretch>
              <a:fillRect/>
            </a:stretch>
          </a:blipFill>
        </p:spPr>
        <p:txBody>
          <a:bodyPr/>
          <a:lstStyle/>
          <a:p>
            <a:endParaRPr lang="da-DK"/>
          </a:p>
        </p:txBody>
      </p:sp>
      <p:sp>
        <p:nvSpPr>
          <p:cNvPr id="17" name="Freeform 17"/>
          <p:cNvSpPr/>
          <p:nvPr/>
        </p:nvSpPr>
        <p:spPr>
          <a:xfrm>
            <a:off x="10917584" y="7750808"/>
            <a:ext cx="7557799" cy="4059098"/>
          </a:xfrm>
          <a:custGeom>
            <a:avLst/>
            <a:gdLst/>
            <a:ahLst/>
            <a:cxnLst/>
            <a:rect l="l" t="t" r="r" b="b"/>
            <a:pathLst>
              <a:path w="7557799" h="4059098">
                <a:moveTo>
                  <a:pt x="0" y="0"/>
                </a:moveTo>
                <a:lnTo>
                  <a:pt x="7557799" y="0"/>
                </a:lnTo>
                <a:lnTo>
                  <a:pt x="7557799" y="4059098"/>
                </a:lnTo>
                <a:lnTo>
                  <a:pt x="0" y="4059098"/>
                </a:lnTo>
                <a:lnTo>
                  <a:pt x="0" y="0"/>
                </a:lnTo>
                <a:close/>
              </a:path>
            </a:pathLst>
          </a:custGeom>
          <a:blipFill>
            <a:blip r:embed="rId8">
              <a:alphaModFix amt="80000"/>
            </a:blip>
            <a:stretch>
              <a:fillRect t="-11520" b="-11520"/>
            </a:stretch>
          </a:blipFill>
        </p:spPr>
        <p:txBody>
          <a:bodyPr/>
          <a:lstStyle/>
          <a:p>
            <a:endParaRPr lang="da-DK"/>
          </a:p>
        </p:txBody>
      </p:sp>
      <p:sp>
        <p:nvSpPr>
          <p:cNvPr id="18" name="Freeform 18"/>
          <p:cNvSpPr/>
          <p:nvPr/>
        </p:nvSpPr>
        <p:spPr>
          <a:xfrm rot="-84702">
            <a:off x="5365999" y="5459955"/>
            <a:ext cx="1902971" cy="828585"/>
          </a:xfrm>
          <a:custGeom>
            <a:avLst/>
            <a:gdLst/>
            <a:ahLst/>
            <a:cxnLst/>
            <a:rect l="l" t="t" r="r" b="b"/>
            <a:pathLst>
              <a:path w="1902971" h="828585">
                <a:moveTo>
                  <a:pt x="0" y="0"/>
                </a:moveTo>
                <a:lnTo>
                  <a:pt x="1902971" y="0"/>
                </a:lnTo>
                <a:lnTo>
                  <a:pt x="1902971" y="828585"/>
                </a:lnTo>
                <a:lnTo>
                  <a:pt x="0" y="828585"/>
                </a:lnTo>
                <a:lnTo>
                  <a:pt x="0" y="0"/>
                </a:lnTo>
                <a:close/>
              </a:path>
            </a:pathLst>
          </a:custGeom>
          <a:blipFill>
            <a:blip r:embed="rId17">
              <a:alphaModFix amt="50000"/>
            </a:blip>
            <a:stretch>
              <a:fillRect/>
            </a:stretch>
          </a:blipFill>
        </p:spPr>
        <p:txBody>
          <a:bodyPr/>
          <a:lstStyle/>
          <a:p>
            <a:endParaRPr lang="da-DK"/>
          </a:p>
        </p:txBody>
      </p:sp>
      <p:sp>
        <p:nvSpPr>
          <p:cNvPr id="19" name="Freeform 19"/>
          <p:cNvSpPr/>
          <p:nvPr/>
        </p:nvSpPr>
        <p:spPr>
          <a:xfrm>
            <a:off x="226047" y="2894933"/>
            <a:ext cx="2997908" cy="2383337"/>
          </a:xfrm>
          <a:custGeom>
            <a:avLst/>
            <a:gdLst/>
            <a:ahLst/>
            <a:cxnLst/>
            <a:rect l="l" t="t" r="r" b="b"/>
            <a:pathLst>
              <a:path w="2997908" h="2383337">
                <a:moveTo>
                  <a:pt x="0" y="0"/>
                </a:moveTo>
                <a:lnTo>
                  <a:pt x="2997908" y="0"/>
                </a:lnTo>
                <a:lnTo>
                  <a:pt x="2997908" y="2383337"/>
                </a:lnTo>
                <a:lnTo>
                  <a:pt x="0" y="2383337"/>
                </a:lnTo>
                <a:lnTo>
                  <a:pt x="0" y="0"/>
                </a:lnTo>
                <a:close/>
              </a:path>
            </a:pathLst>
          </a:custGeom>
          <a:blipFill>
            <a:blip r:embed="rId18"/>
            <a:stretch>
              <a:fillRect/>
            </a:stretch>
          </a:blipFill>
        </p:spPr>
        <p:txBody>
          <a:bodyPr/>
          <a:lstStyle/>
          <a:p>
            <a:endParaRPr lang="da-DK"/>
          </a:p>
        </p:txBody>
      </p:sp>
      <p:sp>
        <p:nvSpPr>
          <p:cNvPr id="20" name="Freeform 20"/>
          <p:cNvSpPr/>
          <p:nvPr/>
        </p:nvSpPr>
        <p:spPr>
          <a:xfrm>
            <a:off x="3223955" y="5938374"/>
            <a:ext cx="1360601" cy="823164"/>
          </a:xfrm>
          <a:custGeom>
            <a:avLst/>
            <a:gdLst/>
            <a:ahLst/>
            <a:cxnLst/>
            <a:rect l="l" t="t" r="r" b="b"/>
            <a:pathLst>
              <a:path w="1360601" h="823164">
                <a:moveTo>
                  <a:pt x="0" y="0"/>
                </a:moveTo>
                <a:lnTo>
                  <a:pt x="1360601" y="0"/>
                </a:lnTo>
                <a:lnTo>
                  <a:pt x="1360601" y="823163"/>
                </a:lnTo>
                <a:lnTo>
                  <a:pt x="0" y="823163"/>
                </a:lnTo>
                <a:lnTo>
                  <a:pt x="0" y="0"/>
                </a:lnTo>
                <a:close/>
              </a:path>
            </a:pathLst>
          </a:custGeom>
          <a:blipFill>
            <a:blip r:embed="rId19">
              <a:alphaModFix amt="65000"/>
            </a:blip>
            <a:stretch>
              <a:fillRect/>
            </a:stretch>
          </a:blipFill>
        </p:spPr>
        <p:txBody>
          <a:bodyPr/>
          <a:lstStyle/>
          <a:p>
            <a:endParaRPr lang="da-DK"/>
          </a:p>
        </p:txBody>
      </p:sp>
      <p:sp>
        <p:nvSpPr>
          <p:cNvPr id="21" name="Freeform 21"/>
          <p:cNvSpPr/>
          <p:nvPr/>
        </p:nvSpPr>
        <p:spPr>
          <a:xfrm>
            <a:off x="4118455" y="7033901"/>
            <a:ext cx="932201" cy="563982"/>
          </a:xfrm>
          <a:custGeom>
            <a:avLst/>
            <a:gdLst/>
            <a:ahLst/>
            <a:cxnLst/>
            <a:rect l="l" t="t" r="r" b="b"/>
            <a:pathLst>
              <a:path w="932201" h="563982">
                <a:moveTo>
                  <a:pt x="0" y="0"/>
                </a:moveTo>
                <a:lnTo>
                  <a:pt x="932202" y="0"/>
                </a:lnTo>
                <a:lnTo>
                  <a:pt x="932202" y="563981"/>
                </a:lnTo>
                <a:lnTo>
                  <a:pt x="0" y="563981"/>
                </a:lnTo>
                <a:lnTo>
                  <a:pt x="0" y="0"/>
                </a:lnTo>
                <a:close/>
              </a:path>
            </a:pathLst>
          </a:custGeom>
          <a:blipFill>
            <a:blip r:embed="rId19">
              <a:alphaModFix amt="65000"/>
            </a:blip>
            <a:stretch>
              <a:fillRect/>
            </a:stretch>
          </a:blipFill>
        </p:spPr>
        <p:txBody>
          <a:bodyPr/>
          <a:lstStyle/>
          <a:p>
            <a:endParaRPr lang="da-DK"/>
          </a:p>
        </p:txBody>
      </p:sp>
      <p:sp>
        <p:nvSpPr>
          <p:cNvPr id="22" name="Freeform 22"/>
          <p:cNvSpPr/>
          <p:nvPr/>
        </p:nvSpPr>
        <p:spPr>
          <a:xfrm>
            <a:off x="8753367" y="4816940"/>
            <a:ext cx="390633" cy="439363"/>
          </a:xfrm>
          <a:custGeom>
            <a:avLst/>
            <a:gdLst/>
            <a:ahLst/>
            <a:cxnLst/>
            <a:rect l="l" t="t" r="r" b="b"/>
            <a:pathLst>
              <a:path w="390633" h="439363">
                <a:moveTo>
                  <a:pt x="0" y="0"/>
                </a:moveTo>
                <a:lnTo>
                  <a:pt x="390633" y="0"/>
                </a:lnTo>
                <a:lnTo>
                  <a:pt x="390633" y="439362"/>
                </a:lnTo>
                <a:lnTo>
                  <a:pt x="0" y="439362"/>
                </a:lnTo>
                <a:lnTo>
                  <a:pt x="0" y="0"/>
                </a:lnTo>
                <a:close/>
              </a:path>
            </a:pathLst>
          </a:custGeom>
          <a:blipFill>
            <a:blip r:embed="rId20"/>
            <a:stretch>
              <a:fillRect/>
            </a:stretch>
          </a:blipFill>
        </p:spPr>
        <p:txBody>
          <a:bodyPr/>
          <a:lstStyle/>
          <a:p>
            <a:endParaRPr lang="da-DK"/>
          </a:p>
        </p:txBody>
      </p:sp>
      <p:sp>
        <p:nvSpPr>
          <p:cNvPr id="23" name="Freeform 23"/>
          <p:cNvSpPr/>
          <p:nvPr/>
        </p:nvSpPr>
        <p:spPr>
          <a:xfrm rot="-6731481">
            <a:off x="10122979" y="4772798"/>
            <a:ext cx="390633" cy="439363"/>
          </a:xfrm>
          <a:custGeom>
            <a:avLst/>
            <a:gdLst/>
            <a:ahLst/>
            <a:cxnLst/>
            <a:rect l="l" t="t" r="r" b="b"/>
            <a:pathLst>
              <a:path w="390633" h="439363">
                <a:moveTo>
                  <a:pt x="0" y="0"/>
                </a:moveTo>
                <a:lnTo>
                  <a:pt x="390634" y="0"/>
                </a:lnTo>
                <a:lnTo>
                  <a:pt x="390634" y="439363"/>
                </a:lnTo>
                <a:lnTo>
                  <a:pt x="0" y="439363"/>
                </a:lnTo>
                <a:lnTo>
                  <a:pt x="0" y="0"/>
                </a:lnTo>
                <a:close/>
              </a:path>
            </a:pathLst>
          </a:custGeom>
          <a:blipFill>
            <a:blip r:embed="rId20"/>
            <a:stretch>
              <a:fillRect/>
            </a:stretch>
          </a:blipFill>
        </p:spPr>
        <p:txBody>
          <a:bodyPr/>
          <a:lstStyle/>
          <a:p>
            <a:endParaRPr lang="da-DK"/>
          </a:p>
        </p:txBody>
      </p:sp>
      <p:sp>
        <p:nvSpPr>
          <p:cNvPr id="24" name="Freeform 24"/>
          <p:cNvSpPr/>
          <p:nvPr/>
        </p:nvSpPr>
        <p:spPr>
          <a:xfrm rot="-2305806">
            <a:off x="11011817" y="5330113"/>
            <a:ext cx="390633" cy="439363"/>
          </a:xfrm>
          <a:custGeom>
            <a:avLst/>
            <a:gdLst/>
            <a:ahLst/>
            <a:cxnLst/>
            <a:rect l="l" t="t" r="r" b="b"/>
            <a:pathLst>
              <a:path w="390633" h="439363">
                <a:moveTo>
                  <a:pt x="0" y="0"/>
                </a:moveTo>
                <a:lnTo>
                  <a:pt x="390633" y="0"/>
                </a:lnTo>
                <a:lnTo>
                  <a:pt x="390633" y="439362"/>
                </a:lnTo>
                <a:lnTo>
                  <a:pt x="0" y="439362"/>
                </a:lnTo>
                <a:lnTo>
                  <a:pt x="0" y="0"/>
                </a:lnTo>
                <a:close/>
              </a:path>
            </a:pathLst>
          </a:custGeom>
          <a:blipFill>
            <a:blip r:embed="rId20"/>
            <a:stretch>
              <a:fillRect/>
            </a:stretch>
          </a:blipFill>
        </p:spPr>
        <p:txBody>
          <a:bodyPr/>
          <a:lstStyle/>
          <a:p>
            <a:endParaRPr lang="da-DK"/>
          </a:p>
        </p:txBody>
      </p:sp>
      <p:sp>
        <p:nvSpPr>
          <p:cNvPr id="25" name="Freeform 25"/>
          <p:cNvSpPr/>
          <p:nvPr/>
        </p:nvSpPr>
        <p:spPr>
          <a:xfrm rot="-6013590">
            <a:off x="11728328" y="4215483"/>
            <a:ext cx="390633" cy="439363"/>
          </a:xfrm>
          <a:custGeom>
            <a:avLst/>
            <a:gdLst/>
            <a:ahLst/>
            <a:cxnLst/>
            <a:rect l="l" t="t" r="r" b="b"/>
            <a:pathLst>
              <a:path w="390633" h="439363">
                <a:moveTo>
                  <a:pt x="0" y="0"/>
                </a:moveTo>
                <a:lnTo>
                  <a:pt x="390633" y="0"/>
                </a:lnTo>
                <a:lnTo>
                  <a:pt x="390633" y="439363"/>
                </a:lnTo>
                <a:lnTo>
                  <a:pt x="0" y="439363"/>
                </a:lnTo>
                <a:lnTo>
                  <a:pt x="0" y="0"/>
                </a:lnTo>
                <a:close/>
              </a:path>
            </a:pathLst>
          </a:custGeom>
          <a:blipFill>
            <a:blip r:embed="rId20"/>
            <a:stretch>
              <a:fillRect/>
            </a:stretch>
          </a:blipFill>
        </p:spPr>
        <p:txBody>
          <a:bodyPr/>
          <a:lstStyle/>
          <a:p>
            <a:endParaRPr lang="da-DK"/>
          </a:p>
        </p:txBody>
      </p:sp>
      <p:sp>
        <p:nvSpPr>
          <p:cNvPr id="26" name="Freeform 26"/>
          <p:cNvSpPr/>
          <p:nvPr/>
        </p:nvSpPr>
        <p:spPr>
          <a:xfrm rot="-2305806">
            <a:off x="10078221" y="5798683"/>
            <a:ext cx="390633" cy="439363"/>
          </a:xfrm>
          <a:custGeom>
            <a:avLst/>
            <a:gdLst/>
            <a:ahLst/>
            <a:cxnLst/>
            <a:rect l="l" t="t" r="r" b="b"/>
            <a:pathLst>
              <a:path w="390633" h="439363">
                <a:moveTo>
                  <a:pt x="0" y="0"/>
                </a:moveTo>
                <a:lnTo>
                  <a:pt x="390633" y="0"/>
                </a:lnTo>
                <a:lnTo>
                  <a:pt x="390633" y="439362"/>
                </a:lnTo>
                <a:lnTo>
                  <a:pt x="0" y="439362"/>
                </a:lnTo>
                <a:lnTo>
                  <a:pt x="0" y="0"/>
                </a:lnTo>
                <a:close/>
              </a:path>
            </a:pathLst>
          </a:custGeom>
          <a:blipFill>
            <a:blip r:embed="rId20"/>
            <a:stretch>
              <a:fillRect/>
            </a:stretch>
          </a:blipFill>
        </p:spPr>
        <p:txBody>
          <a:bodyPr/>
          <a:lstStyle/>
          <a:p>
            <a:endParaRPr lang="da-DK"/>
          </a:p>
        </p:txBody>
      </p:sp>
      <p:sp>
        <p:nvSpPr>
          <p:cNvPr id="27" name="Freeform 27"/>
          <p:cNvSpPr/>
          <p:nvPr/>
        </p:nvSpPr>
        <p:spPr>
          <a:xfrm>
            <a:off x="5244121" y="2642937"/>
            <a:ext cx="1073363" cy="823562"/>
          </a:xfrm>
          <a:custGeom>
            <a:avLst/>
            <a:gdLst/>
            <a:ahLst/>
            <a:cxnLst/>
            <a:rect l="l" t="t" r="r" b="b"/>
            <a:pathLst>
              <a:path w="1073363" h="823562">
                <a:moveTo>
                  <a:pt x="0" y="0"/>
                </a:moveTo>
                <a:lnTo>
                  <a:pt x="1073363" y="0"/>
                </a:lnTo>
                <a:lnTo>
                  <a:pt x="1073363" y="823562"/>
                </a:lnTo>
                <a:lnTo>
                  <a:pt x="0" y="823562"/>
                </a:lnTo>
                <a:lnTo>
                  <a:pt x="0" y="0"/>
                </a:lnTo>
                <a:close/>
              </a:path>
            </a:pathLst>
          </a:custGeom>
          <a:blipFill>
            <a:blip r:embed="rId21">
              <a:alphaModFix amt="55000"/>
              <a:extLst>
                <a:ext uri="{96DAC541-7B7A-43D3-8B79-37D633B846F1}">
                  <asvg:svgBlip xmlns:asvg="http://schemas.microsoft.com/office/drawing/2016/SVG/main" r:embed="rId22"/>
                </a:ext>
              </a:extLst>
            </a:blip>
            <a:stretch>
              <a:fillRect/>
            </a:stretch>
          </a:blipFill>
        </p:spPr>
        <p:txBody>
          <a:bodyPr/>
          <a:lstStyle/>
          <a:p>
            <a:endParaRPr lang="da-DK"/>
          </a:p>
        </p:txBody>
      </p:sp>
      <p:sp>
        <p:nvSpPr>
          <p:cNvPr id="28" name="Freeform 28"/>
          <p:cNvSpPr/>
          <p:nvPr/>
        </p:nvSpPr>
        <p:spPr>
          <a:xfrm>
            <a:off x="7390847" y="2071371"/>
            <a:ext cx="1073363" cy="823562"/>
          </a:xfrm>
          <a:custGeom>
            <a:avLst/>
            <a:gdLst/>
            <a:ahLst/>
            <a:cxnLst/>
            <a:rect l="l" t="t" r="r" b="b"/>
            <a:pathLst>
              <a:path w="1073363" h="823562">
                <a:moveTo>
                  <a:pt x="0" y="0"/>
                </a:moveTo>
                <a:lnTo>
                  <a:pt x="1073363" y="0"/>
                </a:lnTo>
                <a:lnTo>
                  <a:pt x="1073363" y="823562"/>
                </a:lnTo>
                <a:lnTo>
                  <a:pt x="0" y="823562"/>
                </a:lnTo>
                <a:lnTo>
                  <a:pt x="0" y="0"/>
                </a:lnTo>
                <a:close/>
              </a:path>
            </a:pathLst>
          </a:custGeom>
          <a:blipFill>
            <a:blip r:embed="rId21">
              <a:alphaModFix amt="55000"/>
              <a:extLst>
                <a:ext uri="{96DAC541-7B7A-43D3-8B79-37D633B846F1}">
                  <asvg:svgBlip xmlns:asvg="http://schemas.microsoft.com/office/drawing/2016/SVG/main" r:embed="rId22"/>
                </a:ext>
              </a:extLst>
            </a:blip>
            <a:stretch>
              <a:fillRect/>
            </a:stretch>
          </a:blipFill>
        </p:spPr>
        <p:txBody>
          <a:bodyPr/>
          <a:lstStyle/>
          <a:p>
            <a:endParaRPr lang="da-DK"/>
          </a:p>
        </p:txBody>
      </p:sp>
      <p:sp>
        <p:nvSpPr>
          <p:cNvPr id="29" name="Freeform 29"/>
          <p:cNvSpPr/>
          <p:nvPr/>
        </p:nvSpPr>
        <p:spPr>
          <a:xfrm>
            <a:off x="6317484" y="4168917"/>
            <a:ext cx="1073363" cy="823562"/>
          </a:xfrm>
          <a:custGeom>
            <a:avLst/>
            <a:gdLst/>
            <a:ahLst/>
            <a:cxnLst/>
            <a:rect l="l" t="t" r="r" b="b"/>
            <a:pathLst>
              <a:path w="1073363" h="823562">
                <a:moveTo>
                  <a:pt x="0" y="0"/>
                </a:moveTo>
                <a:lnTo>
                  <a:pt x="1073363" y="0"/>
                </a:lnTo>
                <a:lnTo>
                  <a:pt x="1073363" y="823562"/>
                </a:lnTo>
                <a:lnTo>
                  <a:pt x="0" y="823562"/>
                </a:lnTo>
                <a:lnTo>
                  <a:pt x="0" y="0"/>
                </a:lnTo>
                <a:close/>
              </a:path>
            </a:pathLst>
          </a:custGeom>
          <a:blipFill>
            <a:blip r:embed="rId21">
              <a:alphaModFix amt="55000"/>
              <a:extLst>
                <a:ext uri="{96DAC541-7B7A-43D3-8B79-37D633B846F1}">
                  <asvg:svgBlip xmlns:asvg="http://schemas.microsoft.com/office/drawing/2016/SVG/main" r:embed="rId22"/>
                </a:ext>
              </a:extLst>
            </a:blip>
            <a:stretch>
              <a:fillRect/>
            </a:stretch>
          </a:blipFill>
        </p:spPr>
        <p:txBody>
          <a:bodyPr/>
          <a:lstStyle/>
          <a:p>
            <a:endParaRPr lang="da-DK"/>
          </a:p>
        </p:txBody>
      </p:sp>
      <p:sp>
        <p:nvSpPr>
          <p:cNvPr id="30" name="Freeform 30"/>
          <p:cNvSpPr/>
          <p:nvPr/>
        </p:nvSpPr>
        <p:spPr>
          <a:xfrm>
            <a:off x="1877812" y="2264043"/>
            <a:ext cx="1073363" cy="823562"/>
          </a:xfrm>
          <a:custGeom>
            <a:avLst/>
            <a:gdLst/>
            <a:ahLst/>
            <a:cxnLst/>
            <a:rect l="l" t="t" r="r" b="b"/>
            <a:pathLst>
              <a:path w="1073363" h="823562">
                <a:moveTo>
                  <a:pt x="0" y="0"/>
                </a:moveTo>
                <a:lnTo>
                  <a:pt x="1073363" y="0"/>
                </a:lnTo>
                <a:lnTo>
                  <a:pt x="1073363" y="823562"/>
                </a:lnTo>
                <a:lnTo>
                  <a:pt x="0" y="823562"/>
                </a:lnTo>
                <a:lnTo>
                  <a:pt x="0" y="0"/>
                </a:lnTo>
                <a:close/>
              </a:path>
            </a:pathLst>
          </a:custGeom>
          <a:blipFill>
            <a:blip r:embed="rId21">
              <a:alphaModFix amt="55000"/>
              <a:extLst>
                <a:ext uri="{96DAC541-7B7A-43D3-8B79-37D633B846F1}">
                  <asvg:svgBlip xmlns:asvg="http://schemas.microsoft.com/office/drawing/2016/SVG/main" r:embed="rId22"/>
                </a:ext>
              </a:extLst>
            </a:blip>
            <a:stretch>
              <a:fillRect/>
            </a:stretch>
          </a:blipFill>
        </p:spPr>
        <p:txBody>
          <a:bodyPr/>
          <a:lstStyle/>
          <a:p>
            <a:endParaRPr lang="da-DK"/>
          </a:p>
        </p:txBody>
      </p:sp>
      <p:grpSp>
        <p:nvGrpSpPr>
          <p:cNvPr id="31" name="Group 31"/>
          <p:cNvGrpSpPr/>
          <p:nvPr/>
        </p:nvGrpSpPr>
        <p:grpSpPr>
          <a:xfrm>
            <a:off x="0" y="0"/>
            <a:ext cx="18288000" cy="3278684"/>
            <a:chOff x="0" y="0"/>
            <a:chExt cx="4816593" cy="863522"/>
          </a:xfrm>
        </p:grpSpPr>
        <p:sp>
          <p:nvSpPr>
            <p:cNvPr id="32" name="Freeform 32"/>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33" name="TextBox 33"/>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1028700" y="962025"/>
            <a:ext cx="11552670" cy="1109346"/>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...UDENDØRSBELYSNING ADSKILLER SIG VED </a:t>
            </a:r>
            <a:r>
              <a:rPr lang="en-US" sz="3199" u="sng">
                <a:solidFill>
                  <a:srgbClr val="0056A8"/>
                </a:solidFill>
                <a:latin typeface="Inter"/>
                <a:ea typeface="Inter"/>
                <a:cs typeface="Inter"/>
                <a:sym typeface="Inter"/>
              </a:rPr>
              <a:t>IKKE</a:t>
            </a:r>
            <a:r>
              <a:rPr lang="en-US" sz="3199">
                <a:solidFill>
                  <a:srgbClr val="0056A8"/>
                </a:solidFill>
                <a:latin typeface="Inter"/>
                <a:ea typeface="Inter"/>
                <a:cs typeface="Inter"/>
                <a:sym typeface="Inter"/>
              </a:rPr>
              <a:t> AT BLIVE INSTALLERET I ET VAKUUM</a:t>
            </a:r>
          </a:p>
        </p:txBody>
      </p:sp>
      <p:sp>
        <p:nvSpPr>
          <p:cNvPr id="35" name="TextBox 35"/>
          <p:cNvSpPr txBox="1"/>
          <p:nvPr/>
        </p:nvSpPr>
        <p:spPr>
          <a:xfrm>
            <a:off x="17259300" y="4251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2.</a:t>
            </a:r>
          </a:p>
        </p:txBody>
      </p:sp>
      <p:sp>
        <p:nvSpPr>
          <p:cNvPr id="36" name="TextBox 36"/>
          <p:cNvSpPr txBox="1"/>
          <p:nvPr/>
        </p:nvSpPr>
        <p:spPr>
          <a:xfrm>
            <a:off x="1028700" y="4251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37" name="Freeform 37"/>
          <p:cNvSpPr/>
          <p:nvPr/>
        </p:nvSpPr>
        <p:spPr>
          <a:xfrm>
            <a:off x="15171071" y="257235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23"/>
            <a:stretch>
              <a:fillRect/>
            </a:stretch>
          </a:blipFill>
        </p:spPr>
        <p:txBody>
          <a:bodyPr/>
          <a:lstStyle/>
          <a:p>
            <a:endParaRPr lang="da-DK"/>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E3E3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980" r="-18739" b="-15759"/>
            </a:stretch>
          </a:blipFill>
        </p:spPr>
        <p:txBody>
          <a:bodyPr/>
          <a:lstStyle/>
          <a:p>
            <a:endParaRPr lang="da-DK"/>
          </a:p>
        </p:txBody>
      </p:sp>
      <p:sp>
        <p:nvSpPr>
          <p:cNvPr id="3" name="Freeform 3"/>
          <p:cNvSpPr/>
          <p:nvPr/>
        </p:nvSpPr>
        <p:spPr>
          <a:xfrm>
            <a:off x="11811189" y="7442992"/>
            <a:ext cx="809915" cy="809915"/>
          </a:xfrm>
          <a:custGeom>
            <a:avLst/>
            <a:gdLst/>
            <a:ahLst/>
            <a:cxnLst/>
            <a:rect l="l" t="t" r="r" b="b"/>
            <a:pathLst>
              <a:path w="809915" h="809915">
                <a:moveTo>
                  <a:pt x="0" y="0"/>
                </a:moveTo>
                <a:lnTo>
                  <a:pt x="809915" y="0"/>
                </a:lnTo>
                <a:lnTo>
                  <a:pt x="809915" y="809915"/>
                </a:lnTo>
                <a:lnTo>
                  <a:pt x="0" y="809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4" name="Freeform 4"/>
          <p:cNvSpPr/>
          <p:nvPr/>
        </p:nvSpPr>
        <p:spPr>
          <a:xfrm>
            <a:off x="13108703" y="1068196"/>
            <a:ext cx="870083" cy="770419"/>
          </a:xfrm>
          <a:custGeom>
            <a:avLst/>
            <a:gdLst/>
            <a:ahLst/>
            <a:cxnLst/>
            <a:rect l="l" t="t" r="r" b="b"/>
            <a:pathLst>
              <a:path w="870083" h="770419">
                <a:moveTo>
                  <a:pt x="0" y="0"/>
                </a:moveTo>
                <a:lnTo>
                  <a:pt x="870083" y="0"/>
                </a:lnTo>
                <a:lnTo>
                  <a:pt x="870083" y="770419"/>
                </a:lnTo>
                <a:lnTo>
                  <a:pt x="0" y="770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5" name="Freeform 5"/>
          <p:cNvSpPr/>
          <p:nvPr/>
        </p:nvSpPr>
        <p:spPr>
          <a:xfrm>
            <a:off x="12117272" y="1028700"/>
            <a:ext cx="809915" cy="809915"/>
          </a:xfrm>
          <a:custGeom>
            <a:avLst/>
            <a:gdLst/>
            <a:ahLst/>
            <a:cxnLst/>
            <a:rect l="l" t="t" r="r" b="b"/>
            <a:pathLst>
              <a:path w="809915" h="809915">
                <a:moveTo>
                  <a:pt x="0" y="0"/>
                </a:moveTo>
                <a:lnTo>
                  <a:pt x="809915" y="0"/>
                </a:lnTo>
                <a:lnTo>
                  <a:pt x="809915" y="809915"/>
                </a:lnTo>
                <a:lnTo>
                  <a:pt x="0" y="809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6" name="Freeform 6"/>
          <p:cNvSpPr/>
          <p:nvPr/>
        </p:nvSpPr>
        <p:spPr>
          <a:xfrm>
            <a:off x="1778140" y="1162723"/>
            <a:ext cx="809915" cy="809915"/>
          </a:xfrm>
          <a:custGeom>
            <a:avLst/>
            <a:gdLst/>
            <a:ahLst/>
            <a:cxnLst/>
            <a:rect l="l" t="t" r="r" b="b"/>
            <a:pathLst>
              <a:path w="809915" h="809915">
                <a:moveTo>
                  <a:pt x="0" y="0"/>
                </a:moveTo>
                <a:lnTo>
                  <a:pt x="809915" y="0"/>
                </a:lnTo>
                <a:lnTo>
                  <a:pt x="809915" y="809916"/>
                </a:lnTo>
                <a:lnTo>
                  <a:pt x="0" y="809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7" name="Freeform 7"/>
          <p:cNvSpPr/>
          <p:nvPr/>
        </p:nvSpPr>
        <p:spPr>
          <a:xfrm>
            <a:off x="2896408" y="555462"/>
            <a:ext cx="917067" cy="825361"/>
          </a:xfrm>
          <a:custGeom>
            <a:avLst/>
            <a:gdLst/>
            <a:ahLst/>
            <a:cxnLst/>
            <a:rect l="l" t="t" r="r" b="b"/>
            <a:pathLst>
              <a:path w="917067" h="825361">
                <a:moveTo>
                  <a:pt x="0" y="0"/>
                </a:moveTo>
                <a:lnTo>
                  <a:pt x="917068" y="0"/>
                </a:lnTo>
                <a:lnTo>
                  <a:pt x="917068" y="825360"/>
                </a:lnTo>
                <a:lnTo>
                  <a:pt x="0" y="8253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8" name="TextBox 8"/>
          <p:cNvSpPr txBox="1"/>
          <p:nvPr/>
        </p:nvSpPr>
        <p:spPr>
          <a:xfrm>
            <a:off x="8026185" y="4621944"/>
            <a:ext cx="3355465" cy="2059941"/>
          </a:xfrm>
          <a:prstGeom prst="rect">
            <a:avLst/>
          </a:prstGeom>
        </p:spPr>
        <p:txBody>
          <a:bodyPr lIns="0" tIns="0" rIns="0" bIns="0" rtlCol="0" anchor="t">
            <a:spAutoFit/>
          </a:bodyPr>
          <a:lstStyle/>
          <a:p>
            <a:pPr algn="ctr">
              <a:lnSpc>
                <a:spcPts val="4059"/>
              </a:lnSpc>
              <a:spcBef>
                <a:spcPct val="0"/>
              </a:spcBef>
            </a:pPr>
            <a:r>
              <a:rPr lang="en-US" sz="2899" b="1">
                <a:solidFill>
                  <a:srgbClr val="B7B7B7"/>
                </a:solidFill>
                <a:latin typeface="Poppins Bold"/>
                <a:ea typeface="Poppins Bold"/>
                <a:cs typeface="Poppins Bold"/>
                <a:sym typeface="Poppins Bold"/>
              </a:rPr>
              <a:t>LYSFORURENING - GENE ELLER REGULÆR FORURENING? </a:t>
            </a:r>
          </a:p>
        </p:txBody>
      </p:sp>
      <p:sp>
        <p:nvSpPr>
          <p:cNvPr id="9" name="TextBox 9"/>
          <p:cNvSpPr txBox="1"/>
          <p:nvPr/>
        </p:nvSpPr>
        <p:spPr>
          <a:xfrm>
            <a:off x="12862787" y="7148179"/>
            <a:ext cx="3680377" cy="1342390"/>
          </a:xfrm>
          <a:prstGeom prst="rect">
            <a:avLst/>
          </a:prstGeom>
        </p:spPr>
        <p:txBody>
          <a:bodyPr lIns="0" tIns="0" rIns="0" bIns="0" rtlCol="0" anchor="t">
            <a:spAutoFit/>
          </a:bodyPr>
          <a:lstStyle/>
          <a:p>
            <a:pPr algn="l">
              <a:lnSpc>
                <a:spcPts val="2659"/>
              </a:lnSpc>
              <a:spcBef>
                <a:spcPct val="0"/>
              </a:spcBef>
            </a:pPr>
            <a:r>
              <a:rPr lang="en-US" sz="1899">
                <a:solidFill>
                  <a:srgbClr val="CACACA"/>
                </a:solidFill>
                <a:latin typeface="Poppins"/>
                <a:ea typeface="Poppins"/>
                <a:cs typeface="Poppins"/>
                <a:sym typeface="Poppins"/>
              </a:rPr>
              <a:t>“Lysforurening er summen af alle ugunstige og negative påvirkninger fra kunstigt belysning”</a:t>
            </a:r>
          </a:p>
        </p:txBody>
      </p:sp>
      <p:sp>
        <p:nvSpPr>
          <p:cNvPr id="10" name="TextBox 10"/>
          <p:cNvSpPr txBox="1"/>
          <p:nvPr/>
        </p:nvSpPr>
        <p:spPr>
          <a:xfrm>
            <a:off x="12117272" y="7550134"/>
            <a:ext cx="235849" cy="509905"/>
          </a:xfrm>
          <a:prstGeom prst="rect">
            <a:avLst/>
          </a:prstGeom>
        </p:spPr>
        <p:txBody>
          <a:bodyPr lIns="0" tIns="0" rIns="0" bIns="0" rtlCol="0" anchor="t">
            <a:spAutoFit/>
          </a:bodyPr>
          <a:lstStyle/>
          <a:p>
            <a:pPr algn="ctr">
              <a:lnSpc>
                <a:spcPts val="3919"/>
              </a:lnSpc>
              <a:spcBef>
                <a:spcPct val="0"/>
              </a:spcBef>
            </a:pPr>
            <a:r>
              <a:rPr lang="en-US" sz="2799" b="1">
                <a:solidFill>
                  <a:srgbClr val="CACACA"/>
                </a:solidFill>
                <a:latin typeface="Poppins Bold"/>
                <a:ea typeface="Poppins Bold"/>
                <a:cs typeface="Poppins Bold"/>
                <a:sym typeface="Poppins Bold"/>
              </a:rPr>
              <a:t>1.</a:t>
            </a:r>
          </a:p>
        </p:txBody>
      </p:sp>
      <p:sp>
        <p:nvSpPr>
          <p:cNvPr id="11" name="TextBox 11"/>
          <p:cNvSpPr txBox="1"/>
          <p:nvPr/>
        </p:nvSpPr>
        <p:spPr>
          <a:xfrm>
            <a:off x="12270314" y="1135842"/>
            <a:ext cx="503832" cy="509905"/>
          </a:xfrm>
          <a:prstGeom prst="rect">
            <a:avLst/>
          </a:prstGeom>
        </p:spPr>
        <p:txBody>
          <a:bodyPr lIns="0" tIns="0" rIns="0" bIns="0" rtlCol="0" anchor="t">
            <a:spAutoFit/>
          </a:bodyPr>
          <a:lstStyle/>
          <a:p>
            <a:pPr algn="ctr">
              <a:lnSpc>
                <a:spcPts val="3919"/>
              </a:lnSpc>
              <a:spcBef>
                <a:spcPct val="0"/>
              </a:spcBef>
            </a:pPr>
            <a:r>
              <a:rPr lang="en-US" sz="2799" b="1">
                <a:solidFill>
                  <a:srgbClr val="CACACA"/>
                </a:solidFill>
                <a:latin typeface="Poppins Bold"/>
                <a:ea typeface="Poppins Bold"/>
                <a:cs typeface="Poppins Bold"/>
                <a:sym typeface="Poppins Bold"/>
              </a:rPr>
              <a:t>2.</a:t>
            </a:r>
          </a:p>
        </p:txBody>
      </p:sp>
      <p:sp>
        <p:nvSpPr>
          <p:cNvPr id="12" name="TextBox 12"/>
          <p:cNvSpPr txBox="1"/>
          <p:nvPr/>
        </p:nvSpPr>
        <p:spPr>
          <a:xfrm>
            <a:off x="11925298" y="2022816"/>
            <a:ext cx="5334002" cy="2652395"/>
          </a:xfrm>
          <a:prstGeom prst="rect">
            <a:avLst/>
          </a:prstGeom>
        </p:spPr>
        <p:txBody>
          <a:bodyPr lIns="0" tIns="0" rIns="0" bIns="0" rtlCol="0" anchor="t">
            <a:spAutoFit/>
          </a:bodyPr>
          <a:lstStyle/>
          <a:p>
            <a:pPr marL="367031" lvl="1" indent="-183515" algn="l">
              <a:lnSpc>
                <a:spcPts val="2380"/>
              </a:lnSpc>
              <a:buFont typeface="Arial"/>
              <a:buChar char="•"/>
            </a:pPr>
            <a:r>
              <a:rPr lang="en-US" sz="1700">
                <a:solidFill>
                  <a:srgbClr val="CACACA"/>
                </a:solidFill>
                <a:latin typeface="Poppins Light"/>
                <a:ea typeface="Poppins Light"/>
                <a:cs typeface="Poppins Light"/>
                <a:sym typeface="Poppins Light"/>
              </a:rPr>
              <a:t>Et stof eller energi, som; Skabes eller er et resultat af menneskelig aktivitet;</a:t>
            </a:r>
          </a:p>
          <a:p>
            <a:pPr algn="l">
              <a:lnSpc>
                <a:spcPts val="2380"/>
              </a:lnSpc>
              <a:spcBef>
                <a:spcPct val="0"/>
              </a:spcBef>
            </a:pPr>
            <a:endParaRPr lang="en-US" sz="1700">
              <a:solidFill>
                <a:srgbClr val="CACACA"/>
              </a:solidFill>
              <a:latin typeface="Poppins Light"/>
              <a:ea typeface="Poppins Light"/>
              <a:cs typeface="Poppins Light"/>
              <a:sym typeface="Poppins Light"/>
            </a:endParaRPr>
          </a:p>
          <a:p>
            <a:pPr marL="367031" lvl="1" indent="-183515" algn="l">
              <a:lnSpc>
                <a:spcPts val="2380"/>
              </a:lnSpc>
              <a:buFont typeface="Arial"/>
              <a:buChar char="•"/>
            </a:pPr>
            <a:r>
              <a:rPr lang="en-US" sz="1700">
                <a:solidFill>
                  <a:srgbClr val="CACACA"/>
                </a:solidFill>
                <a:latin typeface="Poppins Light"/>
                <a:ea typeface="Poppins Light"/>
                <a:cs typeface="Poppins Light"/>
                <a:sym typeface="Poppins Light"/>
              </a:rPr>
              <a:t>Er eksisterende i koncentrationer, større eller ændre ifht. de som findes naturligt, </a:t>
            </a:r>
          </a:p>
          <a:p>
            <a:pPr algn="l">
              <a:lnSpc>
                <a:spcPts val="2380"/>
              </a:lnSpc>
              <a:spcBef>
                <a:spcPct val="0"/>
              </a:spcBef>
            </a:pPr>
            <a:endParaRPr lang="en-US" sz="1700">
              <a:solidFill>
                <a:srgbClr val="CACACA"/>
              </a:solidFill>
              <a:latin typeface="Poppins Light"/>
              <a:ea typeface="Poppins Light"/>
              <a:cs typeface="Poppins Light"/>
              <a:sym typeface="Poppins Light"/>
            </a:endParaRPr>
          </a:p>
          <a:p>
            <a:pPr marL="367031" lvl="1" indent="-183515" algn="l">
              <a:lnSpc>
                <a:spcPts val="2380"/>
              </a:lnSpc>
              <a:buFont typeface="Arial"/>
              <a:buChar char="•"/>
            </a:pPr>
            <a:r>
              <a:rPr lang="en-US" sz="1700">
                <a:solidFill>
                  <a:srgbClr val="CACACA"/>
                </a:solidFill>
                <a:latin typeface="Poppins Light"/>
                <a:ea typeface="Poppins Light"/>
                <a:cs typeface="Poppins Light"/>
                <a:sym typeface="Poppins Light"/>
              </a:rPr>
              <a:t>og; forårsage eller med rimelighed kan </a:t>
            </a:r>
          </a:p>
          <a:p>
            <a:pPr algn="l">
              <a:lnSpc>
                <a:spcPts val="2380"/>
              </a:lnSpc>
            </a:pPr>
            <a:r>
              <a:rPr lang="en-US" sz="1700">
                <a:solidFill>
                  <a:srgbClr val="CACACA"/>
                </a:solidFill>
                <a:latin typeface="Poppins Light"/>
                <a:ea typeface="Poppins Light"/>
                <a:cs typeface="Poppins Light"/>
                <a:sym typeface="Poppins Light"/>
              </a:rPr>
              <a:t>      forårsage skade på mennesker, miljøet og/</a:t>
            </a:r>
          </a:p>
          <a:p>
            <a:pPr algn="l">
              <a:lnSpc>
                <a:spcPts val="2380"/>
              </a:lnSpc>
            </a:pPr>
            <a:r>
              <a:rPr lang="en-US" sz="1700">
                <a:solidFill>
                  <a:srgbClr val="CACACA"/>
                </a:solidFill>
                <a:latin typeface="Poppins Light"/>
                <a:ea typeface="Poppins Light"/>
                <a:cs typeface="Poppins Light"/>
                <a:sym typeface="Poppins Light"/>
              </a:rPr>
              <a:t>      eller andre genstande af enhver art.</a:t>
            </a:r>
          </a:p>
        </p:txBody>
      </p:sp>
      <p:sp>
        <p:nvSpPr>
          <p:cNvPr id="13" name="TextBox 13"/>
          <p:cNvSpPr txBox="1"/>
          <p:nvPr/>
        </p:nvSpPr>
        <p:spPr>
          <a:xfrm>
            <a:off x="14159761" y="1128883"/>
            <a:ext cx="2890886" cy="611505"/>
          </a:xfrm>
          <a:prstGeom prst="rect">
            <a:avLst/>
          </a:prstGeom>
        </p:spPr>
        <p:txBody>
          <a:bodyPr lIns="0" tIns="0" rIns="0" bIns="0" rtlCol="0" anchor="t">
            <a:spAutoFit/>
          </a:bodyPr>
          <a:lstStyle/>
          <a:p>
            <a:pPr algn="l">
              <a:lnSpc>
                <a:spcPts val="2520"/>
              </a:lnSpc>
              <a:spcBef>
                <a:spcPct val="0"/>
              </a:spcBef>
            </a:pPr>
            <a:r>
              <a:rPr lang="en-US" sz="1800">
                <a:solidFill>
                  <a:srgbClr val="CACACA"/>
                </a:solidFill>
                <a:latin typeface="Open Sans"/>
                <a:ea typeface="Open Sans"/>
                <a:cs typeface="Open Sans"/>
                <a:sym typeface="Open Sans"/>
              </a:rPr>
              <a:t>FORURENING </a:t>
            </a:r>
          </a:p>
          <a:p>
            <a:pPr algn="l">
              <a:lnSpc>
                <a:spcPts val="2520"/>
              </a:lnSpc>
              <a:spcBef>
                <a:spcPct val="0"/>
              </a:spcBef>
            </a:pPr>
            <a:r>
              <a:rPr lang="en-US" sz="1800">
                <a:solidFill>
                  <a:srgbClr val="CACACA"/>
                </a:solidFill>
                <a:latin typeface="Open Sans"/>
                <a:ea typeface="Open Sans"/>
                <a:cs typeface="Open Sans"/>
                <a:sym typeface="Open Sans"/>
              </a:rPr>
              <a:t>UN CONVENTION 1979.</a:t>
            </a:r>
          </a:p>
        </p:txBody>
      </p:sp>
      <p:sp>
        <p:nvSpPr>
          <p:cNvPr id="14" name="TextBox 14"/>
          <p:cNvSpPr txBox="1"/>
          <p:nvPr/>
        </p:nvSpPr>
        <p:spPr>
          <a:xfrm>
            <a:off x="4118276" y="795352"/>
            <a:ext cx="2667645" cy="585470"/>
          </a:xfrm>
          <a:prstGeom prst="rect">
            <a:avLst/>
          </a:prstGeom>
        </p:spPr>
        <p:txBody>
          <a:bodyPr lIns="0" tIns="0" rIns="0" bIns="0" rtlCol="0" anchor="t">
            <a:spAutoFit/>
          </a:bodyPr>
          <a:lstStyle/>
          <a:p>
            <a:pPr algn="l">
              <a:lnSpc>
                <a:spcPts val="2380"/>
              </a:lnSpc>
              <a:spcBef>
                <a:spcPct val="0"/>
              </a:spcBef>
            </a:pPr>
            <a:r>
              <a:rPr lang="en-US" sz="1700">
                <a:solidFill>
                  <a:srgbClr val="CACACA"/>
                </a:solidFill>
                <a:latin typeface="Poppins Light Bold"/>
                <a:ea typeface="Poppins Light Bold"/>
                <a:cs typeface="Poppins Light Bold"/>
                <a:sym typeface="Poppins Light Bold"/>
              </a:rPr>
              <a:t>LYSFORURENING MERE END BARE EN GENE?</a:t>
            </a:r>
          </a:p>
        </p:txBody>
      </p:sp>
      <p:sp>
        <p:nvSpPr>
          <p:cNvPr id="15" name="TextBox 15"/>
          <p:cNvSpPr txBox="1"/>
          <p:nvPr/>
        </p:nvSpPr>
        <p:spPr>
          <a:xfrm>
            <a:off x="1931181" y="1269866"/>
            <a:ext cx="503832" cy="509905"/>
          </a:xfrm>
          <a:prstGeom prst="rect">
            <a:avLst/>
          </a:prstGeom>
        </p:spPr>
        <p:txBody>
          <a:bodyPr lIns="0" tIns="0" rIns="0" bIns="0" rtlCol="0" anchor="t">
            <a:spAutoFit/>
          </a:bodyPr>
          <a:lstStyle/>
          <a:p>
            <a:pPr algn="ctr">
              <a:lnSpc>
                <a:spcPts val="3919"/>
              </a:lnSpc>
              <a:spcBef>
                <a:spcPct val="0"/>
              </a:spcBef>
            </a:pPr>
            <a:r>
              <a:rPr lang="en-US" sz="2799" b="1">
                <a:solidFill>
                  <a:srgbClr val="CACACA"/>
                </a:solidFill>
                <a:latin typeface="Poppins Bold"/>
                <a:ea typeface="Poppins Bold"/>
                <a:cs typeface="Poppins Bold"/>
                <a:sym typeface="Poppins Bold"/>
              </a:rPr>
              <a:t>3.</a:t>
            </a:r>
          </a:p>
        </p:txBody>
      </p:sp>
      <p:sp>
        <p:nvSpPr>
          <p:cNvPr id="16" name="TextBox 16"/>
          <p:cNvSpPr txBox="1"/>
          <p:nvPr/>
        </p:nvSpPr>
        <p:spPr>
          <a:xfrm>
            <a:off x="2915644" y="1600074"/>
            <a:ext cx="5500277" cy="3242945"/>
          </a:xfrm>
          <a:prstGeom prst="rect">
            <a:avLst/>
          </a:prstGeom>
        </p:spPr>
        <p:txBody>
          <a:bodyPr lIns="0" tIns="0" rIns="0" bIns="0" rtlCol="0" anchor="t">
            <a:spAutoFit/>
          </a:bodyPr>
          <a:lstStyle/>
          <a:p>
            <a:pPr marL="367031" lvl="1" indent="-183515" algn="l">
              <a:lnSpc>
                <a:spcPts val="2380"/>
              </a:lnSpc>
              <a:buFont typeface="Arial"/>
              <a:buChar char="•"/>
            </a:pPr>
            <a:r>
              <a:rPr lang="en-US" sz="1700">
                <a:solidFill>
                  <a:srgbClr val="CACACA"/>
                </a:solidFill>
                <a:latin typeface="Poppins Light"/>
                <a:ea typeface="Poppins Light"/>
                <a:cs typeface="Poppins Light"/>
                <a:sym typeface="Poppins Light"/>
              </a:rPr>
              <a:t>UK (N=88.904) lys aften/ nat var en væsentlig faktor i forholdet mellem kort søvn og dødelighed. (Windred et.al. 2023).</a:t>
            </a:r>
          </a:p>
          <a:p>
            <a:pPr algn="l">
              <a:lnSpc>
                <a:spcPts val="2380"/>
              </a:lnSpc>
              <a:spcBef>
                <a:spcPct val="0"/>
              </a:spcBef>
            </a:pPr>
            <a:endParaRPr lang="en-US" sz="1700">
              <a:solidFill>
                <a:srgbClr val="CACACA"/>
              </a:solidFill>
              <a:latin typeface="Poppins Light"/>
              <a:ea typeface="Poppins Light"/>
              <a:cs typeface="Poppins Light"/>
              <a:sym typeface="Poppins Light"/>
            </a:endParaRPr>
          </a:p>
          <a:p>
            <a:pPr marL="367031" lvl="1" indent="-183515" algn="l">
              <a:lnSpc>
                <a:spcPts val="2380"/>
              </a:lnSpc>
              <a:buFont typeface="Arial"/>
              <a:buChar char="•"/>
            </a:pPr>
            <a:r>
              <a:rPr lang="en-US" sz="1700">
                <a:solidFill>
                  <a:srgbClr val="CACACA"/>
                </a:solidFill>
                <a:latin typeface="Poppins Light"/>
                <a:ea typeface="Poppins Light"/>
                <a:cs typeface="Poppins Light"/>
                <a:sym typeface="Poppins Light"/>
              </a:rPr>
              <a:t>Store dele af Europa lever under en lysforurenet himmel Falchi. et. al. 2016.</a:t>
            </a:r>
          </a:p>
          <a:p>
            <a:pPr algn="l">
              <a:lnSpc>
                <a:spcPts val="2380"/>
              </a:lnSpc>
            </a:pPr>
            <a:r>
              <a:rPr lang="en-US" sz="1700">
                <a:solidFill>
                  <a:srgbClr val="CACACA"/>
                </a:solidFill>
                <a:latin typeface="Poppins Light"/>
                <a:ea typeface="Poppins Light"/>
                <a:cs typeface="Poppins Light"/>
                <a:sym typeface="Poppins Light"/>
              </a:rPr>
              <a:t>       ...Og lysforurening er stigende!</a:t>
            </a:r>
          </a:p>
          <a:p>
            <a:pPr algn="l">
              <a:lnSpc>
                <a:spcPts val="2380"/>
              </a:lnSpc>
              <a:spcBef>
                <a:spcPct val="0"/>
              </a:spcBef>
            </a:pPr>
            <a:endParaRPr lang="en-US" sz="1700">
              <a:solidFill>
                <a:srgbClr val="CACACA"/>
              </a:solidFill>
              <a:latin typeface="Poppins Light"/>
              <a:ea typeface="Poppins Light"/>
              <a:cs typeface="Poppins Light"/>
              <a:sym typeface="Poppins Light"/>
            </a:endParaRPr>
          </a:p>
          <a:p>
            <a:pPr marL="367031" lvl="1" indent="-183515" algn="l">
              <a:lnSpc>
                <a:spcPts val="2380"/>
              </a:lnSpc>
              <a:buFont typeface="Arial"/>
              <a:buChar char="•"/>
            </a:pPr>
            <a:r>
              <a:rPr lang="en-US" sz="1700">
                <a:solidFill>
                  <a:srgbClr val="CACACA"/>
                </a:solidFill>
                <a:latin typeface="Poppins Light"/>
                <a:ea typeface="Poppins Light"/>
                <a:cs typeface="Poppins Light"/>
                <a:sym typeface="Poppins Light"/>
              </a:rPr>
              <a:t>Vi er en del af en biodiversitetskrise hvor ALAN ikke kan afskrives (Houser et al 2021).</a:t>
            </a:r>
          </a:p>
          <a:p>
            <a:pPr algn="ctr">
              <a:lnSpc>
                <a:spcPts val="2380"/>
              </a:lnSpc>
              <a:spcBef>
                <a:spcPct val="0"/>
              </a:spcBef>
            </a:pPr>
            <a:endParaRPr lang="en-US" sz="1700">
              <a:solidFill>
                <a:srgbClr val="CACACA"/>
              </a:solidFill>
              <a:latin typeface="Poppins Light"/>
              <a:ea typeface="Poppins Light"/>
              <a:cs typeface="Poppins Light"/>
              <a:sym typeface="Poppins Light"/>
            </a:endParaRPr>
          </a:p>
        </p:txBody>
      </p:sp>
      <p:sp>
        <p:nvSpPr>
          <p:cNvPr id="17" name="Freeform 17"/>
          <p:cNvSpPr/>
          <p:nvPr/>
        </p:nvSpPr>
        <p:spPr>
          <a:xfrm>
            <a:off x="6476854" y="8164276"/>
            <a:ext cx="809915" cy="809915"/>
          </a:xfrm>
          <a:custGeom>
            <a:avLst/>
            <a:gdLst/>
            <a:ahLst/>
            <a:cxnLst/>
            <a:rect l="l" t="t" r="r" b="b"/>
            <a:pathLst>
              <a:path w="809915" h="809915">
                <a:moveTo>
                  <a:pt x="0" y="0"/>
                </a:moveTo>
                <a:lnTo>
                  <a:pt x="809916" y="0"/>
                </a:lnTo>
                <a:lnTo>
                  <a:pt x="809916" y="809915"/>
                </a:lnTo>
                <a:lnTo>
                  <a:pt x="0" y="809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18" name="TextBox 18"/>
          <p:cNvSpPr txBox="1"/>
          <p:nvPr/>
        </p:nvSpPr>
        <p:spPr>
          <a:xfrm>
            <a:off x="6629896" y="8271418"/>
            <a:ext cx="503832" cy="509905"/>
          </a:xfrm>
          <a:prstGeom prst="rect">
            <a:avLst/>
          </a:prstGeom>
        </p:spPr>
        <p:txBody>
          <a:bodyPr lIns="0" tIns="0" rIns="0" bIns="0" rtlCol="0" anchor="t">
            <a:spAutoFit/>
          </a:bodyPr>
          <a:lstStyle/>
          <a:p>
            <a:pPr algn="ctr">
              <a:lnSpc>
                <a:spcPts val="3919"/>
              </a:lnSpc>
              <a:spcBef>
                <a:spcPct val="0"/>
              </a:spcBef>
            </a:pPr>
            <a:r>
              <a:rPr lang="en-US" sz="2799" b="1">
                <a:solidFill>
                  <a:srgbClr val="CACACA"/>
                </a:solidFill>
                <a:latin typeface="Poppins Bold"/>
                <a:ea typeface="Poppins Bold"/>
                <a:cs typeface="Poppins Bold"/>
                <a:sym typeface="Poppins Bold"/>
              </a:rPr>
              <a:t>4.</a:t>
            </a:r>
          </a:p>
        </p:txBody>
      </p:sp>
      <p:sp>
        <p:nvSpPr>
          <p:cNvPr id="19" name="TextBox 19"/>
          <p:cNvSpPr txBox="1"/>
          <p:nvPr/>
        </p:nvSpPr>
        <p:spPr>
          <a:xfrm>
            <a:off x="1349979" y="7064677"/>
            <a:ext cx="3860874" cy="1471295"/>
          </a:xfrm>
          <a:prstGeom prst="rect">
            <a:avLst/>
          </a:prstGeom>
        </p:spPr>
        <p:txBody>
          <a:bodyPr lIns="0" tIns="0" rIns="0" bIns="0" rtlCol="0" anchor="t">
            <a:spAutoFit/>
          </a:bodyPr>
          <a:lstStyle/>
          <a:p>
            <a:pPr algn="r">
              <a:lnSpc>
                <a:spcPts val="2380"/>
              </a:lnSpc>
              <a:spcBef>
                <a:spcPct val="0"/>
              </a:spcBef>
            </a:pPr>
            <a:r>
              <a:rPr lang="en-US" sz="1700">
                <a:solidFill>
                  <a:srgbClr val="CACACA"/>
                </a:solidFill>
                <a:latin typeface="Poppins Light"/>
                <a:ea typeface="Poppins Light"/>
                <a:cs typeface="Poppins Light"/>
                <a:sym typeface="Poppins Light"/>
              </a:rPr>
              <a:t>Vi ved hvordan vi måler og rapporterer forurening fra andre Kilder - Hvad er den danske deffinition og måling af lysforurening?</a:t>
            </a:r>
          </a:p>
        </p:txBody>
      </p:sp>
      <p:sp>
        <p:nvSpPr>
          <p:cNvPr id="20" name="TextBox 20"/>
          <p:cNvSpPr txBox="1"/>
          <p:nvPr/>
        </p:nvSpPr>
        <p:spPr>
          <a:xfrm>
            <a:off x="1778140" y="6547988"/>
            <a:ext cx="4878659" cy="290195"/>
          </a:xfrm>
          <a:prstGeom prst="rect">
            <a:avLst/>
          </a:prstGeom>
        </p:spPr>
        <p:txBody>
          <a:bodyPr lIns="0" tIns="0" rIns="0" bIns="0" rtlCol="0" anchor="t">
            <a:spAutoFit/>
          </a:bodyPr>
          <a:lstStyle/>
          <a:p>
            <a:pPr algn="l">
              <a:lnSpc>
                <a:spcPts val="2380"/>
              </a:lnSpc>
              <a:spcBef>
                <a:spcPct val="0"/>
              </a:spcBef>
            </a:pPr>
            <a:r>
              <a:rPr lang="en-US" sz="1700">
                <a:solidFill>
                  <a:srgbClr val="CACACA"/>
                </a:solidFill>
                <a:latin typeface="Poppins Light"/>
                <a:ea typeface="Poppins Light"/>
                <a:cs typeface="Poppins Light"/>
                <a:sym typeface="Poppins Light"/>
              </a:rPr>
              <a:t>FORURENING VS. LYSFORURENING</a:t>
            </a:r>
          </a:p>
        </p:txBody>
      </p:sp>
      <p:grpSp>
        <p:nvGrpSpPr>
          <p:cNvPr id="21" name="Group 21"/>
          <p:cNvGrpSpPr/>
          <p:nvPr/>
        </p:nvGrpSpPr>
        <p:grpSpPr>
          <a:xfrm>
            <a:off x="5355467" y="7004788"/>
            <a:ext cx="1583495" cy="158349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37084" r="-13858"/>
              </a:stretch>
            </a:blipFill>
          </p:spPr>
          <p:txBody>
            <a:bodyPr/>
            <a:lstStyle/>
            <a:p>
              <a:endParaRPr lang="da-DK"/>
            </a:p>
          </p:txBody>
        </p:sp>
      </p:grpSp>
      <p:sp>
        <p:nvSpPr>
          <p:cNvPr id="23" name="Freeform 23"/>
          <p:cNvSpPr/>
          <p:nvPr/>
        </p:nvSpPr>
        <p:spPr>
          <a:xfrm>
            <a:off x="1028700" y="9258300"/>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10"/>
            <a:stretch>
              <a:fillRect/>
            </a:stretch>
          </a:blipFill>
        </p:spPr>
        <p:txBody>
          <a:bodyPr/>
          <a:lstStyle/>
          <a:p>
            <a:endParaRPr lang="da-DK"/>
          </a:p>
        </p:txBody>
      </p:sp>
      <p:sp>
        <p:nvSpPr>
          <p:cNvPr id="24" name="TextBox 24"/>
          <p:cNvSpPr txBox="1"/>
          <p:nvPr/>
        </p:nvSpPr>
        <p:spPr>
          <a:xfrm>
            <a:off x="17259300" y="425146"/>
            <a:ext cx="5288784" cy="247650"/>
          </a:xfrm>
          <a:prstGeom prst="rect">
            <a:avLst/>
          </a:prstGeom>
        </p:spPr>
        <p:txBody>
          <a:bodyPr lIns="0" tIns="0" rIns="0" bIns="0" rtlCol="0" anchor="t">
            <a:spAutoFit/>
          </a:bodyPr>
          <a:lstStyle/>
          <a:p>
            <a:pPr algn="l">
              <a:lnSpc>
                <a:spcPts val="2099"/>
              </a:lnSpc>
            </a:pPr>
            <a:r>
              <a:rPr lang="en-US" sz="1499">
                <a:solidFill>
                  <a:srgbClr val="B7B7B7"/>
                </a:solidFill>
                <a:latin typeface="Inter"/>
                <a:ea typeface="Inter"/>
                <a:cs typeface="Inter"/>
                <a:sym typeface="Inter"/>
              </a:rPr>
              <a:t>3.</a:t>
            </a:r>
          </a:p>
        </p:txBody>
      </p:sp>
      <p:sp>
        <p:nvSpPr>
          <p:cNvPr id="25" name="AutoShape 25"/>
          <p:cNvSpPr/>
          <p:nvPr/>
        </p:nvSpPr>
        <p:spPr>
          <a:xfrm flipV="1">
            <a:off x="0" y="10237557"/>
            <a:ext cx="18288000" cy="0"/>
          </a:xfrm>
          <a:prstGeom prst="line">
            <a:avLst/>
          </a:prstGeom>
          <a:ln w="171450" cap="flat">
            <a:solidFill>
              <a:srgbClr val="0056A8"/>
            </a:solidFill>
            <a:prstDash val="solid"/>
            <a:headEnd type="none" w="sm" len="sm"/>
            <a:tailEnd type="none" w="sm" len="sm"/>
          </a:ln>
        </p:spPr>
        <p:txBody>
          <a:bodyPr/>
          <a:lstStyle/>
          <a:p>
            <a:endParaRPr lang="da-DK"/>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278684"/>
            <a:chOff x="0" y="0"/>
            <a:chExt cx="4816593" cy="863522"/>
          </a:xfrm>
        </p:grpSpPr>
        <p:sp>
          <p:nvSpPr>
            <p:cNvPr id="3" name="Freeform 3"/>
            <p:cNvSpPr/>
            <p:nvPr/>
          </p:nvSpPr>
          <p:spPr>
            <a:xfrm>
              <a:off x="0" y="0"/>
              <a:ext cx="4816592" cy="863522"/>
            </a:xfrm>
            <a:custGeom>
              <a:avLst/>
              <a:gdLst/>
              <a:ahLst/>
              <a:cxnLst/>
              <a:rect l="l" t="t" r="r" b="b"/>
              <a:pathLst>
                <a:path w="4816592" h="863522">
                  <a:moveTo>
                    <a:pt x="0" y="0"/>
                  </a:moveTo>
                  <a:lnTo>
                    <a:pt x="4816592" y="0"/>
                  </a:lnTo>
                  <a:lnTo>
                    <a:pt x="4816592" y="863522"/>
                  </a:lnTo>
                  <a:lnTo>
                    <a:pt x="0" y="863522"/>
                  </a:lnTo>
                  <a:close/>
                </a:path>
              </a:pathLst>
            </a:custGeom>
            <a:solidFill>
              <a:srgbClr val="FFFFFF"/>
            </a:solidFill>
          </p:spPr>
          <p:txBody>
            <a:bodyPr/>
            <a:lstStyle/>
            <a:p>
              <a:endParaRPr lang="da-DK"/>
            </a:p>
          </p:txBody>
        </p:sp>
        <p:sp>
          <p:nvSpPr>
            <p:cNvPr id="4" name="TextBox 4"/>
            <p:cNvSpPr txBox="1"/>
            <p:nvPr/>
          </p:nvSpPr>
          <p:spPr>
            <a:xfrm>
              <a:off x="0" y="-38100"/>
              <a:ext cx="4816593" cy="90162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0" y="3278684"/>
            <a:ext cx="15717699" cy="7008316"/>
          </a:xfrm>
          <a:custGeom>
            <a:avLst/>
            <a:gdLst/>
            <a:ahLst/>
            <a:cxnLst/>
            <a:rect l="l" t="t" r="r" b="b"/>
            <a:pathLst>
              <a:path w="15717699" h="7008316">
                <a:moveTo>
                  <a:pt x="0" y="0"/>
                </a:moveTo>
                <a:lnTo>
                  <a:pt x="15717699" y="0"/>
                </a:lnTo>
                <a:lnTo>
                  <a:pt x="15717699" y="7008316"/>
                </a:lnTo>
                <a:lnTo>
                  <a:pt x="0" y="7008316"/>
                </a:lnTo>
                <a:lnTo>
                  <a:pt x="0" y="0"/>
                </a:lnTo>
                <a:close/>
              </a:path>
            </a:pathLst>
          </a:custGeom>
          <a:blipFill>
            <a:blip r:embed="rId2"/>
            <a:stretch>
              <a:fillRect t="-35385" b="-23287"/>
            </a:stretch>
          </a:blipFill>
        </p:spPr>
        <p:txBody>
          <a:bodyPr/>
          <a:lstStyle/>
          <a:p>
            <a:endParaRPr lang="da-DK"/>
          </a:p>
        </p:txBody>
      </p:sp>
      <p:sp>
        <p:nvSpPr>
          <p:cNvPr id="6" name="TextBox 6"/>
          <p:cNvSpPr txBox="1"/>
          <p:nvPr/>
        </p:nvSpPr>
        <p:spPr>
          <a:xfrm>
            <a:off x="1028700" y="962025"/>
            <a:ext cx="12960149" cy="1671321"/>
          </a:xfrm>
          <a:prstGeom prst="rect">
            <a:avLst/>
          </a:prstGeom>
        </p:spPr>
        <p:txBody>
          <a:bodyPr lIns="0" tIns="0" rIns="0" bIns="0" rtlCol="0" anchor="t">
            <a:spAutoFit/>
          </a:bodyPr>
          <a:lstStyle/>
          <a:p>
            <a:pPr algn="l">
              <a:lnSpc>
                <a:spcPts val="4479"/>
              </a:lnSpc>
              <a:spcBef>
                <a:spcPct val="0"/>
              </a:spcBef>
            </a:pPr>
            <a:r>
              <a:rPr lang="en-US" sz="3199">
                <a:solidFill>
                  <a:srgbClr val="0056A8"/>
                </a:solidFill>
                <a:latin typeface="Inter"/>
                <a:ea typeface="Inter"/>
                <a:cs typeface="Inter"/>
                <a:sym typeface="Inter"/>
              </a:rPr>
              <a:t>FORUSIGELIGHEDEN AF LYS OG MØRKE ER EN AF DE MEST BASALE MEKANISMER DER DRIVER FYSIOLOGI OG DØGNRYTMER HOS DYR, PLANTER OG MENNESKER!</a:t>
            </a:r>
          </a:p>
        </p:txBody>
      </p:sp>
      <p:sp>
        <p:nvSpPr>
          <p:cNvPr id="7" name="TextBox 7"/>
          <p:cNvSpPr txBox="1"/>
          <p:nvPr/>
        </p:nvSpPr>
        <p:spPr>
          <a:xfrm>
            <a:off x="17259300" y="4251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4.</a:t>
            </a:r>
          </a:p>
        </p:txBody>
      </p:sp>
      <p:sp>
        <p:nvSpPr>
          <p:cNvPr id="8" name="TextBox 8"/>
          <p:cNvSpPr txBox="1"/>
          <p:nvPr/>
        </p:nvSpPr>
        <p:spPr>
          <a:xfrm>
            <a:off x="1028700" y="425146"/>
            <a:ext cx="5288784" cy="247650"/>
          </a:xfrm>
          <a:prstGeom prst="rect">
            <a:avLst/>
          </a:prstGeom>
        </p:spPr>
        <p:txBody>
          <a:bodyPr lIns="0" tIns="0" rIns="0" bIns="0" rtlCol="0" anchor="t">
            <a:spAutoFit/>
          </a:bodyPr>
          <a:lstStyle/>
          <a:p>
            <a:pPr algn="l">
              <a:lnSpc>
                <a:spcPts val="2099"/>
              </a:lnSpc>
            </a:pPr>
            <a:r>
              <a:rPr lang="en-US" sz="1499">
                <a:solidFill>
                  <a:srgbClr val="0056A8"/>
                </a:solidFill>
                <a:latin typeface="Inter"/>
                <a:ea typeface="Inter"/>
                <a:cs typeface="Inter"/>
                <a:sym typeface="Inter"/>
              </a:rPr>
              <a:t>LYS OG BIODIBVERSITET</a:t>
            </a:r>
          </a:p>
        </p:txBody>
      </p:sp>
      <p:sp>
        <p:nvSpPr>
          <p:cNvPr id="9" name="TextBox 9"/>
          <p:cNvSpPr txBox="1"/>
          <p:nvPr/>
        </p:nvSpPr>
        <p:spPr>
          <a:xfrm>
            <a:off x="12078938" y="9229725"/>
            <a:ext cx="5180362" cy="247650"/>
          </a:xfrm>
          <a:prstGeom prst="rect">
            <a:avLst/>
          </a:prstGeom>
        </p:spPr>
        <p:txBody>
          <a:bodyPr lIns="0" tIns="0" rIns="0" bIns="0" rtlCol="0" anchor="t">
            <a:spAutoFit/>
          </a:bodyPr>
          <a:lstStyle/>
          <a:p>
            <a:pPr algn="ctr">
              <a:lnSpc>
                <a:spcPts val="2099"/>
              </a:lnSpc>
              <a:spcBef>
                <a:spcPct val="0"/>
              </a:spcBef>
            </a:pPr>
            <a:r>
              <a:rPr lang="en-US" sz="1499">
                <a:solidFill>
                  <a:srgbClr val="979497"/>
                </a:solidFill>
                <a:latin typeface="Inter"/>
                <a:ea typeface="Inter"/>
                <a:cs typeface="Inter"/>
                <a:sym typeface="Inter"/>
              </a:rPr>
              <a:t> 1968 - APOLLO 8’S FAMOUS EARTHRISE PHOTO - NASA</a:t>
            </a:r>
          </a:p>
        </p:txBody>
      </p:sp>
      <p:sp>
        <p:nvSpPr>
          <p:cNvPr id="10" name="Freeform 10"/>
          <p:cNvSpPr/>
          <p:nvPr/>
        </p:nvSpPr>
        <p:spPr>
          <a:xfrm>
            <a:off x="15171071" y="2572356"/>
            <a:ext cx="2088229" cy="522057"/>
          </a:xfrm>
          <a:custGeom>
            <a:avLst/>
            <a:gdLst/>
            <a:ahLst/>
            <a:cxnLst/>
            <a:rect l="l" t="t" r="r" b="b"/>
            <a:pathLst>
              <a:path w="2088229" h="522057">
                <a:moveTo>
                  <a:pt x="0" y="0"/>
                </a:moveTo>
                <a:lnTo>
                  <a:pt x="2088229" y="0"/>
                </a:lnTo>
                <a:lnTo>
                  <a:pt x="2088229" y="522057"/>
                </a:lnTo>
                <a:lnTo>
                  <a:pt x="0" y="522057"/>
                </a:lnTo>
                <a:lnTo>
                  <a:pt x="0" y="0"/>
                </a:lnTo>
                <a:close/>
              </a:path>
            </a:pathLst>
          </a:custGeom>
          <a:blipFill>
            <a:blip r:embed="rId3"/>
            <a:stretch>
              <a:fillRect/>
            </a:stretch>
          </a:blipFill>
        </p:spPr>
        <p:txBody>
          <a:bodyPr/>
          <a:lstStyle/>
          <a:p>
            <a:endParaRPr lang="da-DK"/>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81448030463501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2063</Words>
  <Application>Microsoft Office PowerPoint</Application>
  <PresentationFormat>Brugerdefineret</PresentationFormat>
  <Paragraphs>319</Paragraphs>
  <Slides>23</Slides>
  <Notes>1</Notes>
  <HiddenSlides>0</HiddenSlides>
  <MMClips>0</MMClips>
  <ScaleCrop>false</ScaleCrop>
  <HeadingPairs>
    <vt:vector size="6" baseType="variant">
      <vt:variant>
        <vt:lpstr>Benyttede skrifttyper</vt:lpstr>
      </vt:variant>
      <vt:variant>
        <vt:i4>14</vt:i4>
      </vt:variant>
      <vt:variant>
        <vt:lpstr>Tema</vt:lpstr>
      </vt:variant>
      <vt:variant>
        <vt:i4>1</vt:i4>
      </vt:variant>
      <vt:variant>
        <vt:lpstr>Slidetitler</vt:lpstr>
      </vt:variant>
      <vt:variant>
        <vt:i4>23</vt:i4>
      </vt:variant>
    </vt:vector>
  </HeadingPairs>
  <TitlesOfParts>
    <vt:vector size="38" baseType="lpstr">
      <vt:lpstr>Biro Script Plus</vt:lpstr>
      <vt:lpstr>Open Sans Italics</vt:lpstr>
      <vt:lpstr>Inter Light</vt:lpstr>
      <vt:lpstr>Inter</vt:lpstr>
      <vt:lpstr>Inter Italics</vt:lpstr>
      <vt:lpstr>Inter Bold Italics</vt:lpstr>
      <vt:lpstr>Calibri</vt:lpstr>
      <vt:lpstr>Poppins Light Bold</vt:lpstr>
      <vt:lpstr>Poppins Light</vt:lpstr>
      <vt:lpstr>Symbol</vt:lpstr>
      <vt:lpstr>Arial</vt:lpstr>
      <vt:lpstr>Open Sans</vt:lpstr>
      <vt:lpstr>Poppins Bold</vt:lpstr>
      <vt:lpstr>Poppins</vt:lpstr>
      <vt:lpstr>Office Theme</vt:lpstr>
      <vt:lpstr>Velkommen</vt:lpstr>
      <vt:lpstr>Vejregler.dk</vt:lpstr>
      <vt:lpstr>18 vejregelgrupper</vt:lpstr>
      <vt:lpstr>Spørgsmål?</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Vejforum 2024</dc:title>
  <cp:lastModifiedBy>Andreas Møllenborg</cp:lastModifiedBy>
  <cp:revision>1</cp:revision>
  <dcterms:created xsi:type="dcterms:W3CDTF">2006-08-16T00:00:00Z</dcterms:created>
  <dcterms:modified xsi:type="dcterms:W3CDTF">2024-11-18T14:05:28Z</dcterms:modified>
  <dc:identifier>DAGWpildD-I</dc:identifier>
</cp:coreProperties>
</file>